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8" r:id="rId1"/>
  </p:sldMasterIdLst>
  <p:notesMasterIdLst>
    <p:notesMasterId r:id="rId140"/>
  </p:notesMasterIdLst>
  <p:handoutMasterIdLst>
    <p:handoutMasterId r:id="rId141"/>
  </p:handoutMasterIdLst>
  <p:sldIdLst>
    <p:sldId id="1629" r:id="rId2"/>
    <p:sldId id="1636" r:id="rId3"/>
    <p:sldId id="1631" r:id="rId4"/>
    <p:sldId id="1632" r:id="rId5"/>
    <p:sldId id="1633" r:id="rId6"/>
    <p:sldId id="1589" r:id="rId7"/>
    <p:sldId id="1634" r:id="rId8"/>
    <p:sldId id="1487" r:id="rId9"/>
    <p:sldId id="602" r:id="rId10"/>
    <p:sldId id="1493" r:id="rId11"/>
    <p:sldId id="1510" r:id="rId12"/>
    <p:sldId id="1627" r:id="rId13"/>
    <p:sldId id="1509" r:id="rId14"/>
    <p:sldId id="1260" r:id="rId15"/>
    <p:sldId id="1640" r:id="rId16"/>
    <p:sldId id="1623" r:id="rId17"/>
    <p:sldId id="588" r:id="rId18"/>
    <p:sldId id="586" r:id="rId19"/>
    <p:sldId id="1563" r:id="rId20"/>
    <p:sldId id="553" r:id="rId21"/>
    <p:sldId id="1625" r:id="rId22"/>
    <p:sldId id="1626" r:id="rId23"/>
    <p:sldId id="1611" r:id="rId24"/>
    <p:sldId id="614" r:id="rId25"/>
    <p:sldId id="750" r:id="rId26"/>
    <p:sldId id="916" r:id="rId27"/>
    <p:sldId id="901" r:id="rId28"/>
    <p:sldId id="917" r:id="rId29"/>
    <p:sldId id="903" r:id="rId30"/>
    <p:sldId id="904" r:id="rId31"/>
    <p:sldId id="905" r:id="rId32"/>
    <p:sldId id="906" r:id="rId33"/>
    <p:sldId id="907" r:id="rId34"/>
    <p:sldId id="908" r:id="rId35"/>
    <p:sldId id="909" r:id="rId36"/>
    <p:sldId id="910" r:id="rId37"/>
    <p:sldId id="911" r:id="rId38"/>
    <p:sldId id="912" r:id="rId39"/>
    <p:sldId id="913" r:id="rId40"/>
    <p:sldId id="914" r:id="rId41"/>
    <p:sldId id="915" r:id="rId42"/>
    <p:sldId id="898" r:id="rId43"/>
    <p:sldId id="1542" r:id="rId44"/>
    <p:sldId id="1592" r:id="rId45"/>
    <p:sldId id="1588" r:id="rId46"/>
    <p:sldId id="1607" r:id="rId47"/>
    <p:sldId id="1591" r:id="rId48"/>
    <p:sldId id="1533" r:id="rId49"/>
    <p:sldId id="1639" r:id="rId50"/>
    <p:sldId id="1601" r:id="rId51"/>
    <p:sldId id="1619" r:id="rId52"/>
    <p:sldId id="1252" r:id="rId53"/>
    <p:sldId id="1525" r:id="rId54"/>
    <p:sldId id="1608" r:id="rId55"/>
    <p:sldId id="1582" r:id="rId56"/>
    <p:sldId id="1469" r:id="rId57"/>
    <p:sldId id="1472" r:id="rId58"/>
    <p:sldId id="1511" r:id="rId59"/>
    <p:sldId id="1587" r:id="rId60"/>
    <p:sldId id="1575" r:id="rId61"/>
    <p:sldId id="1637" r:id="rId62"/>
    <p:sldId id="1602" r:id="rId63"/>
    <p:sldId id="619" r:id="rId64"/>
    <p:sldId id="1527" r:id="rId65"/>
    <p:sldId id="1638" r:id="rId66"/>
    <p:sldId id="1529" r:id="rId67"/>
    <p:sldId id="1522" r:id="rId68"/>
    <p:sldId id="1528" r:id="rId69"/>
    <p:sldId id="1594" r:id="rId70"/>
    <p:sldId id="1595" r:id="rId71"/>
    <p:sldId id="1598" r:id="rId72"/>
    <p:sldId id="1541" r:id="rId73"/>
    <p:sldId id="1250" r:id="rId74"/>
    <p:sldId id="1693" r:id="rId75"/>
    <p:sldId id="1694" r:id="rId76"/>
    <p:sldId id="1641" r:id="rId77"/>
    <p:sldId id="1685" r:id="rId78"/>
    <p:sldId id="489" r:id="rId79"/>
    <p:sldId id="264" r:id="rId80"/>
    <p:sldId id="1682" r:id="rId81"/>
    <p:sldId id="267" r:id="rId82"/>
    <p:sldId id="1683" r:id="rId83"/>
    <p:sldId id="268" r:id="rId84"/>
    <p:sldId id="333" r:id="rId85"/>
    <p:sldId id="334" r:id="rId86"/>
    <p:sldId id="335" r:id="rId87"/>
    <p:sldId id="336" r:id="rId88"/>
    <p:sldId id="337" r:id="rId89"/>
    <p:sldId id="338" r:id="rId90"/>
    <p:sldId id="343" r:id="rId91"/>
    <p:sldId id="1679" r:id="rId92"/>
    <p:sldId id="345" r:id="rId93"/>
    <p:sldId id="346" r:id="rId94"/>
    <p:sldId id="347" r:id="rId95"/>
    <p:sldId id="1684" r:id="rId96"/>
    <p:sldId id="472" r:id="rId97"/>
    <p:sldId id="283" r:id="rId98"/>
    <p:sldId id="351" r:id="rId99"/>
    <p:sldId id="281" r:id="rId100"/>
    <p:sldId id="1686" r:id="rId101"/>
    <p:sldId id="474" r:id="rId102"/>
    <p:sldId id="476" r:id="rId103"/>
    <p:sldId id="1688" r:id="rId104"/>
    <p:sldId id="478" r:id="rId105"/>
    <p:sldId id="479" r:id="rId106"/>
    <p:sldId id="1687" r:id="rId107"/>
    <p:sldId id="487" r:id="rId108"/>
    <p:sldId id="490" r:id="rId109"/>
    <p:sldId id="488" r:id="rId110"/>
    <p:sldId id="482" r:id="rId111"/>
    <p:sldId id="491" r:id="rId112"/>
    <p:sldId id="492" r:id="rId113"/>
    <p:sldId id="493" r:id="rId114"/>
    <p:sldId id="1678" r:id="rId115"/>
    <p:sldId id="1621" r:id="rId116"/>
    <p:sldId id="587" r:id="rId117"/>
    <p:sldId id="1622" r:id="rId118"/>
    <p:sldId id="1669" r:id="rId119"/>
    <p:sldId id="1624" r:id="rId120"/>
    <p:sldId id="1670" r:id="rId121"/>
    <p:sldId id="1671" r:id="rId122"/>
    <p:sldId id="1689" r:id="rId123"/>
    <p:sldId id="1690" r:id="rId124"/>
    <p:sldId id="1691" r:id="rId125"/>
    <p:sldId id="1692" r:id="rId126"/>
    <p:sldId id="1647" r:id="rId127"/>
    <p:sldId id="1042" r:id="rId128"/>
    <p:sldId id="1666" r:id="rId129"/>
    <p:sldId id="1676" r:id="rId130"/>
    <p:sldId id="1178" r:id="rId131"/>
    <p:sldId id="1508" r:id="rId132"/>
    <p:sldId id="1644" r:id="rId133"/>
    <p:sldId id="1677" r:id="rId134"/>
    <p:sldId id="1646" r:id="rId135"/>
    <p:sldId id="1648" r:id="rId136"/>
    <p:sldId id="1663" r:id="rId137"/>
    <p:sldId id="1651" r:id="rId138"/>
    <p:sldId id="1597" r:id="rId139"/>
  </p:sldIdLst>
  <p:sldSz cx="12192000" cy="6858000"/>
  <p:notesSz cx="6946900" cy="10058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71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69">
          <p15:clr>
            <a:srgbClr val="A4A3A4"/>
          </p15:clr>
        </p15:guide>
        <p15:guide id="2" pos="218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FF9933"/>
    <a:srgbClr val="33CC33"/>
    <a:srgbClr val="FFCC66"/>
    <a:srgbClr val="FF9900"/>
    <a:srgbClr val="0000FF"/>
    <a:srgbClr val="CC3300"/>
    <a:srgbClr val="66FF33"/>
    <a:srgbClr val="FFFF66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14" autoAdjust="0"/>
    <p:restoredTop sz="85956" autoAdjust="0"/>
  </p:normalViewPr>
  <p:slideViewPr>
    <p:cSldViewPr snapToObjects="1">
      <p:cViewPr varScale="1">
        <p:scale>
          <a:sx n="95" d="100"/>
          <a:sy n="95" d="100"/>
        </p:scale>
        <p:origin x="288" y="60"/>
      </p:cViewPr>
      <p:guideLst>
        <p:guide orient="horz" pos="686"/>
        <p:guide pos="7167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77" d="100"/>
          <a:sy n="77" d="100"/>
        </p:scale>
        <p:origin x="4044" y="72"/>
      </p:cViewPr>
      <p:guideLst>
        <p:guide orient="horz" pos="3169"/>
        <p:guide pos="2187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05" tIns="47254" rIns="94505" bIns="47254" numCol="1" anchor="t" anchorCtr="0" compatLnSpc="1">
            <a:prstTxWarp prst="textNoShape">
              <a:avLst/>
            </a:prstTxWarp>
          </a:bodyPr>
          <a:lstStyle>
            <a:lvl1pPr defTabSz="946150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1" sz="1200">
                <a:latin typeface="Times New Roman" pitchFamily="18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7000" y="0"/>
            <a:ext cx="30099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05" tIns="47254" rIns="94505" bIns="47254" numCol="1" anchor="t" anchorCtr="0" compatLnSpc="1">
            <a:prstTxWarp prst="textNoShape">
              <a:avLst/>
            </a:prstTxWarp>
          </a:bodyPr>
          <a:lstStyle>
            <a:lvl1pPr algn="r" defTabSz="946150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1" sz="1200">
                <a:latin typeface="Times New Roman" pitchFamily="18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55163"/>
            <a:ext cx="3009900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05" tIns="47254" rIns="94505" bIns="47254" numCol="1" anchor="b" anchorCtr="0" compatLnSpc="1">
            <a:prstTxWarp prst="textNoShape">
              <a:avLst/>
            </a:prstTxWarp>
          </a:bodyPr>
          <a:lstStyle>
            <a:lvl1pPr defTabSz="946150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1" sz="1200">
                <a:latin typeface="Times New Roman" pitchFamily="18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7000" y="9555163"/>
            <a:ext cx="3009900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05" tIns="47254" rIns="94505" bIns="47254" numCol="1" anchor="b" anchorCtr="0" compatLnSpc="1">
            <a:prstTxWarp prst="textNoShape">
              <a:avLst/>
            </a:prstTxWarp>
          </a:bodyPr>
          <a:lstStyle>
            <a:lvl1pPr algn="r" defTabSz="946150">
              <a:defRPr kumimoji="1" sz="1200">
                <a:latin typeface="Times New Roman" panose="02020603050405020304" pitchFamily="18" charset="0"/>
              </a:defRPr>
            </a:lvl1pPr>
          </a:lstStyle>
          <a:p>
            <a:fld id="{D95DEC9B-2CEC-4405-ADE4-D0456C051506}" type="slidenum">
              <a:rPr lang="en-US" altLang="ja-JP"/>
              <a:pPr/>
              <a:t>‹nº›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17670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085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05" tIns="47254" rIns="94505" bIns="47254" numCol="1" anchor="t" anchorCtr="0" compatLnSpc="1">
            <a:prstTxWarp prst="textNoShape">
              <a:avLst/>
            </a:prstTxWarp>
          </a:bodyPr>
          <a:lstStyle>
            <a:lvl1pPr defTabSz="946150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1"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2238" y="0"/>
            <a:ext cx="2989262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05" tIns="47254" rIns="94505" bIns="47254" numCol="1" anchor="t" anchorCtr="0" compatLnSpc="1">
            <a:prstTxWarp prst="textNoShape">
              <a:avLst/>
            </a:prstTxWarp>
          </a:bodyPr>
          <a:lstStyle>
            <a:lvl1pPr algn="r" defTabSz="946150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1"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49300" y="177800"/>
            <a:ext cx="5446713" cy="3063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61925" y="3351213"/>
            <a:ext cx="6623050" cy="609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05" tIns="47254" rIns="94505" bIns="4725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ja-JP" noProof="0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44050"/>
            <a:ext cx="299085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05" tIns="47254" rIns="94505" bIns="47254" numCol="1" anchor="b" anchorCtr="0" compatLnSpc="1">
            <a:prstTxWarp prst="textNoShape">
              <a:avLst/>
            </a:prstTxWarp>
          </a:bodyPr>
          <a:lstStyle>
            <a:lvl1pPr defTabSz="946150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1"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2238" y="9544050"/>
            <a:ext cx="298926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05" tIns="47254" rIns="94505" bIns="47254" numCol="1" anchor="b" anchorCtr="0" compatLnSpc="1">
            <a:prstTxWarp prst="textNoShape">
              <a:avLst/>
            </a:prstTxWarp>
          </a:bodyPr>
          <a:lstStyle>
            <a:lvl1pPr algn="r" defTabSz="946150">
              <a:defRPr kumimoji="1" sz="1200">
                <a:latin typeface="Arial" panose="020B0604020202020204" pitchFamily="34" charset="0"/>
              </a:defRPr>
            </a:lvl1pPr>
          </a:lstStyle>
          <a:p>
            <a:fld id="{D6B6717F-986F-4A3F-9037-B1B1D8AD583E}" type="slidenum">
              <a:rPr lang="en-US" altLang="ja-JP"/>
              <a:pPr/>
              <a:t>‹nº›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744385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600" b="1" kern="1200">
        <a:solidFill>
          <a:schemeClr val="tx1"/>
        </a:solidFill>
        <a:latin typeface="Arial" charset="0"/>
        <a:ea typeface="HG丸ｺﾞｼｯｸM-PRO" pitchFamily="50" charset="-128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MS PMincho" pitchFamily="18" charset="-128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MS PMincho" pitchFamily="18" charset="-128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MS PMincho" pitchFamily="18" charset="-128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MS PMincho" pitchFamily="1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6717F-986F-4A3F-9037-B1B1D8AD583E}" type="slidenum">
              <a:rPr lang="en-US" altLang="ja-JP" smtClean="0"/>
              <a:pPr/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70906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D8C31612-CF9F-418E-94E5-7D9DE73F03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114" indent="-28542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714" indent="-22834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8400" indent="-22834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085" indent="-22834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1771" indent="-2283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8457" indent="-2283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5142" indent="-2283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828" indent="-2283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D4D63E2-10E4-401E-AB59-F21FF0462994}" type="slidenum">
              <a:rPr lang="pt-BR" altLang="pt-BR">
                <a:latin typeface="Times New Roman" panose="02020603050405020304" pitchFamily="18" charset="0"/>
              </a:rPr>
              <a:pPr eaLnBrk="1" hangingPunct="1"/>
              <a:t>19</a:t>
            </a:fld>
            <a:endParaRPr lang="pt-BR" altLang="pt-BR">
              <a:latin typeface="Times New Roman" panose="02020603050405020304" pitchFamily="18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779EC18D-97DE-4C93-9C31-B15DB1F64F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99EE3132-2A9F-44E4-A221-984B0C3D94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965527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6717F-986F-4A3F-9037-B1B1D8AD583E}" type="slidenum">
              <a:rPr lang="en-US" altLang="ja-JP" smtClean="0"/>
              <a:pPr/>
              <a:t>23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70906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49300" y="177800"/>
            <a:ext cx="5446713" cy="3063875"/>
          </a:xfrm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 eaLnBrk="0" hangingPunct="0">
              <a:spcBef>
                <a:spcPct val="30000"/>
              </a:spcBef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HG丸ｺﾞｼｯｸM-PRO" pitchFamily="50" charset="-128"/>
              </a:defRPr>
            </a:lvl1pPr>
            <a:lvl2pPr marL="742950" indent="-28575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2pPr>
            <a:lvl3pPr marL="11430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3pPr>
            <a:lvl4pPr marL="16002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4pPr>
            <a:lvl5pPr marL="20574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89628DF-8EAA-4244-9E69-3B8B31C6F1F1}" type="slidenum">
              <a:rPr lang="en-US" altLang="ja-JP" sz="1200" b="0">
                <a:ea typeface="ＭＳ Ｐゴシック" panose="020B0600070205080204" pitchFamily="34" charset="-128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24</a:t>
            </a:fld>
            <a:endParaRPr lang="en-US" altLang="ja-JP" sz="1200" b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311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49300" y="177800"/>
            <a:ext cx="5446713" cy="30638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 eaLnBrk="0" hangingPunct="0">
              <a:spcBef>
                <a:spcPct val="30000"/>
              </a:spcBef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HG丸ｺﾞｼｯｸM-PRO" pitchFamily="50" charset="-128"/>
              </a:defRPr>
            </a:lvl1pPr>
            <a:lvl2pPr marL="742950" indent="-28575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2pPr>
            <a:lvl3pPr marL="11430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3pPr>
            <a:lvl4pPr marL="16002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4pPr>
            <a:lvl5pPr marL="20574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58A7356-AD8A-4DFF-82EF-C46780D0629F}" type="slidenum">
              <a:rPr lang="en-US" altLang="ja-JP" sz="1200" b="0">
                <a:ea typeface="ＭＳ Ｐゴシック" panose="020B0600070205080204" pitchFamily="34" charset="-128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25</a:t>
            </a:fld>
            <a:endParaRPr lang="en-US" altLang="ja-JP" sz="1200" b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778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35735-FA36-3B57-5D54-F6EED1368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80ED8CD0-02F8-494E-E1FA-8FF27536A63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749300" y="177800"/>
            <a:ext cx="5446713" cy="3063875"/>
          </a:xfrm>
          <a:ln/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EB97E65F-8A84-2079-FF54-2F50916E1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5975A6B4-A26E-49F5-456D-7E1612CBF9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 eaLnBrk="0" hangingPunct="0">
              <a:spcBef>
                <a:spcPct val="30000"/>
              </a:spcBef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HG丸ｺﾞｼｯｸM-PRO" pitchFamily="50" charset="-128"/>
              </a:defRPr>
            </a:lvl1pPr>
            <a:lvl2pPr marL="742950" indent="-28575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2pPr>
            <a:lvl3pPr marL="11430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3pPr>
            <a:lvl4pPr marL="16002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4pPr>
            <a:lvl5pPr marL="20574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58A7356-AD8A-4DFF-82EF-C46780D0629F}" type="slidenum">
              <a:rPr lang="en-US" altLang="ja-JP" sz="1200" b="0">
                <a:ea typeface="ＭＳ Ｐゴシック" panose="020B0600070205080204" pitchFamily="34" charset="-128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26</a:t>
            </a:fld>
            <a:endParaRPr lang="en-US" altLang="ja-JP" sz="1200" b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65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E168E-D36B-1F93-E0C8-086CD28FB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EB971B60-853C-A772-4237-23B1C7266D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749300" y="177800"/>
            <a:ext cx="5446713" cy="3063875"/>
          </a:xfrm>
          <a:ln/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926033AD-C3B3-455C-A8A8-98B1335DE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7D69462A-572A-565F-79A9-D5039B8F6A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 eaLnBrk="0" hangingPunct="0">
              <a:spcBef>
                <a:spcPct val="30000"/>
              </a:spcBef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HG丸ｺﾞｼｯｸM-PRO" pitchFamily="50" charset="-128"/>
              </a:defRPr>
            </a:lvl1pPr>
            <a:lvl2pPr marL="742950" indent="-28575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2pPr>
            <a:lvl3pPr marL="11430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3pPr>
            <a:lvl4pPr marL="16002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4pPr>
            <a:lvl5pPr marL="20574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58A7356-AD8A-4DFF-82EF-C46780D0629F}" type="slidenum">
              <a:rPr lang="en-US" altLang="ja-JP" sz="1200" b="0">
                <a:ea typeface="ＭＳ Ｐゴシック" panose="020B0600070205080204" pitchFamily="34" charset="-128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27</a:t>
            </a:fld>
            <a:endParaRPr lang="en-US" altLang="ja-JP" sz="1200" b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684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EFA26-D0EA-A27F-2E2D-182F6CD1F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8013980B-3998-CF01-8B2B-4F76905CF4D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749300" y="177800"/>
            <a:ext cx="5446713" cy="3063875"/>
          </a:xfrm>
          <a:ln/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432B63A8-820B-6B14-7334-6D0CFBB88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5EB66C04-6729-EFD8-AE6A-38C8D4711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 eaLnBrk="0" hangingPunct="0">
              <a:spcBef>
                <a:spcPct val="30000"/>
              </a:spcBef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HG丸ｺﾞｼｯｸM-PRO" pitchFamily="50" charset="-128"/>
              </a:defRPr>
            </a:lvl1pPr>
            <a:lvl2pPr marL="742950" indent="-28575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2pPr>
            <a:lvl3pPr marL="11430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3pPr>
            <a:lvl4pPr marL="16002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4pPr>
            <a:lvl5pPr marL="20574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58A7356-AD8A-4DFF-82EF-C46780D0629F}" type="slidenum">
              <a:rPr lang="en-US" altLang="ja-JP" sz="1200" b="0">
                <a:ea typeface="ＭＳ Ｐゴシック" panose="020B0600070205080204" pitchFamily="34" charset="-128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28</a:t>
            </a:fld>
            <a:endParaRPr lang="en-US" altLang="ja-JP" sz="1200" b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837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3B508-371A-923D-9BFF-6EEE99072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C87989AF-CB18-B65F-9A08-A10636D8B7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749300" y="177800"/>
            <a:ext cx="5446713" cy="3063875"/>
          </a:xfrm>
          <a:ln/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EF6325BA-77DA-6103-9676-9E0BE2C98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6A2363D2-5CA8-4843-C1A9-0844EDB272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 eaLnBrk="0" hangingPunct="0">
              <a:spcBef>
                <a:spcPct val="30000"/>
              </a:spcBef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HG丸ｺﾞｼｯｸM-PRO" pitchFamily="50" charset="-128"/>
              </a:defRPr>
            </a:lvl1pPr>
            <a:lvl2pPr marL="742950" indent="-28575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2pPr>
            <a:lvl3pPr marL="11430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3pPr>
            <a:lvl4pPr marL="16002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4pPr>
            <a:lvl5pPr marL="20574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58A7356-AD8A-4DFF-82EF-C46780D0629F}" type="slidenum">
              <a:rPr lang="en-US" altLang="ja-JP" sz="1200" b="0">
                <a:ea typeface="ＭＳ Ｐゴシック" panose="020B0600070205080204" pitchFamily="34" charset="-128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29</a:t>
            </a:fld>
            <a:endParaRPr lang="en-US" altLang="ja-JP" sz="1200" b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863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97B11-AB81-8F65-E06C-1FBE8FCE2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B23D35D4-13FF-1CE4-B998-178525DC13E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749300" y="177800"/>
            <a:ext cx="5446713" cy="3063875"/>
          </a:xfrm>
          <a:ln/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CA079423-8204-11C5-0A71-7C34F62B5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7AABAD64-F2EE-D1D5-75F6-5FD1869898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 eaLnBrk="0" hangingPunct="0">
              <a:spcBef>
                <a:spcPct val="30000"/>
              </a:spcBef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HG丸ｺﾞｼｯｸM-PRO" pitchFamily="50" charset="-128"/>
              </a:defRPr>
            </a:lvl1pPr>
            <a:lvl2pPr marL="742950" indent="-28575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2pPr>
            <a:lvl3pPr marL="11430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3pPr>
            <a:lvl4pPr marL="16002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4pPr>
            <a:lvl5pPr marL="20574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58A7356-AD8A-4DFF-82EF-C46780D0629F}" type="slidenum">
              <a:rPr lang="en-US" altLang="ja-JP" sz="1200" b="0">
                <a:ea typeface="ＭＳ Ｐゴシック" panose="020B0600070205080204" pitchFamily="34" charset="-128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30</a:t>
            </a:fld>
            <a:endParaRPr lang="en-US" altLang="ja-JP" sz="1200" b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222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91654-444C-E1EE-10F6-C5CD6941E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20E392D5-5AB2-6EE3-1E70-93723797D7A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749300" y="177800"/>
            <a:ext cx="5446713" cy="3063875"/>
          </a:xfrm>
          <a:ln/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EE87BDE8-CF39-695A-2D04-A80BE1933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24AEADF6-5161-766E-CC65-3AABA278FE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 eaLnBrk="0" hangingPunct="0">
              <a:spcBef>
                <a:spcPct val="30000"/>
              </a:spcBef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HG丸ｺﾞｼｯｸM-PRO" pitchFamily="50" charset="-128"/>
              </a:defRPr>
            </a:lvl1pPr>
            <a:lvl2pPr marL="742950" indent="-28575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2pPr>
            <a:lvl3pPr marL="11430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3pPr>
            <a:lvl4pPr marL="16002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4pPr>
            <a:lvl5pPr marL="20574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58A7356-AD8A-4DFF-82EF-C46780D0629F}" type="slidenum">
              <a:rPr lang="en-US" altLang="ja-JP" sz="1200" b="0">
                <a:ea typeface="ＭＳ Ｐゴシック" panose="020B0600070205080204" pitchFamily="34" charset="-128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31</a:t>
            </a:fld>
            <a:endParaRPr lang="en-US" altLang="ja-JP" sz="1200" b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358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C5DEB-96B1-2D7D-6B20-3E16056EE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FEA49DA-D27B-89C0-2C7F-DDDB2E9BC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1BC8949-D750-A308-897B-68DE0D2C9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39A93D9-F698-2F2C-0BE8-8265759A5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6717F-986F-4A3F-9037-B1B1D8AD583E}" type="slidenum">
              <a:rPr lang="en-US" altLang="ja-JP" smtClean="0"/>
              <a:pPr/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43180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AFA6D-350E-356F-D02E-FFC9ACCB3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7AE71CA4-C81E-F747-EACE-4E079A7393A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749300" y="177800"/>
            <a:ext cx="5446713" cy="3063875"/>
          </a:xfrm>
          <a:ln/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9E1C49A9-9510-21E4-70BC-8142C40CB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C66AEF2E-71DB-5E8B-1059-608C5A76E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 eaLnBrk="0" hangingPunct="0">
              <a:spcBef>
                <a:spcPct val="30000"/>
              </a:spcBef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HG丸ｺﾞｼｯｸM-PRO" pitchFamily="50" charset="-128"/>
              </a:defRPr>
            </a:lvl1pPr>
            <a:lvl2pPr marL="742950" indent="-28575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2pPr>
            <a:lvl3pPr marL="11430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3pPr>
            <a:lvl4pPr marL="16002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4pPr>
            <a:lvl5pPr marL="20574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58A7356-AD8A-4DFF-82EF-C46780D0629F}" type="slidenum">
              <a:rPr lang="en-US" altLang="ja-JP" sz="1200" b="0">
                <a:ea typeface="ＭＳ Ｐゴシック" panose="020B0600070205080204" pitchFamily="34" charset="-128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32</a:t>
            </a:fld>
            <a:endParaRPr lang="en-US" altLang="ja-JP" sz="1200" b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156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741E3-A750-2D80-8CAE-4EC81C8EB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C7CB2617-3E9B-690D-EE84-3330C388917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749300" y="177800"/>
            <a:ext cx="5446713" cy="3063875"/>
          </a:xfrm>
          <a:ln/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C6F1BDEE-44D4-B84B-B03F-CA33DA709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F3FDC734-E600-242B-B312-51E5AD9223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 eaLnBrk="0" hangingPunct="0">
              <a:spcBef>
                <a:spcPct val="30000"/>
              </a:spcBef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HG丸ｺﾞｼｯｸM-PRO" pitchFamily="50" charset="-128"/>
              </a:defRPr>
            </a:lvl1pPr>
            <a:lvl2pPr marL="742950" indent="-28575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2pPr>
            <a:lvl3pPr marL="11430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3pPr>
            <a:lvl4pPr marL="16002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4pPr>
            <a:lvl5pPr marL="20574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58A7356-AD8A-4DFF-82EF-C46780D0629F}" type="slidenum">
              <a:rPr lang="en-US" altLang="ja-JP" sz="1200" b="0">
                <a:ea typeface="ＭＳ Ｐゴシック" panose="020B0600070205080204" pitchFamily="34" charset="-128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33</a:t>
            </a:fld>
            <a:endParaRPr lang="en-US" altLang="ja-JP" sz="1200" b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4299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7E87F-EB40-5971-AC4B-59E8343AE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1E7E747C-0DEF-0BE4-F728-8845D13123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749300" y="177800"/>
            <a:ext cx="5446713" cy="3063875"/>
          </a:xfrm>
          <a:ln/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03DD1742-6072-38E0-DEC2-42C6952A1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CA08FB50-D939-E468-5F32-DAF0FCB67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 eaLnBrk="0" hangingPunct="0">
              <a:spcBef>
                <a:spcPct val="30000"/>
              </a:spcBef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HG丸ｺﾞｼｯｸM-PRO" pitchFamily="50" charset="-128"/>
              </a:defRPr>
            </a:lvl1pPr>
            <a:lvl2pPr marL="742950" indent="-28575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2pPr>
            <a:lvl3pPr marL="11430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3pPr>
            <a:lvl4pPr marL="16002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4pPr>
            <a:lvl5pPr marL="20574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58A7356-AD8A-4DFF-82EF-C46780D0629F}" type="slidenum">
              <a:rPr lang="en-US" altLang="ja-JP" sz="1200" b="0">
                <a:ea typeface="ＭＳ Ｐゴシック" panose="020B0600070205080204" pitchFamily="34" charset="-128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34</a:t>
            </a:fld>
            <a:endParaRPr lang="en-US" altLang="ja-JP" sz="1200" b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4356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A4D2D-AA30-2D47-D1B4-2FB039410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B6445CED-A7EB-22CB-2BC1-896A1E3CA34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749300" y="177800"/>
            <a:ext cx="5446713" cy="3063875"/>
          </a:xfrm>
          <a:ln/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888A78CE-2CCF-5A11-629C-ADCC10957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F270F8AB-B7A4-CE8A-ACE8-DA2D36210E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 eaLnBrk="0" hangingPunct="0">
              <a:spcBef>
                <a:spcPct val="30000"/>
              </a:spcBef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HG丸ｺﾞｼｯｸM-PRO" pitchFamily="50" charset="-128"/>
              </a:defRPr>
            </a:lvl1pPr>
            <a:lvl2pPr marL="742950" indent="-28575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2pPr>
            <a:lvl3pPr marL="11430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3pPr>
            <a:lvl4pPr marL="16002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4pPr>
            <a:lvl5pPr marL="20574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58A7356-AD8A-4DFF-82EF-C46780D0629F}" type="slidenum">
              <a:rPr lang="en-US" altLang="ja-JP" sz="1200" b="0">
                <a:ea typeface="ＭＳ Ｐゴシック" panose="020B0600070205080204" pitchFamily="34" charset="-128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35</a:t>
            </a:fld>
            <a:endParaRPr lang="en-US" altLang="ja-JP" sz="1200" b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2213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ECC4F-DC9F-FD99-3539-875315A64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E8A1BC84-04E7-9993-713D-89FF2BCF18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749300" y="177800"/>
            <a:ext cx="5446713" cy="3063875"/>
          </a:xfrm>
          <a:ln/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DED65154-8084-BAA5-92A5-34B7C2111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7D3572CC-C077-AB09-5A3F-4333D2D31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 eaLnBrk="0" hangingPunct="0">
              <a:spcBef>
                <a:spcPct val="30000"/>
              </a:spcBef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HG丸ｺﾞｼｯｸM-PRO" pitchFamily="50" charset="-128"/>
              </a:defRPr>
            </a:lvl1pPr>
            <a:lvl2pPr marL="742950" indent="-28575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2pPr>
            <a:lvl3pPr marL="11430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3pPr>
            <a:lvl4pPr marL="16002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4pPr>
            <a:lvl5pPr marL="20574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58A7356-AD8A-4DFF-82EF-C46780D0629F}" type="slidenum">
              <a:rPr lang="en-US" altLang="ja-JP" sz="1200" b="0">
                <a:ea typeface="ＭＳ Ｐゴシック" panose="020B0600070205080204" pitchFamily="34" charset="-128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36</a:t>
            </a:fld>
            <a:endParaRPr lang="en-US" altLang="ja-JP" sz="1200" b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75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79618-0AAC-7E86-24E5-7EDAFE4FB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4852A9E2-9A66-61DC-26C5-F55973AE6A0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749300" y="177800"/>
            <a:ext cx="5446713" cy="3063875"/>
          </a:xfrm>
          <a:ln/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2D7B94DE-DC39-F6F4-4EE9-914F6D09D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1ECCCE09-7ED0-0CF1-8A38-C72B9EC0F2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 eaLnBrk="0" hangingPunct="0">
              <a:spcBef>
                <a:spcPct val="30000"/>
              </a:spcBef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HG丸ｺﾞｼｯｸM-PRO" pitchFamily="50" charset="-128"/>
              </a:defRPr>
            </a:lvl1pPr>
            <a:lvl2pPr marL="742950" indent="-28575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2pPr>
            <a:lvl3pPr marL="11430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3pPr>
            <a:lvl4pPr marL="16002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4pPr>
            <a:lvl5pPr marL="20574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58A7356-AD8A-4DFF-82EF-C46780D0629F}" type="slidenum">
              <a:rPr lang="en-US" altLang="ja-JP" sz="1200" b="0">
                <a:ea typeface="ＭＳ Ｐゴシック" panose="020B0600070205080204" pitchFamily="34" charset="-128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37</a:t>
            </a:fld>
            <a:endParaRPr lang="en-US" altLang="ja-JP" sz="1200" b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5200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E6A30-8052-E426-14F9-180A40408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F3FBD5A4-FFEC-5006-F35E-172B407C7EA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749300" y="177800"/>
            <a:ext cx="5446713" cy="3063875"/>
          </a:xfrm>
          <a:ln/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DF0A5AC9-0B2C-8D90-FB2D-0B2B52205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43BDACB5-6122-6160-FD71-20BC4C8541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 eaLnBrk="0" hangingPunct="0">
              <a:spcBef>
                <a:spcPct val="30000"/>
              </a:spcBef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HG丸ｺﾞｼｯｸM-PRO" pitchFamily="50" charset="-128"/>
              </a:defRPr>
            </a:lvl1pPr>
            <a:lvl2pPr marL="742950" indent="-28575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2pPr>
            <a:lvl3pPr marL="11430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3pPr>
            <a:lvl4pPr marL="16002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4pPr>
            <a:lvl5pPr marL="20574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58A7356-AD8A-4DFF-82EF-C46780D0629F}" type="slidenum">
              <a:rPr lang="en-US" altLang="ja-JP" sz="1200" b="0">
                <a:ea typeface="ＭＳ Ｐゴシック" panose="020B0600070205080204" pitchFamily="34" charset="-128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38</a:t>
            </a:fld>
            <a:endParaRPr lang="en-US" altLang="ja-JP" sz="1200" b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0456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E9F1C-0747-4382-A4E5-1C10875CE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F8DD5D82-E36B-9E2E-C527-BC142DEAD1A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749300" y="177800"/>
            <a:ext cx="5446713" cy="3063875"/>
          </a:xfrm>
          <a:ln/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A60F43E6-A9D3-5D8B-2224-13764B4B9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8A32FA24-C021-CACC-82F9-37DC78D52B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 eaLnBrk="0" hangingPunct="0">
              <a:spcBef>
                <a:spcPct val="30000"/>
              </a:spcBef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HG丸ｺﾞｼｯｸM-PRO" pitchFamily="50" charset="-128"/>
              </a:defRPr>
            </a:lvl1pPr>
            <a:lvl2pPr marL="742950" indent="-28575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2pPr>
            <a:lvl3pPr marL="11430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3pPr>
            <a:lvl4pPr marL="16002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4pPr>
            <a:lvl5pPr marL="20574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58A7356-AD8A-4DFF-82EF-C46780D0629F}" type="slidenum">
              <a:rPr lang="en-US" altLang="ja-JP" sz="1200" b="0">
                <a:ea typeface="ＭＳ Ｐゴシック" panose="020B0600070205080204" pitchFamily="34" charset="-128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39</a:t>
            </a:fld>
            <a:endParaRPr lang="en-US" altLang="ja-JP" sz="1200" b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5991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5BDC9-4ED2-2FBF-0E48-6D663124F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6323F389-87AC-EFA1-7F28-D325C6A586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749300" y="177800"/>
            <a:ext cx="5446713" cy="3063875"/>
          </a:xfrm>
          <a:ln/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53C228B9-9A7A-FB8E-8055-86BD31814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4BF3B956-6B60-04F9-F7C8-0B71EFDD77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 eaLnBrk="0" hangingPunct="0">
              <a:spcBef>
                <a:spcPct val="30000"/>
              </a:spcBef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HG丸ｺﾞｼｯｸM-PRO" pitchFamily="50" charset="-128"/>
              </a:defRPr>
            </a:lvl1pPr>
            <a:lvl2pPr marL="742950" indent="-28575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2pPr>
            <a:lvl3pPr marL="11430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3pPr>
            <a:lvl4pPr marL="16002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4pPr>
            <a:lvl5pPr marL="20574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58A7356-AD8A-4DFF-82EF-C46780D0629F}" type="slidenum">
              <a:rPr lang="en-US" altLang="ja-JP" sz="1200" b="0">
                <a:ea typeface="ＭＳ Ｐゴシック" panose="020B0600070205080204" pitchFamily="34" charset="-128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40</a:t>
            </a:fld>
            <a:endParaRPr lang="en-US" altLang="ja-JP" sz="1200" b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176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9AB37-6AD0-5C99-A9A7-9B12C0F85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4EE52214-8751-675F-A140-D2E3A99E8D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749300" y="177800"/>
            <a:ext cx="5446713" cy="3063875"/>
          </a:xfrm>
          <a:ln/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9FC7AA23-79F0-D7E6-81D6-D8D5BA735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8464DFD5-364F-36AB-61E6-F78AEFD9B0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 eaLnBrk="0" hangingPunct="0">
              <a:spcBef>
                <a:spcPct val="30000"/>
              </a:spcBef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HG丸ｺﾞｼｯｸM-PRO" pitchFamily="50" charset="-128"/>
              </a:defRPr>
            </a:lvl1pPr>
            <a:lvl2pPr marL="742950" indent="-28575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2pPr>
            <a:lvl3pPr marL="11430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3pPr>
            <a:lvl4pPr marL="16002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4pPr>
            <a:lvl5pPr marL="2057400" indent="-228600" defTabSz="9461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58A7356-AD8A-4DFF-82EF-C46780D0629F}" type="slidenum">
              <a:rPr lang="en-US" altLang="ja-JP" sz="1200" b="0">
                <a:ea typeface="ＭＳ Ｐゴシック" panose="020B0600070205080204" pitchFamily="34" charset="-128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41</a:t>
            </a:fld>
            <a:endParaRPr lang="en-US" altLang="ja-JP" sz="1200" b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78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 txBox="1">
            <a:spLocks noGrp="1" noChangeArrowheads="1"/>
          </p:cNvSpPr>
          <p:nvPr/>
        </p:nvSpPr>
        <p:spPr bwMode="auto">
          <a:xfrm>
            <a:off x="4144968" y="9120188"/>
            <a:ext cx="3170237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721" tIns="47860" rIns="95721" bIns="47860" anchor="b"/>
          <a:lstStyle/>
          <a:p>
            <a:pPr algn="r"/>
            <a:fld id="{09A0C35F-E26D-4438-9F15-B5BE89175B47}" type="slidenum">
              <a:rPr lang="pt-BR" sz="1300" b="0">
                <a:latin typeface="Times New Roman" pitchFamily="18" charset="0"/>
              </a:rPr>
              <a:pPr algn="r"/>
              <a:t>5</a:t>
            </a:fld>
            <a:endParaRPr lang="pt-BR" sz="1300" b="0">
              <a:latin typeface="Times New Roman" pitchFamily="18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6717F-986F-4A3F-9037-B1B1D8AD583E}" type="slidenum">
              <a:rPr lang="en-US" altLang="ja-JP" smtClean="0"/>
              <a:pPr/>
              <a:t>42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709062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VER O ALGORITMO DE EXTRAÇÃO DESSE SLIDE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2F3A7-0822-4B4A-9369-E45A906B2E49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45150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Passos do algoritmo de extração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2F3A7-0822-4B4A-9369-E45A906B2E49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73904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571CC-478E-CE12-4F8D-F2FB363D9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AC534A-2A3B-BD27-4E69-DFEE1E9BA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2F0904-AC76-E418-7463-383C50076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DEDDF-C121-AC9A-CEE9-78DC65C262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6717F-986F-4A3F-9037-B1B1D8AD583E}" type="slidenum">
              <a:rPr lang="en-US" altLang="ja-JP" smtClean="0"/>
              <a:pPr/>
              <a:t>76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051912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FF67A-805F-144D-B464-91F5CAFEABBA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45078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61F7A-37A3-54DB-B049-3DD6E0231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85231E9-4ABC-DF2D-352A-713238A27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29D615A-8E27-3938-D5CC-EFE5344187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35B5F8-D525-A98F-5647-46E766413D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FF67A-805F-144D-B464-91F5CAFEABBA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5219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FF67A-805F-144D-B464-91F5CAFEABBA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11899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D12E3-6E76-A6DF-A36A-3D77E11E9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26C408E-D28D-E6C8-F9E3-C90AA9C6C1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1AE908F-76D0-EDAC-146B-18C1C45B9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846CAB-1AAA-6D28-D097-1A95FC58B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FF67A-805F-144D-B464-91F5CAFEABBA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50101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FF67A-805F-144D-B464-91F5CAFEABBA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58613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FF67A-805F-144D-B464-91F5CAFEABBA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466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7"/>
          <p:cNvSpPr txBox="1">
            <a:spLocks noGrp="1" noChangeArrowheads="1"/>
          </p:cNvSpPr>
          <p:nvPr/>
        </p:nvSpPr>
        <p:spPr bwMode="auto">
          <a:xfrm>
            <a:off x="5626466" y="6452792"/>
            <a:ext cx="4303349" cy="34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230" tIns="46113" rIns="92230" bIns="46113" anchor="b"/>
          <a:lstStyle/>
          <a:p>
            <a:pPr algn="r"/>
            <a:fld id="{88F8B323-CCBB-4B05-80BC-3CBDD522ED48}" type="slidenum">
              <a:rPr lang="pt-BR" sz="1300" b="0">
                <a:latin typeface="Times New Roman" pitchFamily="18" charset="0"/>
              </a:rPr>
              <a:pPr algn="r"/>
              <a:t>6</a:t>
            </a:fld>
            <a:endParaRPr lang="pt-BR" sz="1300" b="0" dirty="0">
              <a:latin typeface="Times New Roman" pitchFamily="18" charset="0"/>
            </a:endParaRPr>
          </a:p>
        </p:txBody>
      </p:sp>
      <p:sp>
        <p:nvSpPr>
          <p:cNvPr id="268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736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6717F-986F-4A3F-9037-B1B1D8AD583E}" type="slidenum">
              <a:rPr lang="en-US" altLang="ja-JP" smtClean="0"/>
              <a:pPr/>
              <a:t>87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099134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ISQ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FF67A-805F-144D-B464-91F5CAFEABBA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60070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2F3A7-0822-4B4A-9369-E45A906B2E49}" type="slidenum">
              <a:rPr lang="pt-BR" smtClean="0"/>
              <a:t>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27407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2F3A7-0822-4B4A-9369-E45A906B2E49}" type="slidenum">
              <a:rPr lang="pt-BR" smtClean="0"/>
              <a:t>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23285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ACCES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FF67A-805F-144D-B464-91F5CAFEABBA}" type="slidenum">
              <a:rPr lang="fr-FR" smtClean="0"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42926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796080"/>
            <a:fld id="{779CB6D3-A6FA-4707-BDAF-54835A3BC1DF}" type="slidenum">
              <a:rPr lang="fr-FR" altLang="fr-FR" smtClean="0"/>
              <a:pPr defTabSz="796080"/>
              <a:t>96</a:t>
            </a:fld>
            <a:endParaRPr lang="fr-FR" altLang="fr-FR"/>
          </a:p>
        </p:txBody>
      </p:sp>
      <p:sp>
        <p:nvSpPr>
          <p:cNvPr id="263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63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796080"/>
            <a:fld id="{91D1838A-A697-4EFA-BBBC-C696D7AF5375}" type="slidenum">
              <a:rPr lang="fr-FR" altLang="fr-FR" smtClean="0"/>
              <a:pPr defTabSz="796080"/>
              <a:t>97</a:t>
            </a:fld>
            <a:endParaRPr lang="fr-FR" altLang="fr-FR"/>
          </a:p>
        </p:txBody>
      </p:sp>
      <p:sp>
        <p:nvSpPr>
          <p:cNvPr id="264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64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FF67A-805F-144D-B464-91F5CAFEABBA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0360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796080"/>
            <a:fld id="{91D9669B-79F4-456D-8027-A76B5483FCAE}" type="slidenum">
              <a:rPr lang="fr-FR" altLang="fr-FR" smtClean="0"/>
              <a:pPr defTabSz="796080"/>
              <a:t>99</a:t>
            </a:fld>
            <a:endParaRPr lang="fr-FR" altLang="fr-FR"/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796080"/>
            <a:fld id="{91D9669B-79F4-456D-8027-A76B5483FCAE}" type="slidenum">
              <a:rPr lang="fr-FR" altLang="fr-FR" smtClean="0"/>
              <a:pPr defTabSz="796080"/>
              <a:t>101</a:t>
            </a:fld>
            <a:endParaRPr lang="fr-FR" altLang="fr-FR"/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2559586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CE18BA-7558-498D-9379-4471FE0540A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06688" y="509588"/>
            <a:ext cx="4521200" cy="2544762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3114" y="3225833"/>
            <a:ext cx="7283587" cy="3058476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274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796080"/>
            <a:fld id="{91D9669B-79F4-456D-8027-A76B5483FCAE}" type="slidenum">
              <a:rPr lang="fr-FR" altLang="fr-FR" smtClean="0"/>
              <a:pPr defTabSz="796080"/>
              <a:t>102</a:t>
            </a:fld>
            <a:endParaRPr lang="fr-FR" altLang="fr-FR"/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fr-FR" altLang="fr-FR" dirty="0" err="1"/>
              <a:t>We</a:t>
            </a:r>
            <a:r>
              <a:rPr lang="fr-FR" altLang="fr-FR" dirty="0"/>
              <a:t> are </a:t>
            </a:r>
            <a:r>
              <a:rPr lang="fr-FR" altLang="fr-FR" dirty="0" err="1"/>
              <a:t>comparing</a:t>
            </a:r>
            <a:r>
              <a:rPr lang="fr-FR" altLang="fr-FR" dirty="0"/>
              <a:t> of </a:t>
            </a:r>
            <a:r>
              <a:rPr lang="fr-FR" altLang="fr-FR" dirty="0" err="1"/>
              <a:t>requirements</a:t>
            </a:r>
            <a:r>
              <a:rPr lang="fr-FR" altLang="fr-FR" dirty="0"/>
              <a:t> and circuits </a:t>
            </a:r>
            <a:r>
              <a:rPr lang="fr-FR" altLang="fr-FR" dirty="0" err="1"/>
              <a:t>parameters</a:t>
            </a:r>
            <a:r>
              <a:rPr lang="fr-FR" altLang="fr-FR" dirty="0"/>
              <a:t> (variables).</a:t>
            </a:r>
          </a:p>
          <a:p>
            <a:endParaRPr lang="fr-FR" altLang="fr-FR" dirty="0"/>
          </a:p>
          <a:p>
            <a:r>
              <a:rPr lang="fr-FR" altLang="fr-FR" dirty="0"/>
              <a:t>GT</a:t>
            </a:r>
          </a:p>
          <a:p>
            <a:r>
              <a:rPr lang="fr-FR" altLang="fr-FR" dirty="0"/>
              <a:t>IIP3</a:t>
            </a:r>
          </a:p>
          <a:p>
            <a:r>
              <a:rPr lang="fr-FR" altLang="fr-FR" dirty="0"/>
              <a:t>Noise figure and Band </a:t>
            </a:r>
            <a:r>
              <a:rPr lang="fr-FR" altLang="fr-FR" dirty="0" err="1"/>
              <a:t>width</a:t>
            </a:r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35973196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796080"/>
            <a:fld id="{91D9669B-79F4-456D-8027-A76B5483FCAE}" type="slidenum">
              <a:rPr lang="fr-FR" altLang="fr-FR" smtClean="0"/>
              <a:pPr defTabSz="796080"/>
              <a:t>104</a:t>
            </a:fld>
            <a:endParaRPr lang="fr-FR" altLang="fr-FR"/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33357033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796080"/>
            <a:fld id="{91D9669B-79F4-456D-8027-A76B5483FCAE}" type="slidenum">
              <a:rPr lang="fr-FR" altLang="fr-FR" smtClean="0"/>
              <a:pPr defTabSz="796080"/>
              <a:t>105</a:t>
            </a:fld>
            <a:endParaRPr lang="fr-FR" altLang="fr-FR"/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18989482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796080"/>
            <a:fld id="{91D9669B-79F4-456D-8027-A76B5483FCAE}" type="slidenum">
              <a:rPr lang="fr-FR" altLang="fr-FR" smtClean="0"/>
              <a:pPr defTabSz="796080"/>
              <a:t>107</a:t>
            </a:fld>
            <a:endParaRPr lang="fr-FR" altLang="fr-FR"/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I_{SL}=\frac{I_{S0}}{W}=\mu C'_{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ox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}n\frac{(U_T)^2}{2L}</a:t>
            </a:r>
          </a:p>
          <a:p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G_m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(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q_S;W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)\vert_{n,\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zeta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,\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theta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R_F(R_0)\vert_{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f_c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8763240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796080"/>
            <a:fld id="{91D9669B-79F4-456D-8027-A76B5483FCAE}" type="slidenum">
              <a:rPr lang="fr-FR" altLang="fr-FR" smtClean="0"/>
              <a:pPr defTabSz="796080"/>
              <a:t>108</a:t>
            </a:fld>
            <a:endParaRPr lang="fr-FR" altLang="fr-FR"/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R_F(R_0)\vert_{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f_c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}=R_F(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q_s;W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)\vert_{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f_c;C_L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fr-FR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I_D=I_{SL}*W*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i_f</a:t>
            </a:r>
            <a:endParaRPr lang="fr-FR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V_{DSAT}=\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phi_t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(\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sqrt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{1+i_f}+3)</a:t>
            </a:r>
          </a:p>
          <a:p>
            <a:endParaRPr lang="fr-FR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G_m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(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q_S;W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)\vert_{n,\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zeta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,\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theta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R_0(R_F)\vert_{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f_c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R_F(R_0)\vert_{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f_c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 =&gt; R_F(g_{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ds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},R_L)\vert_{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f_c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 =&gt; R_F(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W,q_S,R_L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)\vert_{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f_c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R_L(I_D)=\frac{V_{DD}-V_{DSAT}}{I_D}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34454102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796080"/>
            <a:fld id="{91D9669B-79F4-456D-8027-A76B5483FCAE}" type="slidenum">
              <a:rPr lang="fr-FR" altLang="fr-FR" smtClean="0"/>
              <a:pPr defTabSz="796080"/>
              <a:t>109</a:t>
            </a:fld>
            <a:endParaRPr lang="fr-FR" altLang="fr-FR"/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R_F(R_0)\vert_{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f_c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}=R_F(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q_s;W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)\vert_{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f_c;C_L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fr-FR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I_D=I_{SL}*W*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i_f</a:t>
            </a:r>
            <a:endParaRPr lang="fr-FR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V_{DSAT}=\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phi_t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(\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sqrt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{1+i_f}+3)</a:t>
            </a:r>
          </a:p>
          <a:p>
            <a:endParaRPr lang="fr-FR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G_m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(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q_S;W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)\vert_{n,\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zeta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,\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theta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R_0(R_F)\vert_{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f_c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R_F(R_0)\vert_{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f_c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 =&gt; R_F(g_{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ds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},R_L)\vert_{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f_c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 =&gt; R_F(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W,q_S,R_L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)\vert_{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f_c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R_L(I_D)=\frac{V_{DD}-V_{DSAT}}{I_D}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6884349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796080"/>
            <a:fld id="{91D9669B-79F4-456D-8027-A76B5483FCAE}" type="slidenum">
              <a:rPr lang="fr-FR" altLang="fr-FR" smtClean="0"/>
              <a:pPr defTabSz="796080"/>
              <a:t>110</a:t>
            </a:fld>
            <a:endParaRPr lang="fr-FR" altLang="fr-FR"/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I_D=I_{SL}*W*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i_f</a:t>
            </a:r>
            <a:endParaRPr lang="fr-FR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V_{DSAT}=\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phi_t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(\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sqrt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{1+i_f}+3)</a:t>
            </a:r>
          </a:p>
          <a:p>
            <a:endParaRPr lang="fr-FR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G_m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(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q_S;W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)\vert_{n,\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zeta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,\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theta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R_0(R_F)\vert_{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f_c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R_F(R_0)\vert_{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f_c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 =&gt; R_F(g_{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ds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},R_L)\vert_{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f_c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 =&gt; R_F(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W,q_S,R_L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)\vert_{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f_c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R_L(I_D)=\frac{V_{DD}-V_{DSAT}}{I_D}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42918922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796080"/>
            <a:fld id="{91D9669B-79F4-456D-8027-A76B5483FCAE}" type="slidenum">
              <a:rPr lang="fr-FR" altLang="fr-FR" smtClean="0"/>
              <a:pPr defTabSz="796080"/>
              <a:t>111</a:t>
            </a:fld>
            <a:endParaRPr lang="fr-FR" altLang="fr-FR"/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I_{SL}=\frac{I_{S0}}{W}=\mu C'_{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ox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}n\frac{(U_T)^2}{2L}</a:t>
            </a:r>
          </a:p>
          <a:p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G_m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(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q_S;W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)\vert_{n,\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zeta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,\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theta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R_F(R_0)\vert_{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f_c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24013119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796080"/>
            <a:fld id="{91D9669B-79F4-456D-8027-A76B5483FCAE}" type="slidenum">
              <a:rPr lang="fr-FR" altLang="fr-FR" smtClean="0"/>
              <a:pPr defTabSz="796080"/>
              <a:t>112</a:t>
            </a:fld>
            <a:endParaRPr lang="fr-FR" altLang="fr-FR"/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I_{SL}=\frac{I_{S0}}{W}=\mu C'_{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ox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}n\frac{(U_T)^2}{2L}</a:t>
            </a:r>
          </a:p>
          <a:p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G_m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(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q_S;W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)\vert_{n,\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zeta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,\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theta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R_F(R_0)\vert_{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f_c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20802359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796080"/>
            <a:fld id="{91D9669B-79F4-456D-8027-A76B5483FCAE}" type="slidenum">
              <a:rPr lang="fr-FR" altLang="fr-FR" smtClean="0"/>
              <a:pPr defTabSz="796080"/>
              <a:t>113</a:t>
            </a:fld>
            <a:endParaRPr lang="fr-FR" altLang="fr-FR"/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I_{SL}=\frac{I_{S0}}{W}=\mu C'_{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ox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}n\frac{(U_T)^2}{2L}</a:t>
            </a:r>
          </a:p>
          <a:p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G_m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(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q_S;W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)\vert_{n,\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zeta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,\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theta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R_F(R_0)\vert_{</a:t>
            </a:r>
            <a:r>
              <a:rPr lang="fr-FR" dirty="0" err="1">
                <a:solidFill>
                  <a:srgbClr val="000000"/>
                </a:solidFill>
                <a:effectLst/>
                <a:latin typeface="Monaco" pitchFamily="2" charset="77"/>
              </a:rPr>
              <a:t>f_c</a:t>
            </a:r>
            <a:r>
              <a:rPr lang="fr-FR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1124909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C8EFE-C74B-8ECA-3CDA-99373DE64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888D67-7F1D-E8AE-BE43-1F43A68994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A1D66A-0206-6251-11AC-B97EB58B3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6D469-D590-15E2-0B21-52EA81DDA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6717F-986F-4A3F-9037-B1B1D8AD583E}" type="slidenum">
              <a:rPr lang="en-US" altLang="ja-JP" smtClean="0"/>
              <a:pPr/>
              <a:t>114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984290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2F3A7-0822-4B4A-9369-E45A906B2E49}" type="slidenum">
              <a:rPr lang="pt-BR" smtClean="0"/>
              <a:t>115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91867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4D81A9DE-D622-412A-8EF4-34307C8067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A469B7E-B771-4917-A373-DC194FC7E429}" type="slidenum">
              <a:rPr lang="pt-BR" altLang="pt-BR">
                <a:latin typeface="Times New Roman" panose="02020603050405020304" pitchFamily="18" charset="0"/>
              </a:rPr>
              <a:pPr eaLnBrk="1" hangingPunct="1"/>
              <a:t>116</a:t>
            </a:fld>
            <a:endParaRPr lang="pt-BR" altLang="pt-BR">
              <a:latin typeface="Times New Roman" panose="02020603050405020304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4E78FF08-64B6-4E0C-89AE-1C8ADE0E5F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D87AB397-9D51-433D-BDFA-F2A6B73663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pt-BR" dirty="0"/>
          </a:p>
        </p:txBody>
      </p:sp>
    </p:spTree>
    <p:extLst>
      <p:ext uri="{BB962C8B-B14F-4D97-AF65-F5344CB8AC3E}">
        <p14:creationId xmlns:p14="http://schemas.microsoft.com/office/powerpoint/2010/main" val="17885183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982" y="3271382"/>
            <a:ext cx="7943850" cy="181240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2F3A7-0822-4B4A-9369-E45A906B2E49}" type="slidenum">
              <a:rPr lang="pt-BR" smtClean="0"/>
              <a:t>117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6660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2F3A7-0822-4B4A-9369-E45A906B2E49}" type="slidenum">
              <a:rPr lang="pt-BR" smtClean="0"/>
              <a:t>118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84841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982" y="3271383"/>
            <a:ext cx="7943850" cy="15326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2F3A7-0822-4B4A-9369-E45A906B2E49}" type="slidenum">
              <a:rPr lang="pt-BR" smtClean="0"/>
              <a:t>119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65391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982" y="3271382"/>
            <a:ext cx="7943850" cy="10276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2F3A7-0822-4B4A-9369-E45A906B2E49}" type="slidenum">
              <a:rPr lang="pt-BR" smtClean="0"/>
              <a:t>120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4672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982" y="3271382"/>
            <a:ext cx="7943850" cy="160769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2F3A7-0822-4B4A-9369-E45A906B2E49}" type="slidenum">
              <a:rPr lang="pt-BR" smtClean="0"/>
              <a:t>121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2226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419356" y="2210868"/>
            <a:ext cx="11354841" cy="13956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2F3A7-0822-4B4A-9369-E45A906B2E49}" type="slidenum">
              <a:rPr lang="pt-BR" smtClean="0"/>
              <a:t>122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07552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11488" y="479425"/>
            <a:ext cx="4359275" cy="2452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419356" y="2210868"/>
            <a:ext cx="11354841" cy="99427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2F3A7-0822-4B4A-9369-E45A906B2E49}" type="slidenum">
              <a:rPr lang="pt-BR" smtClean="0"/>
              <a:t>124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326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A908E-6136-D2C4-2066-DE1DA6B90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85FF974-B908-9B3C-AFD0-3594C76199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566DD5F-B6C8-AE4B-D861-9B26205A0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1C5223A-D187-4105-550B-04CAEFDD9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6717F-986F-4A3F-9037-B1B1D8AD583E}" type="slidenum">
              <a:rPr lang="en-US" altLang="ja-JP" smtClean="0"/>
              <a:pPr/>
              <a:t>15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64869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38C40-A778-E6DA-006E-D6AA1969E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C0C70-1C43-06B5-1B62-C09583DCFA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011488" y="479425"/>
            <a:ext cx="4359275" cy="245268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1C2F0B-DF4E-2CE3-DDAB-BDF762404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9356" y="2210868"/>
            <a:ext cx="11354841" cy="99427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339E0-42FE-3162-DC9F-7A8F086212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2F3A7-0822-4B4A-9369-E45A906B2E49}" type="slidenum">
              <a:rPr lang="pt-BR" smtClean="0"/>
              <a:t>125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52853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2F3A7-0822-4B4A-9369-E45A906B2E49}" type="slidenum">
              <a:rPr lang="pt-BR" smtClean="0"/>
              <a:t>126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73077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2F3A7-0822-4B4A-9369-E45A906B2E49}" type="slidenum">
              <a:rPr lang="pt-BR" smtClean="0"/>
              <a:t>128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13015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2F3A7-0822-4B4A-9369-E45A906B2E49}" type="slidenum">
              <a:rPr lang="pt-BR" smtClean="0"/>
              <a:t>129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596931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6"/>
          <p:cNvSpPr txBox="1">
            <a:spLocks noGrp="1" noChangeArrowheads="1"/>
          </p:cNvSpPr>
          <p:nvPr/>
        </p:nvSpPr>
        <p:spPr bwMode="auto">
          <a:xfrm>
            <a:off x="0" y="10160057"/>
            <a:ext cx="3173239" cy="535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242" tIns="49620" rIns="99242" bIns="49620" anchor="b"/>
          <a:lstStyle/>
          <a:p>
            <a:pPr algn="l" defTabSz="946131"/>
            <a:r>
              <a:rPr lang="pt-BR" sz="1300" b="0">
                <a:latin typeface="Times New Roman" pitchFamily="18" charset="0"/>
              </a:rPr>
              <a:t>EMICRO II - Bahia</a:t>
            </a:r>
          </a:p>
        </p:txBody>
      </p:sp>
      <p:sp>
        <p:nvSpPr>
          <p:cNvPr id="38915" name="Rectangle 7"/>
          <p:cNvSpPr txBox="1">
            <a:spLocks noGrp="1" noChangeArrowheads="1"/>
          </p:cNvSpPr>
          <p:nvPr/>
        </p:nvSpPr>
        <p:spPr bwMode="auto">
          <a:xfrm>
            <a:off x="4148889" y="10160057"/>
            <a:ext cx="3173238" cy="535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242" tIns="49620" rIns="99242" bIns="49620" anchor="b"/>
          <a:lstStyle/>
          <a:p>
            <a:pPr algn="r" defTabSz="946131"/>
            <a:fld id="{16605240-93FB-4BC4-A99C-DB3D035EC5DA}" type="slidenum">
              <a:rPr lang="pt-BR" sz="1300" b="0">
                <a:latin typeface="Times New Roman" pitchFamily="18" charset="0"/>
              </a:rPr>
              <a:pPr algn="r" defTabSz="946131"/>
              <a:t>130</a:t>
            </a:fld>
            <a:endParaRPr lang="pt-BR" sz="1300" b="0">
              <a:latin typeface="Times New Roman" pitchFamily="18" charset="0"/>
            </a:endParaRPr>
          </a:p>
        </p:txBody>
      </p:sp>
      <p:sp>
        <p:nvSpPr>
          <p:cNvPr id="3891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7950" y="674688"/>
            <a:ext cx="7094538" cy="3990975"/>
          </a:xfrm>
          <a:ln cap="flat"/>
        </p:spPr>
      </p:sp>
      <p:sp>
        <p:nvSpPr>
          <p:cNvPr id="3891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33692" y="4843935"/>
            <a:ext cx="6738962" cy="2472369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sym typeface="Symbol" pitchFamily="18" charset="2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2F3A7-0822-4B4A-9369-E45A906B2E49}" type="slidenum">
              <a:rPr lang="pt-BR" smtClean="0"/>
              <a:t>132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65971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9CF04-8119-FF77-8C1B-47A5E6A04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5991CA-6B10-6870-21B0-DE8130FA8A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63A433-7AE0-01EC-9623-C003CEEA1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D4354-9F98-675E-137C-3EDE0B3D9B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2F3A7-0822-4B4A-9369-E45A906B2E49}" type="slidenum">
              <a:rPr lang="pt-BR" smtClean="0"/>
              <a:t>133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625301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982" y="3271383"/>
            <a:ext cx="7943850" cy="8434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2F3A7-0822-4B4A-9369-E45A906B2E49}" type="slidenum">
              <a:rPr lang="pt-BR" smtClean="0"/>
              <a:t>134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85996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982" y="3271383"/>
            <a:ext cx="7943850" cy="8297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2F3A7-0822-4B4A-9369-E45A906B2E49}" type="slidenum">
              <a:rPr lang="pt-BR" smtClean="0"/>
              <a:t>135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87861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982" y="3271383"/>
            <a:ext cx="7943850" cy="6387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2F3A7-0822-4B4A-9369-E45A906B2E49}" type="slidenum">
              <a:rPr lang="pt-BR" smtClean="0"/>
              <a:t>136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5127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23D5B91B-2132-4286-9BB1-E31FC02A997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626463" y="6457118"/>
            <a:ext cx="4303350" cy="34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271" tIns="46135" rIns="92271" bIns="46135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AEB1CE7-C19C-4D6D-AB0F-9D5051CA87E5}" type="slidenum">
              <a:rPr lang="pt-BR" altLang="pt-BR" sz="1300"/>
              <a:pPr algn="r" eaLnBrk="1" hangingPunct="1">
                <a:spcBef>
                  <a:spcPct val="0"/>
                </a:spcBef>
              </a:pPr>
              <a:t>17</a:t>
            </a:fld>
            <a:endParaRPr lang="pt-BR" altLang="pt-BR" sz="1300"/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28DB819B-AF72-44B0-92C5-2EB9D8831C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7AD7D2BD-DDC5-48B1-BA93-EB7E7BDC71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pt-BR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5CA722-7F51-48CA-8ABD-3D315CB7B8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982" y="3271382"/>
            <a:ext cx="7943850" cy="986719"/>
          </a:xfrm>
        </p:spPr>
        <p:txBody>
          <a:bodyPr/>
          <a:lstStyle/>
          <a:p>
            <a:r>
              <a:rPr lang="pt-BR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2F3A7-0822-4B4A-9369-E45A906B2E49}" type="slidenum">
              <a:rPr lang="pt-BR" smtClean="0"/>
              <a:t>137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2395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D8C31612-CF9F-418E-94E5-7D9DE73F03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114" indent="-28542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714" indent="-22834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8400" indent="-22834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085" indent="-22834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1771" indent="-2283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8457" indent="-2283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5142" indent="-2283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828" indent="-2283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D4D63E2-10E4-401E-AB59-F21FF0462994}" type="slidenum">
              <a:rPr lang="pt-BR" altLang="pt-BR">
                <a:latin typeface="Times New Roman" panose="02020603050405020304" pitchFamily="18" charset="0"/>
              </a:rPr>
              <a:pPr eaLnBrk="1" hangingPunct="1"/>
              <a:t>18</a:t>
            </a:fld>
            <a:endParaRPr lang="pt-BR" altLang="pt-BR">
              <a:latin typeface="Times New Roman" panose="02020603050405020304" pitchFamily="18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779EC18D-97DE-4C93-9C31-B15DB1F64F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99EE3132-2A9F-44E4-A221-984B0C3D94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1253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651" y="2438890"/>
            <a:ext cx="10668000" cy="358091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76A13D-C428-42FA-5376-76E346A61CDF}"/>
              </a:ext>
            </a:extLst>
          </p:cNvPr>
          <p:cNvSpPr/>
          <p:nvPr userDrawn="1"/>
        </p:nvSpPr>
        <p:spPr bwMode="auto">
          <a:xfrm>
            <a:off x="560385" y="818710"/>
            <a:ext cx="8325925" cy="5147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69900" marR="0" indent="-469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o"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5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E90F29-2311-4817-189D-0AF18ED25A10}"/>
              </a:ext>
            </a:extLst>
          </p:cNvPr>
          <p:cNvSpPr/>
          <p:nvPr userDrawn="1"/>
        </p:nvSpPr>
        <p:spPr bwMode="auto">
          <a:xfrm>
            <a:off x="755651" y="908719"/>
            <a:ext cx="10875964" cy="31543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69900" marR="0" indent="-469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o"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50" charset="-128"/>
            </a:endParaRPr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A2073779-FAF5-50DC-B397-9244674ED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140" y="6278810"/>
            <a:ext cx="438940" cy="476250"/>
          </a:xfrm>
          <a:prstGeom prst="rect">
            <a:avLst/>
          </a:prstGeom>
        </p:spPr>
      </p:pic>
      <p:pic>
        <p:nvPicPr>
          <p:cNvPr id="7" name="Immagine 11">
            <a:extLst>
              <a:ext uri="{FF2B5EF4-FFF2-40B4-BE49-F238E27FC236}">
                <a16:creationId xmlns:a16="http://schemas.microsoft.com/office/drawing/2014/main" id="{F6ED462F-4679-A9BE-173E-545C0793D7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667" y="6309919"/>
            <a:ext cx="1265931" cy="410794"/>
          </a:xfrm>
          <a:prstGeom prst="rect">
            <a:avLst/>
          </a:prstGeom>
        </p:spPr>
      </p:pic>
      <p:pic>
        <p:nvPicPr>
          <p:cNvPr id="9" name="Immagine 12">
            <a:extLst>
              <a:ext uri="{FF2B5EF4-FFF2-40B4-BE49-F238E27FC236}">
                <a16:creationId xmlns:a16="http://schemas.microsoft.com/office/drawing/2014/main" id="{5A3A382A-3A4A-5F1B-09ED-95D3370EB1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17" y="6257650"/>
            <a:ext cx="656199" cy="558600"/>
          </a:xfrm>
          <a:prstGeom prst="rect">
            <a:avLst/>
          </a:prstGeom>
        </p:spPr>
      </p:pic>
      <p:pic>
        <p:nvPicPr>
          <p:cNvPr id="10" name="Immagine 13">
            <a:extLst>
              <a:ext uri="{FF2B5EF4-FFF2-40B4-BE49-F238E27FC236}">
                <a16:creationId xmlns:a16="http://schemas.microsoft.com/office/drawing/2014/main" id="{0ECB503A-09EE-D4F8-BD88-3C307924DB8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035" y="6257650"/>
            <a:ext cx="976840" cy="42091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1340E6-C6E3-A96C-9F78-B5279E41909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688" y="137287"/>
            <a:ext cx="4205456" cy="148207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F7E98E3-43DB-FBEF-3E1C-92B9227A51F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53" y="292740"/>
            <a:ext cx="1080120" cy="56925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FF14299-CD38-82CF-AE51-2134B63CDA7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043" y="235835"/>
            <a:ext cx="2369358" cy="62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6087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95CC12-D1AF-4100-ADB4-616E7062E283}" type="datetime1">
              <a:rPr lang="pt-BR" smtClean="0"/>
              <a:t>08/09/2025</a:t>
            </a:fld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Grenoble September 2025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83CAB7-CCC4-4E58-8FBC-CA82BBE5E51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1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5047F8D-395E-0004-8C40-DD796FCD9053}"/>
              </a:ext>
            </a:extLst>
          </p:cNvPr>
          <p:cNvSpPr txBox="1"/>
          <p:nvPr userDrawn="1"/>
        </p:nvSpPr>
        <p:spPr>
          <a:xfrm>
            <a:off x="2900645" y="6310768"/>
            <a:ext cx="5625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Munich, September 2025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B757789-206C-D5E8-37BB-F5ED12AE5E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264" y="116666"/>
            <a:ext cx="2047388" cy="72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8223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3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51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806830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8F1F803A-2D21-59EC-D970-1F554EAEA11A}"/>
              </a:ext>
            </a:extLst>
          </p:cNvPr>
          <p:cNvSpPr txBox="1"/>
          <p:nvPr userDrawn="1"/>
        </p:nvSpPr>
        <p:spPr>
          <a:xfrm>
            <a:off x="2900645" y="6310768"/>
            <a:ext cx="5625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Munich, September 2025</a:t>
            </a:r>
          </a:p>
        </p:txBody>
      </p:sp>
    </p:spTree>
    <p:extLst>
      <p:ext uri="{BB962C8B-B14F-4D97-AF65-F5344CB8AC3E}">
        <p14:creationId xmlns:p14="http://schemas.microsoft.com/office/powerpoint/2010/main" val="3609195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7F94-DD5B-44DF-BC42-BEFE9A78F810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D8B8-26BC-4447-BB35-01967D9A13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0473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607123-12C9-2361-0D9D-030BED5546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283" y="6356358"/>
            <a:ext cx="1318588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425625-868A-24B9-D9CF-BB20AEAD0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20422" y="6356358"/>
            <a:ext cx="8036767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652B00-7D3D-B1D3-F284-E258D1523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5299" y="6356358"/>
            <a:ext cx="1091924" cy="365125"/>
          </a:xfrm>
        </p:spPr>
        <p:txBody>
          <a:bodyPr/>
          <a:lstStyle/>
          <a:p>
            <a:fld id="{4DDA62D3-9EC3-B64C-94B5-F1072FFEEB06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826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7F94-DD5B-44DF-BC42-BEFE9A78F810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D8B8-26BC-4447-BB35-01967D9A13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7507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6233" y="395289"/>
            <a:ext cx="106680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1" y="1333500"/>
            <a:ext cx="106680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812800" y="989013"/>
            <a:ext cx="10610851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7030A0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CA" sz="2000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812800" y="6172200"/>
            <a:ext cx="10566400" cy="0"/>
          </a:xfrm>
          <a:prstGeom prst="line">
            <a:avLst/>
          </a:prstGeom>
          <a:noFill/>
          <a:ln w="3175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11BF65-3D39-EF49-2817-A525773BA0EC}"/>
              </a:ext>
            </a:extLst>
          </p:cNvPr>
          <p:cNvSpPr txBox="1"/>
          <p:nvPr userDrawn="1"/>
        </p:nvSpPr>
        <p:spPr>
          <a:xfrm>
            <a:off x="9994073" y="6282471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85DA603-E0BB-4D63-BB11-2A9EA945DD56}" type="slidenum">
              <a:rPr lang="en-US" sz="1600" smtClean="0"/>
              <a:pPr algn="r"/>
              <a:t>‹nº›</a:t>
            </a:fld>
            <a:endParaRPr lang="en-US" sz="16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8" r:id="rId1"/>
    <p:sldLayoutId id="2147484087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13" Type="http://schemas.openxmlformats.org/officeDocument/2006/relationships/image" Target="../media/image3590.png"/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12" Type="http://schemas.openxmlformats.org/officeDocument/2006/relationships/image" Target="../media/image3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11" Type="http://schemas.openxmlformats.org/officeDocument/2006/relationships/image" Target="../media/image358.png"/><Relationship Id="rId5" Type="http://schemas.openxmlformats.org/officeDocument/2006/relationships/image" Target="../media/image352.png"/><Relationship Id="rId10" Type="http://schemas.openxmlformats.org/officeDocument/2006/relationships/image" Target="../media/image357.png"/><Relationship Id="rId4" Type="http://schemas.openxmlformats.org/officeDocument/2006/relationships/image" Target="../media/image351.png"/><Relationship Id="rId9" Type="http://schemas.openxmlformats.org/officeDocument/2006/relationships/image" Target="../media/image356.png"/><Relationship Id="rId14" Type="http://schemas.openxmlformats.org/officeDocument/2006/relationships/image" Target="../media/image36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13" Type="http://schemas.openxmlformats.org/officeDocument/2006/relationships/image" Target="../media/image369.png"/><Relationship Id="rId3" Type="http://schemas.openxmlformats.org/officeDocument/2006/relationships/image" Target="../media/image350.png"/><Relationship Id="rId7" Type="http://schemas.openxmlformats.org/officeDocument/2006/relationships/image" Target="../media/image363.png"/><Relationship Id="rId12" Type="http://schemas.openxmlformats.org/officeDocument/2006/relationships/image" Target="../media/image3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.png"/><Relationship Id="rId11" Type="http://schemas.openxmlformats.org/officeDocument/2006/relationships/image" Target="../media/image3670.png"/><Relationship Id="rId5" Type="http://schemas.openxmlformats.org/officeDocument/2006/relationships/image" Target="../media/image3510.png"/><Relationship Id="rId10" Type="http://schemas.openxmlformats.org/officeDocument/2006/relationships/image" Target="../media/image366.png"/><Relationship Id="rId4" Type="http://schemas.openxmlformats.org/officeDocument/2006/relationships/image" Target="../media/image361.png"/><Relationship Id="rId9" Type="http://schemas.openxmlformats.org/officeDocument/2006/relationships/image" Target="../media/image36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0.png"/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0.png"/><Relationship Id="rId5" Type="http://schemas.openxmlformats.org/officeDocument/2006/relationships/image" Target="../media/image371.png"/><Relationship Id="rId4" Type="http://schemas.openxmlformats.org/officeDocument/2006/relationships/image" Target="../media/image370.png"/><Relationship Id="rId9" Type="http://schemas.openxmlformats.org/officeDocument/2006/relationships/image" Target="../media/image365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373.png"/><Relationship Id="rId7" Type="http://schemas.openxmlformats.org/officeDocument/2006/relationships/image" Target="../media/image37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6.png"/><Relationship Id="rId5" Type="http://schemas.openxmlformats.org/officeDocument/2006/relationships/image" Target="../media/image375.png"/><Relationship Id="rId10" Type="http://schemas.openxmlformats.org/officeDocument/2006/relationships/image" Target="../media/image384.png"/><Relationship Id="rId4" Type="http://schemas.openxmlformats.org/officeDocument/2006/relationships/image" Target="../media/image374.png"/><Relationship Id="rId9" Type="http://schemas.openxmlformats.org/officeDocument/2006/relationships/image" Target="../media/image383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85.png"/><Relationship Id="rId7" Type="http://schemas.openxmlformats.org/officeDocument/2006/relationships/image" Target="../media/image37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0.png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13" Type="http://schemas.openxmlformats.org/officeDocument/2006/relationships/image" Target="../media/image400.png"/><Relationship Id="rId18" Type="http://schemas.openxmlformats.org/officeDocument/2006/relationships/image" Target="../media/image390.png"/><Relationship Id="rId3" Type="http://schemas.openxmlformats.org/officeDocument/2006/relationships/image" Target="../media/image380.png"/><Relationship Id="rId21" Type="http://schemas.openxmlformats.org/officeDocument/2006/relationships/image" Target="../media/image379.png"/><Relationship Id="rId7" Type="http://schemas.openxmlformats.org/officeDocument/2006/relationships/image" Target="../media/image3810.png"/><Relationship Id="rId12" Type="http://schemas.openxmlformats.org/officeDocument/2006/relationships/image" Target="../media/image391.png"/><Relationship Id="rId17" Type="http://schemas.openxmlformats.org/officeDocument/2006/relationships/image" Target="../media/image403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392.png"/><Relationship Id="rId20" Type="http://schemas.openxmlformats.org/officeDocument/2006/relationships/image" Target="../media/image3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8.png"/><Relationship Id="rId11" Type="http://schemas.openxmlformats.org/officeDocument/2006/relationships/image" Target="../media/image3901.png"/><Relationship Id="rId5" Type="http://schemas.openxmlformats.org/officeDocument/2006/relationships/image" Target="../media/image382.png"/><Relationship Id="rId15" Type="http://schemas.openxmlformats.org/officeDocument/2006/relationships/image" Target="../media/image401.png"/><Relationship Id="rId10" Type="http://schemas.openxmlformats.org/officeDocument/2006/relationships/image" Target="../media/image3890.png"/><Relationship Id="rId19" Type="http://schemas.openxmlformats.org/officeDocument/2006/relationships/image" Target="../media/image405.png"/><Relationship Id="rId4" Type="http://schemas.openxmlformats.org/officeDocument/2006/relationships/image" Target="../media/image381.png"/><Relationship Id="rId9" Type="http://schemas.openxmlformats.org/officeDocument/2006/relationships/image" Target="../media/image3880.png"/><Relationship Id="rId14" Type="http://schemas.openxmlformats.org/officeDocument/2006/relationships/image" Target="../media/image36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3" Type="http://schemas.openxmlformats.org/officeDocument/2006/relationships/image" Target="../media/image397.png"/><Relationship Id="rId7" Type="http://schemas.openxmlformats.org/officeDocument/2006/relationships/image" Target="../media/image362.png"/><Relationship Id="rId12" Type="http://schemas.openxmlformats.org/officeDocument/2006/relationships/image" Target="../media/image40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9.png"/><Relationship Id="rId11" Type="http://schemas.openxmlformats.org/officeDocument/2006/relationships/image" Target="../media/image414.png"/><Relationship Id="rId5" Type="http://schemas.openxmlformats.org/officeDocument/2006/relationships/image" Target="../media/image361.png"/><Relationship Id="rId10" Type="http://schemas.openxmlformats.org/officeDocument/2006/relationships/image" Target="../media/image365.png"/><Relationship Id="rId4" Type="http://schemas.openxmlformats.org/officeDocument/2006/relationships/image" Target="../media/image398.png"/><Relationship Id="rId9" Type="http://schemas.openxmlformats.org/officeDocument/2006/relationships/image" Target="../media/image40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9.png"/><Relationship Id="rId4" Type="http://schemas.openxmlformats.org/officeDocument/2006/relationships/image" Target="../media/image408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410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png"/><Relationship Id="rId5" Type="http://schemas.openxmlformats.org/officeDocument/2006/relationships/image" Target="../media/image411.png"/><Relationship Id="rId4" Type="http://schemas.openxmlformats.org/officeDocument/2006/relationships/image" Target="../media/image35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gif"/><Relationship Id="rId3" Type="http://schemas.openxmlformats.org/officeDocument/2006/relationships/image" Target="../media/image10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emf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image" Target="../media/image413.png"/><Relationship Id="rId7" Type="http://schemas.openxmlformats.org/officeDocument/2006/relationships/image" Target="../media/image4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5" Type="http://schemas.openxmlformats.org/officeDocument/2006/relationships/image" Target="../media/image3101.png"/><Relationship Id="rId4" Type="http://schemas.openxmlformats.org/officeDocument/2006/relationships/image" Target="../media/image416.png"/><Relationship Id="rId9" Type="http://schemas.openxmlformats.org/officeDocument/2006/relationships/image" Target="../media/image416.wmf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0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0.png"/><Relationship Id="rId3" Type="http://schemas.openxmlformats.org/officeDocument/2006/relationships/oleObject" Target="../embeddings/oleObject27.bin"/><Relationship Id="rId7" Type="http://schemas.openxmlformats.org/officeDocument/2006/relationships/image" Target="../media/image290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0.png"/><Relationship Id="rId5" Type="http://schemas.openxmlformats.org/officeDocument/2006/relationships/image" Target="../media/image2880.png"/><Relationship Id="rId10" Type="http://schemas.openxmlformats.org/officeDocument/2006/relationships/image" Target="../media/image2930.png"/><Relationship Id="rId4" Type="http://schemas.openxmlformats.org/officeDocument/2006/relationships/image" Target="../media/image417.wmf"/><Relationship Id="rId9" Type="http://schemas.openxmlformats.org/officeDocument/2006/relationships/image" Target="../media/image2920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0.png"/><Relationship Id="rId3" Type="http://schemas.openxmlformats.org/officeDocument/2006/relationships/image" Target="../media/image2940.png"/><Relationship Id="rId7" Type="http://schemas.openxmlformats.org/officeDocument/2006/relationships/image" Target="../media/image298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0.png"/><Relationship Id="rId5" Type="http://schemas.openxmlformats.org/officeDocument/2006/relationships/image" Target="../media/image2960.png"/><Relationship Id="rId10" Type="http://schemas.openxmlformats.org/officeDocument/2006/relationships/image" Target="../media/image3010.png"/><Relationship Id="rId4" Type="http://schemas.openxmlformats.org/officeDocument/2006/relationships/image" Target="../media/image2950.png"/><Relationship Id="rId9" Type="http://schemas.openxmlformats.org/officeDocument/2006/relationships/image" Target="../media/image30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020.png"/><Relationship Id="rId7" Type="http://schemas.openxmlformats.org/officeDocument/2006/relationships/image" Target="../media/image21.png"/><Relationship Id="rId12" Type="http://schemas.openxmlformats.org/officeDocument/2006/relationships/image" Target="../media/image306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50.png"/><Relationship Id="rId11" Type="http://schemas.openxmlformats.org/officeDocument/2006/relationships/image" Target="../media/image810.png"/><Relationship Id="rId5" Type="http://schemas.openxmlformats.org/officeDocument/2006/relationships/image" Target="../media/image3040.png"/><Relationship Id="rId4" Type="http://schemas.openxmlformats.org/officeDocument/2006/relationships/image" Target="../media/image3030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0.png"/><Relationship Id="rId3" Type="http://schemas.openxmlformats.org/officeDocument/2006/relationships/image" Target="../media/image3070.png"/><Relationship Id="rId7" Type="http://schemas.openxmlformats.org/officeDocument/2006/relationships/image" Target="../media/image31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0.png"/><Relationship Id="rId11" Type="http://schemas.openxmlformats.org/officeDocument/2006/relationships/image" Target="../media/image419.wmf"/><Relationship Id="rId5" Type="http://schemas.openxmlformats.org/officeDocument/2006/relationships/image" Target="../media/image3090.png"/><Relationship Id="rId10" Type="http://schemas.openxmlformats.org/officeDocument/2006/relationships/oleObject" Target="../embeddings/oleObject28.bin"/><Relationship Id="rId4" Type="http://schemas.openxmlformats.org/officeDocument/2006/relationships/image" Target="../media/image3080.png"/><Relationship Id="rId9" Type="http://schemas.openxmlformats.org/officeDocument/2006/relationships/image" Target="../media/image418.w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0.png"/><Relationship Id="rId7" Type="http://schemas.openxmlformats.org/officeDocument/2006/relationships/image" Target="../media/image18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6.png"/><Relationship Id="rId5" Type="http://schemas.openxmlformats.org/officeDocument/2006/relationships/image" Target="../media/image16.png"/><Relationship Id="rId4" Type="http://schemas.openxmlformats.org/officeDocument/2006/relationships/image" Target="../media/image421.emf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3" Type="http://schemas.openxmlformats.org/officeDocument/2006/relationships/image" Target="../media/image427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4" Type="http://schemas.openxmlformats.org/officeDocument/2006/relationships/image" Target="../media/image42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10.png"/><Relationship Id="rId7" Type="http://schemas.openxmlformats.org/officeDocument/2006/relationships/image" Target="../media/image1310.png"/><Relationship Id="rId12" Type="http://schemas.openxmlformats.org/officeDocument/2006/relationships/image" Target="../media/image18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43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3.w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9.png"/><Relationship Id="rId4" Type="http://schemas.openxmlformats.org/officeDocument/2006/relationships/image" Target="../media/image438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0.png"/><Relationship Id="rId13" Type="http://schemas.openxmlformats.org/officeDocument/2006/relationships/oleObject" Target="../embeddings/oleObject30.bin"/><Relationship Id="rId26" Type="http://schemas.openxmlformats.org/officeDocument/2006/relationships/oleObject" Target="NULL"/><Relationship Id="rId39" Type="http://schemas.openxmlformats.org/officeDocument/2006/relationships/image" Target="../media/image438.emf"/><Relationship Id="rId3" Type="http://schemas.openxmlformats.org/officeDocument/2006/relationships/image" Target="../media/image4280.png"/><Relationship Id="rId34" Type="http://schemas.openxmlformats.org/officeDocument/2006/relationships/oleObject" Target="../embeddings/oleObject33.bin"/><Relationship Id="rId7" Type="http://schemas.openxmlformats.org/officeDocument/2006/relationships/image" Target="../media/image426.wmf"/><Relationship Id="rId12" Type="http://schemas.openxmlformats.org/officeDocument/2006/relationships/image" Target="../media/image434.png"/><Relationship Id="rId33" Type="http://schemas.openxmlformats.org/officeDocument/2006/relationships/image" Target="NULL"/><Relationship Id="rId38" Type="http://schemas.openxmlformats.org/officeDocument/2006/relationships/oleObject" Target="../embeddings/oleObject34.bin"/><Relationship Id="rId2" Type="http://schemas.openxmlformats.org/officeDocument/2006/relationships/notesSlide" Target="../notesSlides/notesSlide74.xml"/><Relationship Id="rId16" Type="http://schemas.openxmlformats.org/officeDocument/2006/relationships/image" Target="../media/image435.wmf"/><Relationship Id="rId29" Type="http://schemas.openxmlformats.org/officeDocument/2006/relationships/oleObject" Target="../embeddings/oleObject3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9.bin"/><Relationship Id="rId11" Type="http://schemas.openxmlformats.org/officeDocument/2006/relationships/oleObject" Target="../embeddings/oleObject30.bin"/><Relationship Id="rId32" Type="http://schemas.openxmlformats.org/officeDocument/2006/relationships/image" Target="NULL"/><Relationship Id="rId37" Type="http://schemas.openxmlformats.org/officeDocument/2006/relationships/image" Target="NULL"/><Relationship Id="rId5" Type="http://schemas.openxmlformats.org/officeDocument/2006/relationships/image" Target="../media/image4300.png"/><Relationship Id="rId15" Type="http://schemas.openxmlformats.org/officeDocument/2006/relationships/oleObject" Target="../embeddings/oleObject31.bin"/><Relationship Id="rId28" Type="http://schemas.openxmlformats.org/officeDocument/2006/relationships/image" Target="NULL"/><Relationship Id="rId36" Type="http://schemas.openxmlformats.org/officeDocument/2006/relationships/oleObject" Target="NULL"/><Relationship Id="rId10" Type="http://schemas.openxmlformats.org/officeDocument/2006/relationships/image" Target="../media/image4340.png"/><Relationship Id="rId31" Type="http://schemas.openxmlformats.org/officeDocument/2006/relationships/oleObject" Target="NULL"/><Relationship Id="rId4" Type="http://schemas.openxmlformats.org/officeDocument/2006/relationships/image" Target="../media/image4290.png"/><Relationship Id="rId9" Type="http://schemas.openxmlformats.org/officeDocument/2006/relationships/image" Target="../media/image4330.png"/><Relationship Id="rId14" Type="http://schemas.openxmlformats.org/officeDocument/2006/relationships/image" Target="../media/image434.png"/><Relationship Id="rId27" Type="http://schemas.openxmlformats.org/officeDocument/2006/relationships/image" Target="NULL"/><Relationship Id="rId30" Type="http://schemas.openxmlformats.org/officeDocument/2006/relationships/image" Target="../media/image436.wmf"/><Relationship Id="rId35" Type="http://schemas.openxmlformats.org/officeDocument/2006/relationships/image" Target="../media/image437.emf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3" Type="http://schemas.openxmlformats.org/officeDocument/2006/relationships/image" Target="../media/image442.emf"/><Relationship Id="rId7" Type="http://schemas.openxmlformats.org/officeDocument/2006/relationships/image" Target="../media/image445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4.png"/><Relationship Id="rId5" Type="http://schemas.openxmlformats.org/officeDocument/2006/relationships/image" Target="../media/image4430.png"/><Relationship Id="rId4" Type="http://schemas.openxmlformats.org/officeDocument/2006/relationships/image" Target="../media/image442.png"/><Relationship Id="rId9" Type="http://schemas.openxmlformats.org/officeDocument/2006/relationships/image" Target="../media/image44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10.png"/><Relationship Id="rId4" Type="http://schemas.openxmlformats.org/officeDocument/2006/relationships/image" Target="../media/image44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wmf"/><Relationship Id="rId3" Type="http://schemas.openxmlformats.org/officeDocument/2006/relationships/image" Target="../media/image449.png"/><Relationship Id="rId7" Type="http://schemas.openxmlformats.org/officeDocument/2006/relationships/oleObject" Target="../embeddings/oleObject36.bin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4500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30.png"/><Relationship Id="rId3" Type="http://schemas.openxmlformats.org/officeDocument/2006/relationships/image" Target="../media/image452.png"/><Relationship Id="rId7" Type="http://schemas.openxmlformats.org/officeDocument/2006/relationships/image" Target="../media/image385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0.png"/><Relationship Id="rId11" Type="http://schemas.openxmlformats.org/officeDocument/2006/relationships/image" Target="../media/image3900.png"/><Relationship Id="rId5" Type="http://schemas.openxmlformats.org/officeDocument/2006/relationships/image" Target="../media/image4510.png"/><Relationship Id="rId4" Type="http://schemas.openxmlformats.org/officeDocument/2006/relationships/image" Target="../media/image45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3" Type="http://schemas.openxmlformats.org/officeDocument/2006/relationships/image" Target="../media/image45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4.png"/><Relationship Id="rId5" Type="http://schemas.openxmlformats.org/officeDocument/2006/relationships/image" Target="../media/image459.png"/><Relationship Id="rId10" Type="http://schemas.openxmlformats.org/officeDocument/2006/relationships/image" Target="../media/image455.png"/><Relationship Id="rId4" Type="http://schemas.openxmlformats.org/officeDocument/2006/relationships/image" Target="../media/image4550.png"/><Relationship Id="rId9" Type="http://schemas.openxmlformats.org/officeDocument/2006/relationships/image" Target="../media/image46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0.png"/><Relationship Id="rId7" Type="http://schemas.openxmlformats.org/officeDocument/2006/relationships/image" Target="../media/image399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0.png"/><Relationship Id="rId5" Type="http://schemas.openxmlformats.org/officeDocument/2006/relationships/image" Target="../media/image3970.png"/><Relationship Id="rId4" Type="http://schemas.openxmlformats.org/officeDocument/2006/relationships/image" Target="../media/image3960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13" Type="http://schemas.openxmlformats.org/officeDocument/2006/relationships/image" Target="../media/image114.emf"/><Relationship Id="rId3" Type="http://schemas.openxmlformats.org/officeDocument/2006/relationships/image" Target="../media/image457.png"/><Relationship Id="rId7" Type="http://schemas.openxmlformats.org/officeDocument/2006/relationships/image" Target="../media/image116.gif"/><Relationship Id="rId12" Type="http://schemas.openxmlformats.org/officeDocument/2006/relationships/image" Target="../media/image466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2.png"/><Relationship Id="rId11" Type="http://schemas.openxmlformats.org/officeDocument/2006/relationships/image" Target="../media/image465.png"/><Relationship Id="rId5" Type="http://schemas.openxmlformats.org/officeDocument/2006/relationships/image" Target="../media/image461.png"/><Relationship Id="rId10" Type="http://schemas.openxmlformats.org/officeDocument/2006/relationships/image" Target="../media/image280.png"/><Relationship Id="rId4" Type="http://schemas.openxmlformats.org/officeDocument/2006/relationships/image" Target="../media/image458.jpeg"/><Relationship Id="rId9" Type="http://schemas.openxmlformats.org/officeDocument/2006/relationships/image" Target="../media/image4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710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84.png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7.png"/><Relationship Id="rId4" Type="http://schemas.openxmlformats.org/officeDocument/2006/relationships/image" Target="../media/image98.png"/><Relationship Id="rId9" Type="http://schemas.openxmlformats.org/officeDocument/2006/relationships/image" Target="../media/image7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4.png"/><Relationship Id="rId4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gif"/><Relationship Id="rId3" Type="http://schemas.openxmlformats.org/officeDocument/2006/relationships/image" Target="../media/image10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emf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21.jpe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21.jpe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22.jp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gif"/><Relationship Id="rId3" Type="http://schemas.openxmlformats.org/officeDocument/2006/relationships/image" Target="../media/image10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emf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7" Type="http://schemas.openxmlformats.org/officeDocument/2006/relationships/image" Target="../media/image167.jpe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6.png"/><Relationship Id="rId5" Type="http://schemas.openxmlformats.org/officeDocument/2006/relationships/image" Target="../media/image165.jpg"/><Relationship Id="rId4" Type="http://schemas.openxmlformats.org/officeDocument/2006/relationships/image" Target="../media/image16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svg"/><Relationship Id="rId4" Type="http://schemas.openxmlformats.org/officeDocument/2006/relationships/image" Target="../media/image17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wmf"/><Relationship Id="rId18" Type="http://schemas.openxmlformats.org/officeDocument/2006/relationships/image" Target="../media/image25.wmf"/><Relationship Id="rId26" Type="http://schemas.openxmlformats.org/officeDocument/2006/relationships/oleObject" Target="../embeddings/oleObject2.bin"/><Relationship Id="rId3" Type="http://schemas.openxmlformats.org/officeDocument/2006/relationships/image" Target="../media/image10.wmf"/><Relationship Id="rId21" Type="http://schemas.openxmlformats.org/officeDocument/2006/relationships/oleObject" Target="../embeddings/oleObject1.bin"/><Relationship Id="rId34" Type="http://schemas.openxmlformats.org/officeDocument/2006/relationships/image" Target="../media/image29.png"/><Relationship Id="rId7" Type="http://schemas.openxmlformats.org/officeDocument/2006/relationships/image" Target="../media/image14.wmf"/><Relationship Id="rId12" Type="http://schemas.openxmlformats.org/officeDocument/2006/relationships/image" Target="../media/image19.wmf"/><Relationship Id="rId17" Type="http://schemas.openxmlformats.org/officeDocument/2006/relationships/image" Target="../media/image24.wmf"/><Relationship Id="rId25" Type="http://schemas.openxmlformats.org/officeDocument/2006/relationships/image" Target="../media/image26.wmf"/><Relationship Id="rId3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wmf"/><Relationship Id="rId20" Type="http://schemas.openxmlformats.org/officeDocument/2006/relationships/image" Target="../media/image28.png"/><Relationship Id="rId29" Type="http://schemas.openxmlformats.org/officeDocument/2006/relationships/image" Target="../media/image2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11" Type="http://schemas.openxmlformats.org/officeDocument/2006/relationships/image" Target="../media/image18.wmf"/><Relationship Id="rId24" Type="http://schemas.openxmlformats.org/officeDocument/2006/relationships/oleObject" Target="../embeddings/oleObject1.bin"/><Relationship Id="rId32" Type="http://schemas.openxmlformats.org/officeDocument/2006/relationships/image" Target="../media/image32.png"/><Relationship Id="rId5" Type="http://schemas.openxmlformats.org/officeDocument/2006/relationships/image" Target="../media/image12.wmf"/><Relationship Id="rId15" Type="http://schemas.openxmlformats.org/officeDocument/2006/relationships/image" Target="../media/image22.wmf"/><Relationship Id="rId28" Type="http://schemas.openxmlformats.org/officeDocument/2006/relationships/oleObject" Target="../embeddings/oleObject2.bin"/><Relationship Id="rId10" Type="http://schemas.openxmlformats.org/officeDocument/2006/relationships/image" Target="../media/image17.wmf"/><Relationship Id="rId19" Type="http://schemas.openxmlformats.org/officeDocument/2006/relationships/image" Target="../media/image27.png"/><Relationship Id="rId31" Type="http://schemas.openxmlformats.org/officeDocument/2006/relationships/image" Target="../media/image31.png"/><Relationship Id="rId4" Type="http://schemas.openxmlformats.org/officeDocument/2006/relationships/image" Target="../media/image11.wmf"/><Relationship Id="rId9" Type="http://schemas.openxmlformats.org/officeDocument/2006/relationships/image" Target="../media/image16.wmf"/><Relationship Id="rId14" Type="http://schemas.openxmlformats.org/officeDocument/2006/relationships/image" Target="../media/image21.wmf"/><Relationship Id="rId22" Type="http://schemas.openxmlformats.org/officeDocument/2006/relationships/image" Target="../media/image26.wmf"/><Relationship Id="rId27" Type="http://schemas.openxmlformats.org/officeDocument/2006/relationships/image" Target="../media/image27.wmf"/><Relationship Id="rId30" Type="http://schemas.openxmlformats.org/officeDocument/2006/relationships/image" Target="../media/image30.png"/><Relationship Id="rId35" Type="http://schemas.openxmlformats.org/officeDocument/2006/relationships/image" Target="../media/image34.png"/><Relationship Id="rId8" Type="http://schemas.openxmlformats.org/officeDocument/2006/relationships/image" Target="../media/image15.w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186.png"/><Relationship Id="rId10" Type="http://schemas.openxmlformats.org/officeDocument/2006/relationships/image" Target="../media/image191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0.png"/><Relationship Id="rId3" Type="http://schemas.openxmlformats.org/officeDocument/2006/relationships/image" Target="../media/image1960.png"/><Relationship Id="rId7" Type="http://schemas.openxmlformats.org/officeDocument/2006/relationships/image" Target="../media/image200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206.png"/><Relationship Id="rId2" Type="http://schemas.openxmlformats.org/officeDocument/2006/relationships/image" Target="../media/image17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3" Type="http://schemas.openxmlformats.org/officeDocument/2006/relationships/image" Target="../media/image202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0.png"/><Relationship Id="rId13" Type="http://schemas.openxmlformats.org/officeDocument/2006/relationships/image" Target="../media/image222.png"/><Relationship Id="rId3" Type="http://schemas.openxmlformats.org/officeDocument/2006/relationships/image" Target="../media/image218.png"/><Relationship Id="rId7" Type="http://schemas.openxmlformats.org/officeDocument/2006/relationships/image" Target="../media/image2110.png"/><Relationship Id="rId12" Type="http://schemas.openxmlformats.org/officeDocument/2006/relationships/image" Target="../media/image2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20.png"/><Relationship Id="rId5" Type="http://schemas.openxmlformats.org/officeDocument/2006/relationships/image" Target="../media/image2090.png"/><Relationship Id="rId15" Type="http://schemas.openxmlformats.org/officeDocument/2006/relationships/image" Target="../media/image224.png"/><Relationship Id="rId10" Type="http://schemas.openxmlformats.org/officeDocument/2006/relationships/image" Target="../media/image219.png"/><Relationship Id="rId4" Type="http://schemas.openxmlformats.org/officeDocument/2006/relationships/image" Target="../media/image1811.png"/><Relationship Id="rId9" Type="http://schemas.openxmlformats.org/officeDocument/2006/relationships/image" Target="../media/image2130.png"/><Relationship Id="rId14" Type="http://schemas.openxmlformats.org/officeDocument/2006/relationships/image" Target="../media/image2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0.png"/><Relationship Id="rId2" Type="http://schemas.openxmlformats.org/officeDocument/2006/relationships/image" Target="../media/image2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0.png"/><Relationship Id="rId4" Type="http://schemas.openxmlformats.org/officeDocument/2006/relationships/image" Target="../media/image22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34.png"/><Relationship Id="rId3" Type="http://schemas.openxmlformats.org/officeDocument/2006/relationships/image" Target="../media/image226.png"/><Relationship Id="rId7" Type="http://schemas.openxmlformats.org/officeDocument/2006/relationships/image" Target="../media/image2210.png"/><Relationship Id="rId12" Type="http://schemas.openxmlformats.org/officeDocument/2006/relationships/image" Target="../media/image2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0.png"/><Relationship Id="rId11" Type="http://schemas.openxmlformats.org/officeDocument/2006/relationships/image" Target="../media/image232.png"/><Relationship Id="rId5" Type="http://schemas.openxmlformats.org/officeDocument/2006/relationships/image" Target="../media/image2150.png"/><Relationship Id="rId10" Type="http://schemas.openxmlformats.org/officeDocument/2006/relationships/image" Target="../media/image231.png"/><Relationship Id="rId4" Type="http://schemas.openxmlformats.org/officeDocument/2006/relationships/image" Target="../media/image227.png"/><Relationship Id="rId9" Type="http://schemas.openxmlformats.org/officeDocument/2006/relationships/image" Target="../media/image23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28.png"/><Relationship Id="rId7" Type="http://schemas.openxmlformats.org/officeDocument/2006/relationships/image" Target="../media/image239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10" Type="http://schemas.openxmlformats.org/officeDocument/2006/relationships/image" Target="../media/image242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0.png"/><Relationship Id="rId3" Type="http://schemas.openxmlformats.org/officeDocument/2006/relationships/image" Target="../media/image2370.png"/><Relationship Id="rId7" Type="http://schemas.openxmlformats.org/officeDocument/2006/relationships/image" Target="../media/image2410.png"/><Relationship Id="rId2" Type="http://schemas.openxmlformats.org/officeDocument/2006/relationships/image" Target="../media/image23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0.png"/><Relationship Id="rId5" Type="http://schemas.openxmlformats.org/officeDocument/2006/relationships/image" Target="../media/image2390.png"/><Relationship Id="rId4" Type="http://schemas.openxmlformats.org/officeDocument/2006/relationships/image" Target="../media/image2380.png"/><Relationship Id="rId9" Type="http://schemas.openxmlformats.org/officeDocument/2006/relationships/image" Target="../media/image243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7" Type="http://schemas.openxmlformats.org/officeDocument/2006/relationships/image" Target="../media/image245.png"/><Relationship Id="rId2" Type="http://schemas.openxmlformats.org/officeDocument/2006/relationships/image" Target="../media/image2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Relationship Id="rId9" Type="http://schemas.openxmlformats.org/officeDocument/2006/relationships/image" Target="../media/image25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0.png"/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600.png"/><Relationship Id="rId3" Type="http://schemas.openxmlformats.org/officeDocument/2006/relationships/image" Target="../media/image259.png"/><Relationship Id="rId7" Type="http://schemas.openxmlformats.org/officeDocument/2006/relationships/image" Target="../media/image265.png"/><Relationship Id="rId12" Type="http://schemas.openxmlformats.org/officeDocument/2006/relationships/image" Target="../media/image270.png"/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svg"/><Relationship Id="rId11" Type="http://schemas.openxmlformats.org/officeDocument/2006/relationships/image" Target="../media/image269.png"/><Relationship Id="rId5" Type="http://schemas.openxmlformats.org/officeDocument/2006/relationships/image" Target="../media/image261.png"/><Relationship Id="rId10" Type="http://schemas.openxmlformats.org/officeDocument/2006/relationships/image" Target="../media/image268.png"/><Relationship Id="rId4" Type="http://schemas.openxmlformats.org/officeDocument/2006/relationships/image" Target="../media/image260.svg"/><Relationship Id="rId9" Type="http://schemas.openxmlformats.org/officeDocument/2006/relationships/image" Target="../media/image2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hyperlink" Target="https://github.com/ACMmodel/MOSFET_model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9.png"/><Relationship Id="rId7" Type="http://schemas.openxmlformats.org/officeDocument/2006/relationships/image" Target="../media/image282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42.png"/><Relationship Id="rId4" Type="http://schemas.openxmlformats.org/officeDocument/2006/relationships/image" Target="../media/image28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gif"/><Relationship Id="rId3" Type="http://schemas.openxmlformats.org/officeDocument/2006/relationships/image" Target="../media/image10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emf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jpeg"/><Relationship Id="rId5" Type="http://schemas.openxmlformats.org/officeDocument/2006/relationships/image" Target="../media/image287.png"/><Relationship Id="rId4" Type="http://schemas.openxmlformats.org/officeDocument/2006/relationships/image" Target="../media/image286.png"/><Relationship Id="rId9" Type="http://schemas.openxmlformats.org/officeDocument/2006/relationships/image" Target="../media/image29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0.png"/><Relationship Id="rId5" Type="http://schemas.openxmlformats.org/officeDocument/2006/relationships/image" Target="../media/image292.wmf"/><Relationship Id="rId4" Type="http://schemas.openxmlformats.org/officeDocument/2006/relationships/oleObject" Target="../embeddings/oleObject3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oleObject" Target="../embeddings/oleObject4.bin"/><Relationship Id="rId7" Type="http://schemas.openxmlformats.org/officeDocument/2006/relationships/image" Target="../media/image305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04.png"/><Relationship Id="rId10" Type="http://schemas.openxmlformats.org/officeDocument/2006/relationships/image" Target="../media/image2931.png"/><Relationship Id="rId4" Type="http://schemas.openxmlformats.org/officeDocument/2006/relationships/image" Target="../media/image303.wmf"/><Relationship Id="rId9" Type="http://schemas.openxmlformats.org/officeDocument/2006/relationships/image" Target="../media/image306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318.png"/><Relationship Id="rId7" Type="http://schemas.openxmlformats.org/officeDocument/2006/relationships/hyperlink" Target="https://github.com/ACMmodel/MOSFET_mode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0.png"/><Relationship Id="rId13" Type="http://schemas.openxmlformats.org/officeDocument/2006/relationships/image" Target="../media/image324.wmf"/><Relationship Id="rId3" Type="http://schemas.openxmlformats.org/officeDocument/2006/relationships/oleObject" Target="../embeddings/oleObject7.bin"/><Relationship Id="rId7" Type="http://schemas.openxmlformats.org/officeDocument/2006/relationships/image" Target="../media/image323.wmf"/><Relationship Id="rId12" Type="http://schemas.openxmlformats.org/officeDocument/2006/relationships/oleObject" Target="../embeddings/oleObject9.bin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3220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3180.png"/><Relationship Id="rId5" Type="http://schemas.openxmlformats.org/officeDocument/2006/relationships/image" Target="../media/image3130.png"/><Relationship Id="rId15" Type="http://schemas.openxmlformats.org/officeDocument/2006/relationships/image" Target="../media/image3210.png"/><Relationship Id="rId10" Type="http://schemas.openxmlformats.org/officeDocument/2006/relationships/image" Target="../media/image3170.png"/><Relationship Id="rId4" Type="http://schemas.openxmlformats.org/officeDocument/2006/relationships/image" Target="../media/image322.wmf"/><Relationship Id="rId9" Type="http://schemas.openxmlformats.org/officeDocument/2006/relationships/image" Target="../media/image3160.png"/><Relationship Id="rId14" Type="http://schemas.openxmlformats.org/officeDocument/2006/relationships/image" Target="../media/image320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w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332.wmf"/><Relationship Id="rId3" Type="http://schemas.openxmlformats.org/officeDocument/2006/relationships/oleObject" Target="../embeddings/oleObject10.bin"/><Relationship Id="rId21" Type="http://schemas.openxmlformats.org/officeDocument/2006/relationships/oleObject" Target="../embeddings/oleObject19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329.wmf"/><Relationship Id="rId17" Type="http://schemas.openxmlformats.org/officeDocument/2006/relationships/oleObject" Target="../embeddings/oleObject17.bin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331.wmf"/><Relationship Id="rId20" Type="http://schemas.openxmlformats.org/officeDocument/2006/relationships/image" Target="../media/image33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wmf"/><Relationship Id="rId11" Type="http://schemas.openxmlformats.org/officeDocument/2006/relationships/oleObject" Target="../embeddings/oleObject14.bin"/><Relationship Id="rId24" Type="http://schemas.openxmlformats.org/officeDocument/2006/relationships/oleObject" Target="../embeddings/oleObject21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23" Type="http://schemas.openxmlformats.org/officeDocument/2006/relationships/oleObject" Target="../embeddings/oleObject20.bin"/><Relationship Id="rId10" Type="http://schemas.openxmlformats.org/officeDocument/2006/relationships/image" Target="../media/image328.wmf"/><Relationship Id="rId19" Type="http://schemas.openxmlformats.org/officeDocument/2006/relationships/oleObject" Target="../embeddings/oleObject18.bin"/><Relationship Id="rId4" Type="http://schemas.openxmlformats.org/officeDocument/2006/relationships/image" Target="../media/image325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330.wmf"/><Relationship Id="rId22" Type="http://schemas.openxmlformats.org/officeDocument/2006/relationships/image" Target="../media/image334.w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345.png"/><Relationship Id="rId3" Type="http://schemas.openxmlformats.org/officeDocument/2006/relationships/image" Target="../media/image335.png"/><Relationship Id="rId7" Type="http://schemas.openxmlformats.org/officeDocument/2006/relationships/image" Target="../media/image339.png"/><Relationship Id="rId12" Type="http://schemas.openxmlformats.org/officeDocument/2006/relationships/image" Target="../media/image3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11" Type="http://schemas.openxmlformats.org/officeDocument/2006/relationships/image" Target="../media/image343.png"/><Relationship Id="rId5" Type="http://schemas.openxmlformats.org/officeDocument/2006/relationships/image" Target="../media/image337.png"/><Relationship Id="rId10" Type="http://schemas.openxmlformats.org/officeDocument/2006/relationships/image" Target="../media/image342.png"/><Relationship Id="rId4" Type="http://schemas.openxmlformats.org/officeDocument/2006/relationships/image" Target="../media/image336.png"/><Relationship Id="rId9" Type="http://schemas.openxmlformats.org/officeDocument/2006/relationships/image" Target="../media/image34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7.wmf"/><Relationship Id="rId11" Type="http://schemas.openxmlformats.org/officeDocument/2006/relationships/image" Target="../media/image348.png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49.wmf"/><Relationship Id="rId4" Type="http://schemas.openxmlformats.org/officeDocument/2006/relationships/image" Target="../media/image346.wmf"/><Relationship Id="rId9" Type="http://schemas.openxmlformats.org/officeDocument/2006/relationships/oleObject" Target="../embeddings/oleObject2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A6D6C795-B9E6-41D2-613E-010CC856D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1718810"/>
            <a:ext cx="10566400" cy="430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 eaLnBrk="1" hangingPunct="1"/>
            <a:r>
              <a:rPr lang="it-IT" altLang="en-US" sz="3200" b="1" kern="0" dirty="0"/>
              <a:t>Design and Simulation of analog/RF ICs </a:t>
            </a:r>
            <a:br>
              <a:rPr lang="it-IT" altLang="en-US" sz="3200" b="1" kern="0" dirty="0"/>
            </a:br>
            <a:r>
              <a:rPr lang="it-IT" altLang="en-US" sz="3200" b="1" kern="0" dirty="0"/>
              <a:t>with Open-Source CAD Tools and PDKs</a:t>
            </a:r>
            <a:r>
              <a:rPr lang="pt-BR" altLang="en-US" sz="3200" b="1" kern="0" dirty="0"/>
              <a:t>:</a:t>
            </a:r>
            <a:endParaRPr lang="en-US" altLang="en-US" sz="3200" kern="0" dirty="0"/>
          </a:p>
          <a:p>
            <a:pPr algn="ctr" eaLnBrk="1" hangingPunct="1"/>
            <a:r>
              <a:rPr lang="en-US" altLang="en-US" sz="3200" kern="0" dirty="0"/>
              <a:t>All-Region Single-Piece MOSFET Theory</a:t>
            </a:r>
          </a:p>
          <a:p>
            <a:pPr algn="ctr" eaLnBrk="1" hangingPunct="1"/>
            <a:br>
              <a:rPr lang="en-US" altLang="en-US" sz="3600" kern="0" dirty="0"/>
            </a:br>
            <a:r>
              <a:rPr lang="en-US" altLang="en-US" sz="2400" kern="0" dirty="0"/>
              <a:t>Pr. Carlos </a:t>
            </a:r>
            <a:r>
              <a:rPr lang="en-US" altLang="en-US" sz="2400" kern="0" dirty="0" err="1"/>
              <a:t>Galup</a:t>
            </a:r>
            <a:r>
              <a:rPr lang="en-US" altLang="en-US" sz="2400" kern="0" dirty="0"/>
              <a:t>-Montoro</a:t>
            </a:r>
            <a:br>
              <a:rPr lang="en-US" altLang="en-US" sz="2400" kern="0" dirty="0"/>
            </a:br>
            <a:r>
              <a:rPr lang="en-US" altLang="en-US" sz="2400" kern="0" dirty="0"/>
              <a:t>Department of electrical engineering</a:t>
            </a:r>
            <a:br>
              <a:rPr lang="en-US" altLang="en-US" sz="2400" kern="0" dirty="0"/>
            </a:br>
            <a:r>
              <a:rPr lang="en-US" altLang="en-US" sz="2400" kern="0" dirty="0" err="1"/>
              <a:t>Universidade</a:t>
            </a:r>
            <a:r>
              <a:rPr lang="en-US" altLang="en-US" sz="2400" kern="0" dirty="0"/>
              <a:t> Federal de Santa Catarina, </a:t>
            </a:r>
            <a:r>
              <a:rPr lang="en-US" altLang="en-US" sz="2400" kern="0" dirty="0" err="1"/>
              <a:t>Brasil</a:t>
            </a:r>
            <a:br>
              <a:rPr lang="en-US" altLang="en-US" sz="2400" kern="0" dirty="0"/>
            </a:br>
            <a:br>
              <a:rPr lang="en-US" altLang="en-US" sz="2400" kern="0" dirty="0"/>
            </a:br>
            <a:endParaRPr lang="en-US" alt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26650686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5CCB7-E911-4297-B81A-C0C59FA8F3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0375" y="287137"/>
            <a:ext cx="9246350" cy="547687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>
                <a:solidFill>
                  <a:schemeClr val="tx1"/>
                </a:solidFill>
                <a:cs typeface="Arial" panose="020B0604020202020204" pitchFamily="34" charset="0"/>
                <a:sym typeface="Symbol" pitchFamily="18" charset="2"/>
              </a:rPr>
              <a:t>UCCM including the effect of velocity saturation</a:t>
            </a:r>
            <a:endParaRPr lang="pt-BR" sz="32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BDD9A53-213D-AAEE-3C1B-77E140828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" b="220"/>
          <a:stretch/>
        </p:blipFill>
        <p:spPr>
          <a:xfrm>
            <a:off x="2152650" y="1270067"/>
            <a:ext cx="8446112" cy="5326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9BDB75-DA7C-3A7C-E6A7-7120D273F21B}"/>
                  </a:ext>
                </a:extLst>
              </p:cNvPr>
              <p:cNvSpPr txBox="1"/>
              <p:nvPr/>
            </p:nvSpPr>
            <p:spPr>
              <a:xfrm>
                <a:off x="6448319" y="2745608"/>
                <a:ext cx="4572000" cy="683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pt-BR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pt-BR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pt-BR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pt-BR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pt-B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9BDB75-DA7C-3A7C-E6A7-7120D273F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319" y="2745608"/>
                <a:ext cx="4572000" cy="6833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7E5072-F2D0-6B9F-AE55-4A27B1733C90}"/>
                  </a:ext>
                </a:extLst>
              </p:cNvPr>
              <p:cNvSpPr txBox="1"/>
              <p:nvPr/>
            </p:nvSpPr>
            <p:spPr>
              <a:xfrm>
                <a:off x="3270379" y="1339059"/>
                <a:ext cx="4572000" cy="683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pt-BR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pt-BR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pt-BR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pt-BR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pt-B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𝐷𝑠𝑎𝑡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𝐷𝑠𝑎𝑡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7E5072-F2D0-6B9F-AE55-4A27B1733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379" y="1339059"/>
                <a:ext cx="4572000" cy="6833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6FD8DE-9F97-7FE0-06E6-4FC58AF4E91C}"/>
                  </a:ext>
                </a:extLst>
              </p:cNvPr>
              <p:cNvSpPr txBox="1"/>
              <p:nvPr/>
            </p:nvSpPr>
            <p:spPr>
              <a:xfrm>
                <a:off x="3835660" y="3864243"/>
                <a:ext cx="4753946" cy="6769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pt-B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num>
                        <m:den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d>
                            <m:d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d>
                        <m:d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6FD8DE-9F97-7FE0-06E6-4FC58AF4E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660" y="3864243"/>
                <a:ext cx="4753946" cy="6769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CEC3D0-B9F7-BA18-1E6A-FC6FE10AD1A0}"/>
              </a:ext>
            </a:extLst>
          </p:cNvPr>
          <p:cNvCxnSpPr/>
          <p:nvPr/>
        </p:nvCxnSpPr>
        <p:spPr>
          <a:xfrm>
            <a:off x="7197013" y="1741185"/>
            <a:ext cx="410547" cy="341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9060EA-EA53-CDB0-8D89-A6724F091900}"/>
              </a:ext>
            </a:extLst>
          </p:cNvPr>
          <p:cNvCxnSpPr/>
          <p:nvPr/>
        </p:nvCxnSpPr>
        <p:spPr>
          <a:xfrm flipH="1" flipV="1">
            <a:off x="7843987" y="2516173"/>
            <a:ext cx="469641" cy="533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955213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B519C-E1C9-BC50-879D-26CA48C7E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7B704-A12F-32E6-C71E-BF42C0A948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75420" y="123388"/>
            <a:ext cx="7062788" cy="757238"/>
          </a:xfrm>
        </p:spPr>
        <p:txBody>
          <a:bodyPr/>
          <a:lstStyle/>
          <a:p>
            <a:r>
              <a:rPr lang="en-US" sz="3200" noProof="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96695-DC30-3D7E-948F-0F25468F69FD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869156" y="1290830"/>
            <a:ext cx="10453688" cy="4691062"/>
          </a:xfrm>
        </p:spPr>
        <p:txBody>
          <a:bodyPr>
            <a:normAutofit/>
          </a:bodyPr>
          <a:lstStyle/>
          <a:p>
            <a:r>
              <a:rPr lang="en-US" sz="2400" dirty="0"/>
              <a:t>Overview of Design Methods for RFIC</a:t>
            </a:r>
          </a:p>
          <a:p>
            <a:endParaRPr lang="en-US" sz="2400" dirty="0"/>
          </a:p>
          <a:p>
            <a:r>
              <a:rPr lang="en-US" sz="2400" dirty="0"/>
              <a:t>LNA Design Considerations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chemeClr val="accent2"/>
                </a:solidFill>
              </a:rPr>
              <a:t>Resistive Feedback LNA</a:t>
            </a:r>
          </a:p>
          <a:p>
            <a:endParaRPr lang="en-US" sz="2400" dirty="0"/>
          </a:p>
          <a:p>
            <a:r>
              <a:rPr lang="en-US" sz="2400" dirty="0"/>
              <a:t>What we need in ACM-2</a:t>
            </a:r>
          </a:p>
          <a:p>
            <a:endParaRPr lang="en-US" sz="2400" dirty="0"/>
          </a:p>
          <a:p>
            <a:r>
              <a:rPr lang="en-US" sz="2400" dirty="0"/>
              <a:t>Inversion Level Based Method for R-Feedback LNA with ACM-2</a:t>
            </a:r>
          </a:p>
        </p:txBody>
      </p:sp>
    </p:spTree>
    <p:extLst>
      <p:ext uri="{BB962C8B-B14F-4D97-AF65-F5344CB8AC3E}">
        <p14:creationId xmlns:p14="http://schemas.microsoft.com/office/powerpoint/2010/main" val="1264667034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C8C2CC3-9F44-A879-BCBC-131F0439DFE1}"/>
              </a:ext>
            </a:extLst>
          </p:cNvPr>
          <p:cNvSpPr txBox="1">
            <a:spLocks/>
          </p:cNvSpPr>
          <p:nvPr/>
        </p:nvSpPr>
        <p:spPr>
          <a:xfrm>
            <a:off x="807000" y="36330"/>
            <a:ext cx="7063204" cy="9418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0" dirty="0">
                <a:solidFill>
                  <a:schemeClr val="tx1"/>
                </a:solidFill>
              </a:rPr>
              <a:t>Resistive Feedback LNA</a:t>
            </a:r>
            <a:br>
              <a:rPr lang="en-US" sz="3300" b="0" dirty="0">
                <a:solidFill>
                  <a:schemeClr val="tx1"/>
                </a:solidFill>
              </a:rPr>
            </a:br>
            <a:r>
              <a:rPr lang="en-US" sz="2400" b="0" dirty="0">
                <a:solidFill>
                  <a:schemeClr val="tx1"/>
                </a:solidFill>
              </a:rPr>
              <a:t>Topology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0A5FC91-D340-AF22-5A99-01196BC89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147" y="972370"/>
            <a:ext cx="3192231" cy="3072093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00412D5C-C2CE-118A-2FCC-F66BC7346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00" y="1157174"/>
            <a:ext cx="9044855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fr-FR" sz="2400" b="1" i="1" dirty="0">
                <a:latin typeface="+mj-lt"/>
                <a:cs typeface="Times New Roman" pitchFamily="18" charset="0"/>
              </a:rPr>
              <a:t>R-Feedback general considerations</a:t>
            </a:r>
            <a:endParaRPr lang="en-US" altLang="fr-FR" sz="1800" dirty="0"/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US" altLang="fr-FR" dirty="0">
                <a:latin typeface="+mj-lt"/>
                <a:cs typeface="Times New Roman" pitchFamily="18" charset="0"/>
              </a:rPr>
              <a:t>Simple &amp; Compact (No-inductors) &amp; Wideband</a:t>
            </a: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US" altLang="fr-FR" dirty="0">
                <a:latin typeface="+mj-lt"/>
                <a:cs typeface="Times New Roman" pitchFamily="18" charset="0"/>
              </a:rPr>
              <a:t>RF allows to synthesize a real part in Zin</a:t>
            </a: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US" altLang="fr-FR" dirty="0">
                <a:latin typeface="+mj-lt"/>
                <a:cs typeface="Times New Roman" pitchFamily="18" charset="0"/>
              </a:rPr>
              <a:t>LG and CGS’ will help in cancelling the imaginary part </a:t>
            </a: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US" altLang="fr-FR" dirty="0">
                <a:latin typeface="+mj-lt"/>
                <a:cs typeface="Times New Roman" pitchFamily="18" charset="0"/>
              </a:rPr>
              <a:t>while controlling Qin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fr-FR" dirty="0">
              <a:latin typeface="+mj-lt"/>
              <a:cs typeface="Times New Roman" pitchFamily="18" charset="0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7DC0B626-A2B1-9425-9118-D032A61D3FF0}"/>
              </a:ext>
            </a:extLst>
          </p:cNvPr>
          <p:cNvGrpSpPr/>
          <p:nvPr/>
        </p:nvGrpSpPr>
        <p:grpSpPr>
          <a:xfrm>
            <a:off x="807000" y="2959072"/>
            <a:ext cx="10786625" cy="3014223"/>
            <a:chOff x="403200" y="3552516"/>
            <a:chExt cx="10786625" cy="3014223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1455A742-7668-627E-0914-393AE0315E79}"/>
                </a:ext>
              </a:extLst>
            </p:cNvPr>
            <p:cNvGrpSpPr/>
            <p:nvPr/>
          </p:nvGrpSpPr>
          <p:grpSpPr>
            <a:xfrm>
              <a:off x="548614" y="3563484"/>
              <a:ext cx="10641211" cy="3003255"/>
              <a:chOff x="548614" y="3563484"/>
              <a:chExt cx="10641211" cy="3003255"/>
            </a:xfrm>
          </p:grpSpPr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509C5ABE-416F-2CF6-D055-650D89078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302" y="4097491"/>
                <a:ext cx="2712473" cy="540416"/>
              </a:xfrm>
              <a:prstGeom prst="rect">
                <a:avLst/>
              </a:prstGeom>
            </p:spPr>
          </p:pic>
          <p:pic>
            <p:nvPicPr>
              <p:cNvPr id="32" name="Image 31">
                <a:extLst>
                  <a:ext uri="{FF2B5EF4-FFF2-40B4-BE49-F238E27FC236}">
                    <a16:creationId xmlns:a16="http://schemas.microsoft.com/office/drawing/2014/main" id="{1B0846BB-106C-A5A1-688C-361FF6AAF0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0487" y="3787279"/>
                <a:ext cx="2155513" cy="525987"/>
              </a:xfrm>
              <a:prstGeom prst="rect">
                <a:avLst/>
              </a:prstGeom>
              <a:ln>
                <a:solidFill>
                  <a:srgbClr val="3366FF"/>
                </a:solidFill>
              </a:ln>
            </p:spPr>
          </p:pic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DF178E64-9927-F816-2095-BEBF33F3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0487" y="4367062"/>
                <a:ext cx="1900936" cy="515679"/>
              </a:xfrm>
              <a:prstGeom prst="rect">
                <a:avLst/>
              </a:prstGeom>
              <a:ln>
                <a:solidFill>
                  <a:srgbClr val="3366FF"/>
                </a:solidFill>
              </a:ln>
            </p:spPr>
          </p:pic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26E91F53-5805-C4F5-AE80-7C52D8B44D42}"/>
                  </a:ext>
                </a:extLst>
              </p:cNvPr>
              <p:cNvCxnSpPr>
                <a:endCxn id="32" idx="1"/>
              </p:cNvCxnSpPr>
              <p:nvPr/>
            </p:nvCxnSpPr>
            <p:spPr>
              <a:xfrm flipV="1">
                <a:off x="3209544" y="4050273"/>
                <a:ext cx="730943" cy="262993"/>
              </a:xfrm>
              <a:prstGeom prst="straightConnector1">
                <a:avLst/>
              </a:prstGeom>
              <a:ln>
                <a:solidFill>
                  <a:srgbClr val="3366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avec flèche 34">
                <a:extLst>
                  <a:ext uri="{FF2B5EF4-FFF2-40B4-BE49-F238E27FC236}">
                    <a16:creationId xmlns:a16="http://schemas.microsoft.com/office/drawing/2014/main" id="{18969464-8D4C-19DA-89A4-ECE943290250}"/>
                  </a:ext>
                </a:extLst>
              </p:cNvPr>
              <p:cNvCxnSpPr>
                <a:cxnSpLocks/>
                <a:endCxn id="33" idx="1"/>
              </p:cNvCxnSpPr>
              <p:nvPr/>
            </p:nvCxnSpPr>
            <p:spPr>
              <a:xfrm>
                <a:off x="3197443" y="4384057"/>
                <a:ext cx="743044" cy="240845"/>
              </a:xfrm>
              <a:prstGeom prst="straightConnector1">
                <a:avLst/>
              </a:prstGeom>
              <a:ln>
                <a:solidFill>
                  <a:srgbClr val="3366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669042AD-A613-9273-B80B-F23654FC1885}"/>
                  </a:ext>
                </a:extLst>
              </p:cNvPr>
              <p:cNvSpPr/>
              <p:nvPr/>
            </p:nvSpPr>
            <p:spPr>
              <a:xfrm>
                <a:off x="2866271" y="4181769"/>
                <a:ext cx="324323" cy="323347"/>
              </a:xfrm>
              <a:prstGeom prst="ellipse">
                <a:avLst/>
              </a:prstGeom>
              <a:noFill/>
              <a:ln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590F0400-ED78-A9AF-3DF0-FD38EA886B9D}"/>
                  </a:ext>
                </a:extLst>
              </p:cNvPr>
              <p:cNvSpPr/>
              <p:nvPr/>
            </p:nvSpPr>
            <p:spPr>
              <a:xfrm>
                <a:off x="9286253" y="3623958"/>
                <a:ext cx="781753" cy="1115621"/>
              </a:xfrm>
              <a:prstGeom prst="ellipse">
                <a:avLst/>
              </a:prstGeom>
              <a:noFill/>
              <a:ln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Image 37">
                <a:extLst>
                  <a:ext uri="{FF2B5EF4-FFF2-40B4-BE49-F238E27FC236}">
                    <a16:creationId xmlns:a16="http://schemas.microsoft.com/office/drawing/2014/main" id="{AF6907C0-3BD2-5D0F-6BBF-1C5806AE0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7843" y="5605900"/>
                <a:ext cx="1885864" cy="302155"/>
              </a:xfrm>
              <a:prstGeom prst="rect">
                <a:avLst/>
              </a:prstGeom>
            </p:spPr>
          </p:pic>
          <p:pic>
            <p:nvPicPr>
              <p:cNvPr id="39" name="Image 38">
                <a:extLst>
                  <a:ext uri="{FF2B5EF4-FFF2-40B4-BE49-F238E27FC236}">
                    <a16:creationId xmlns:a16="http://schemas.microsoft.com/office/drawing/2014/main" id="{0D149AFA-F27F-6E4E-7726-8D3AEF0F5F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0708" y="5620542"/>
                <a:ext cx="1182433" cy="272869"/>
              </a:xfrm>
              <a:prstGeom prst="rect">
                <a:avLst/>
              </a:prstGeom>
            </p:spPr>
          </p:pic>
          <p:pic>
            <p:nvPicPr>
              <p:cNvPr id="40" name="Image 39">
                <a:extLst>
                  <a:ext uri="{FF2B5EF4-FFF2-40B4-BE49-F238E27FC236}">
                    <a16:creationId xmlns:a16="http://schemas.microsoft.com/office/drawing/2014/main" id="{C6B67AB9-61A7-9C35-A6D8-85AA7EE9E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8614" y="6116950"/>
                <a:ext cx="2473837" cy="449789"/>
              </a:xfrm>
              <a:prstGeom prst="rect">
                <a:avLst/>
              </a:prstGeom>
            </p:spPr>
          </p:pic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7E9A4A23-86BA-FEE0-3E09-C346FB35E8D1}"/>
                  </a:ext>
                </a:extLst>
              </p:cNvPr>
              <p:cNvGrpSpPr/>
              <p:nvPr/>
            </p:nvGrpSpPr>
            <p:grpSpPr>
              <a:xfrm>
                <a:off x="548614" y="5011460"/>
                <a:ext cx="2513221" cy="487901"/>
                <a:chOff x="548614" y="5011460"/>
                <a:chExt cx="2513221" cy="487901"/>
              </a:xfrm>
            </p:grpSpPr>
            <p:pic>
              <p:nvPicPr>
                <p:cNvPr id="45" name="Image 44">
                  <a:extLst>
                    <a:ext uri="{FF2B5EF4-FFF2-40B4-BE49-F238E27FC236}">
                      <a16:creationId xmlns:a16="http://schemas.microsoft.com/office/drawing/2014/main" id="{5563B3DC-FD38-4AB8-35C2-63F48CA580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8614" y="5011460"/>
                  <a:ext cx="1848393" cy="487901"/>
                </a:xfrm>
                <a:prstGeom prst="rect">
                  <a:avLst/>
                </a:prstGeom>
              </p:spPr>
            </p:pic>
            <p:sp>
              <p:nvSpPr>
                <p:cNvPr id="46" name="ZoneTexte 45">
                  <a:extLst>
                    <a:ext uri="{FF2B5EF4-FFF2-40B4-BE49-F238E27FC236}">
                      <a16:creationId xmlns:a16="http://schemas.microsoft.com/office/drawing/2014/main" id="{3323EED7-3A62-612A-A689-ECFCFE6CD089}"/>
                    </a:ext>
                  </a:extLst>
                </p:cNvPr>
                <p:cNvSpPr txBox="1"/>
                <p:nvPr/>
              </p:nvSpPr>
              <p:spPr>
                <a:xfrm>
                  <a:off x="2369017" y="5061711"/>
                  <a:ext cx="69281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= 50 </a:t>
                  </a:r>
                  <a:r>
                    <a:rPr lang="en-US" sz="1400" dirty="0">
                      <a:latin typeface="Symbol" pitchFamily="2" charset="2"/>
                    </a:rPr>
                    <a:t>W</a:t>
                  </a:r>
                </a:p>
              </p:txBody>
            </p:sp>
          </p:grp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0948B394-96BA-6489-C9FD-724E4C7078CF}"/>
                  </a:ext>
                </a:extLst>
              </p:cNvPr>
              <p:cNvSpPr/>
              <p:nvPr/>
            </p:nvSpPr>
            <p:spPr>
              <a:xfrm>
                <a:off x="5214560" y="3779321"/>
                <a:ext cx="294003" cy="262994"/>
              </a:xfrm>
              <a:prstGeom prst="ellipse">
                <a:avLst/>
              </a:prstGeom>
              <a:noFill/>
              <a:ln>
                <a:solidFill>
                  <a:srgbClr val="33CC33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23F50ADF-BBB3-10DF-9196-67590DDB03BA}"/>
                  </a:ext>
                </a:extLst>
              </p:cNvPr>
              <p:cNvSpPr/>
              <p:nvPr/>
            </p:nvSpPr>
            <p:spPr>
              <a:xfrm>
                <a:off x="10408073" y="3563484"/>
                <a:ext cx="781752" cy="1191842"/>
              </a:xfrm>
              <a:prstGeom prst="ellipse">
                <a:avLst/>
              </a:prstGeom>
              <a:noFill/>
              <a:ln>
                <a:solidFill>
                  <a:srgbClr val="FF99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4" name="Image 43">
                <a:extLst>
                  <a:ext uri="{FF2B5EF4-FFF2-40B4-BE49-F238E27FC236}">
                    <a16:creationId xmlns:a16="http://schemas.microsoft.com/office/drawing/2014/main" id="{E0038290-0113-AC9B-F7B7-89A1C264B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65712" y="4097491"/>
                <a:ext cx="1218033" cy="512347"/>
              </a:xfrm>
              <a:prstGeom prst="rect">
                <a:avLst/>
              </a:prstGeom>
              <a:ln w="19050">
                <a:solidFill>
                  <a:srgbClr val="33CC33"/>
                </a:solidFill>
              </a:ln>
            </p:spPr>
          </p:pic>
        </p:grp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67D4684D-0DAF-0384-4418-6AFFD544BAC5}"/>
                </a:ext>
              </a:extLst>
            </p:cNvPr>
            <p:cNvSpPr txBox="1"/>
            <p:nvPr/>
          </p:nvSpPr>
          <p:spPr>
            <a:xfrm>
              <a:off x="403200" y="3552516"/>
              <a:ext cx="61007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fr-FR" sz="2400" b="1" i="1" dirty="0">
                  <a:latin typeface="+mj-lt"/>
                  <a:cs typeface="Times New Roman" pitchFamily="18" charset="0"/>
                </a:rPr>
                <a:t>Input impedance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F20B2AC-D452-739C-5697-058B3E500700}"/>
              </a:ext>
            </a:extLst>
          </p:cNvPr>
          <p:cNvGrpSpPr/>
          <p:nvPr/>
        </p:nvGrpSpPr>
        <p:grpSpPr>
          <a:xfrm>
            <a:off x="5187002" y="4192860"/>
            <a:ext cx="6714508" cy="1927422"/>
            <a:chOff x="5187002" y="4192860"/>
            <a:chExt cx="6714508" cy="1927422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1E8AF4C9-D47C-16FE-AD35-CDEAB8B64B98}"/>
                </a:ext>
              </a:extLst>
            </p:cNvPr>
            <p:cNvGrpSpPr/>
            <p:nvPr/>
          </p:nvGrpSpPr>
          <p:grpSpPr>
            <a:xfrm>
              <a:off x="5187002" y="4192860"/>
              <a:ext cx="6714508" cy="1927422"/>
              <a:chOff x="3133514" y="4787538"/>
              <a:chExt cx="6714508" cy="1927422"/>
            </a:xfrm>
          </p:grpSpPr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C900BD57-0405-C95F-8098-9AEA75AFF3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84793" y="4787538"/>
                <a:ext cx="2728779" cy="99228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ZoneTexte 3">
                    <a:extLst>
                      <a:ext uri="{FF2B5EF4-FFF2-40B4-BE49-F238E27FC236}">
                        <a16:creationId xmlns:a16="http://schemas.microsoft.com/office/drawing/2014/main" id="{3815F63D-8E76-8013-EE62-8F2BED308AE3}"/>
                      </a:ext>
                    </a:extLst>
                  </p:cNvPr>
                  <p:cNvSpPr txBox="1"/>
                  <p:nvPr/>
                </p:nvSpPr>
                <p:spPr>
                  <a:xfrm>
                    <a:off x="7987979" y="5293658"/>
                    <a:ext cx="1860043" cy="692626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fr-FR" b="1" dirty="0">
                        <a:solidFill>
                          <a:srgbClr val="33CC33"/>
                        </a:solidFill>
                      </a:rPr>
                      <a:t>Reduces for</a:t>
                    </a:r>
                    <a:r>
                      <a:rPr lang="fr-FR" sz="1600" dirty="0">
                        <a:solidFill>
                          <a:srgbClr val="33CC33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a14:m>
                    <a:r>
                      <a:rPr lang="en-US" sz="16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4" name="ZoneTexte 3">
                    <a:extLst>
                      <a:ext uri="{FF2B5EF4-FFF2-40B4-BE49-F238E27FC236}">
                        <a16:creationId xmlns:a16="http://schemas.microsoft.com/office/drawing/2014/main" id="{3815F63D-8E76-8013-EE62-8F2BED308A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7979" y="5293658"/>
                    <a:ext cx="1860043" cy="69262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3934" t="-11504" r="-3934" b="-973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6061FD2F-BCAE-C99E-D49F-A4D83A88FCBD}"/>
                  </a:ext>
                </a:extLst>
              </p:cNvPr>
              <p:cNvSpPr txBox="1"/>
              <p:nvPr/>
            </p:nvSpPr>
            <p:spPr>
              <a:xfrm>
                <a:off x="3133514" y="5614284"/>
                <a:ext cx="10550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33CC33"/>
                    </a:solidFill>
                  </a:rPr>
                  <a:t>Note :</a:t>
                </a:r>
              </a:p>
            </p:txBody>
          </p:sp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3FEA4A1F-E500-7DBC-853F-1E8B8ADE7A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91259" y="5876047"/>
                <a:ext cx="3338706" cy="838913"/>
              </a:xfrm>
              <a:prstGeom prst="rect">
                <a:avLst/>
              </a:prstGeom>
            </p:spPr>
          </p:pic>
        </p:grpSp>
        <p:sp>
          <p:nvSpPr>
            <p:cNvPr id="10" name="Chave Esquerda 9">
              <a:extLst>
                <a:ext uri="{FF2B5EF4-FFF2-40B4-BE49-F238E27FC236}">
                  <a16:creationId xmlns:a16="http://schemas.microsoft.com/office/drawing/2014/main" id="{61F82E1C-DE22-A415-86D8-A6004331C99A}"/>
                </a:ext>
              </a:extLst>
            </p:cNvPr>
            <p:cNvSpPr/>
            <p:nvPr/>
          </p:nvSpPr>
          <p:spPr bwMode="auto">
            <a:xfrm>
              <a:off x="6340730" y="4535812"/>
              <a:ext cx="352631" cy="1451186"/>
            </a:xfrm>
            <a:prstGeom prst="leftBrac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69900" marR="0" indent="-46990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Char char="o"/>
                <a:tabLst/>
              </a:pPr>
              <a:endParaRPr kumimoji="0" lang="pt-BR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6782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C8C2CC3-9F44-A879-BCBC-131F0439DFE1}"/>
              </a:ext>
            </a:extLst>
          </p:cNvPr>
          <p:cNvSpPr txBox="1">
            <a:spLocks/>
          </p:cNvSpPr>
          <p:nvPr/>
        </p:nvSpPr>
        <p:spPr>
          <a:xfrm>
            <a:off x="795400" y="23136"/>
            <a:ext cx="7063204" cy="94180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Resistive Feedback LNA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Topology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BAD5DA7-BBD1-FEFA-CD33-51ED473CB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015" y="1736550"/>
            <a:ext cx="3435365" cy="3306077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599E210C-7B71-7D62-CB82-139BF6E1D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591" y="1096770"/>
            <a:ext cx="904485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fr-FR" sz="2400" b="1" i="1" dirty="0">
                <a:solidFill>
                  <a:srgbClr val="33CC33"/>
                </a:solidFill>
                <a:latin typeface="+mj-lt"/>
                <a:cs typeface="Times New Roman" pitchFamily="18" charset="0"/>
              </a:rPr>
              <a:t>Voltage Gain</a:t>
            </a:r>
          </a:p>
          <a:p>
            <a:pPr>
              <a:defRPr/>
            </a:pPr>
            <a:endParaRPr lang="en-US" altLang="fr-FR" sz="2400" b="1" i="1" dirty="0">
              <a:latin typeface="+mj-lt"/>
              <a:cs typeface="Times New Roman" pitchFamily="18" charset="0"/>
            </a:endParaRPr>
          </a:p>
          <a:p>
            <a:pPr>
              <a:defRPr/>
            </a:pPr>
            <a:endParaRPr lang="en-US" altLang="fr-FR" sz="2400" b="1" i="1" dirty="0">
              <a:latin typeface="+mj-lt"/>
              <a:cs typeface="Times New Roman" pitchFamily="18" charset="0"/>
            </a:endParaRPr>
          </a:p>
          <a:p>
            <a:pPr>
              <a:defRPr/>
            </a:pPr>
            <a:endParaRPr lang="en-US" altLang="fr-FR" sz="2400" b="1" i="1" dirty="0">
              <a:latin typeface="+mj-lt"/>
              <a:cs typeface="Times New Roman" pitchFamily="18" charset="0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F98387BC-6AC0-EE0A-9B3C-2F61518BFFD0}"/>
              </a:ext>
            </a:extLst>
          </p:cNvPr>
          <p:cNvGrpSpPr/>
          <p:nvPr/>
        </p:nvGrpSpPr>
        <p:grpSpPr>
          <a:xfrm>
            <a:off x="812591" y="3134335"/>
            <a:ext cx="8154112" cy="3009225"/>
            <a:chOff x="-1017427" y="2136704"/>
            <a:chExt cx="8154112" cy="3009225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9C402268-DC2F-D857-5DD4-7BF63BFA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911141" y="3541846"/>
              <a:ext cx="7234595" cy="8316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F662A19-F2D6-D419-A551-17E360DA3556}"/>
                    </a:ext>
                  </a:extLst>
                </p:cNvPr>
                <p:cNvSpPr/>
                <p:nvPr/>
              </p:nvSpPr>
              <p:spPr>
                <a:xfrm>
                  <a:off x="-931367" y="4417203"/>
                  <a:ext cx="7312583" cy="72872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/>
                              </a:rPr>
                              <m:t>=1+</m:t>
                            </m:r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1+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fr-FR" sz="1600" i="1">
                                                <a:latin typeface="Cambria Math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pt-BR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𝑠𝑎𝑡</m:t>
                                            </m:r>
                                            <m:r>
                                              <a:rPr lang="fr-FR" sz="1600" i="1">
                                                <a:latin typeface="Cambria Math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fr-FR" sz="1600" i="1">
                                    <a:latin typeface="Cambria Math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(1−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6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  <m:r>
                                          <a:rPr lang="pt-BR" sz="1600" b="0" i="1" smtClean="0">
                                            <a:latin typeface="Cambria Math" panose="02040503050406030204" pitchFamily="18" charset="0"/>
                                          </a:rPr>
                                          <m:t>𝑠𝑎𝑡</m:t>
                                        </m:r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sub>
                                    </m:sSub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fr-FR" sz="1600" i="1"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600" i="1">
                                    <a:latin typeface="Cambria Math"/>
                                  </a:rPr>
                                  <m:t>𝛾</m:t>
                                </m:r>
                                <m:r>
                                  <a:rPr lang="fr-FR" sz="1600" i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𝑚</m:t>
                                    </m:r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𝑠𝑎𝑡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 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sub>
                                    </m:sSub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fr-FR" sz="1600" i="1">
                                    <a:latin typeface="Cambria Math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(1−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6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  <m:r>
                                          <a:rPr lang="pt-BR" sz="1600" b="0" i="1" smtClean="0">
                                            <a:latin typeface="Cambria Math" panose="02040503050406030204" pitchFamily="18" charset="0"/>
                                          </a:rPr>
                                          <m:t>𝑠𝑎𝑡</m:t>
                                        </m:r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sub>
                                    </m:sSub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fr-FR" sz="1600" i="1"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sub>
                                    </m:sSub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fr-FR" sz="1600" i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(1−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6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  <m:r>
                                          <a:rPr lang="pt-BR" sz="1600" b="0" i="1" smtClean="0">
                                            <a:latin typeface="Cambria Math" panose="02040503050406030204" pitchFamily="18" charset="0"/>
                                          </a:rPr>
                                          <m:t>𝑠𝑎𝑡</m:t>
                                        </m:r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sub>
                                    </m:sSub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fr-FR" sz="1600" i="1">
                                    <a:latin typeface="Cambria Math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F662A19-F2D6-D419-A551-17E360DA35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31367" y="4417203"/>
                  <a:ext cx="7312583" cy="7287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8409DF99-E595-0CC3-B1D0-B1149B3236D5}"/>
                </a:ext>
              </a:extLst>
            </p:cNvPr>
            <p:cNvSpPr txBox="1"/>
            <p:nvPr/>
          </p:nvSpPr>
          <p:spPr>
            <a:xfrm>
              <a:off x="2969107" y="2136704"/>
              <a:ext cx="3635094" cy="923330"/>
            </a:xfrm>
            <a:prstGeom prst="rect">
              <a:avLst/>
            </a:prstGeom>
            <a:noFill/>
            <a:ln>
              <a:solidFill>
                <a:srgbClr val="3366FF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i="1" dirty="0">
                  <a:latin typeface="+mn-lt"/>
                  <a:cs typeface="Times New Roman" panose="02020603050405020304" pitchFamily="18" charset="0"/>
                </a:rPr>
                <a:t>R</a:t>
              </a:r>
              <a:r>
                <a:rPr lang="en-US" sz="1800" i="1" baseline="-25000" dirty="0">
                  <a:latin typeface="+mn-lt"/>
                  <a:cs typeface="Times New Roman" panose="02020603050405020304" pitchFamily="18" charset="0"/>
                </a:rPr>
                <a:t>S</a:t>
              </a:r>
              <a:r>
                <a:rPr lang="en-US" sz="1600" dirty="0"/>
                <a:t> </a:t>
              </a:r>
            </a:p>
            <a:p>
              <a:pPr algn="r"/>
              <a:r>
                <a:rPr lang="en-US" sz="1800" dirty="0">
                  <a:latin typeface="+mn-lt"/>
                </a:rPr>
                <a:t>(the source resistance seen </a:t>
              </a:r>
            </a:p>
            <a:p>
              <a:pPr algn="r"/>
              <a:r>
                <a:rPr lang="en-US" sz="1800" dirty="0">
                  <a:latin typeface="+mn-lt"/>
                </a:rPr>
                <a:t>at the 50 W input)</a:t>
              </a:r>
            </a:p>
          </p:txBody>
        </p:sp>
        <p:sp>
          <p:nvSpPr>
            <p:cNvPr id="33" name="Virage 32">
              <a:extLst>
                <a:ext uri="{FF2B5EF4-FFF2-40B4-BE49-F238E27FC236}">
                  <a16:creationId xmlns:a16="http://schemas.microsoft.com/office/drawing/2014/main" id="{33793FE8-EEC1-4E91-29E9-BB814FB9CD1A}"/>
                </a:ext>
              </a:extLst>
            </p:cNvPr>
            <p:cNvSpPr/>
            <p:nvPr/>
          </p:nvSpPr>
          <p:spPr>
            <a:xfrm flipH="1">
              <a:off x="6692805" y="2308578"/>
              <a:ext cx="443880" cy="567355"/>
            </a:xfrm>
            <a:prstGeom prst="bentArrow">
              <a:avLst/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CA9B1236-518F-77F8-F5A5-BF946E7B6C07}"/>
                </a:ext>
              </a:extLst>
            </p:cNvPr>
            <p:cNvSpPr txBox="1"/>
            <p:nvPr/>
          </p:nvSpPr>
          <p:spPr>
            <a:xfrm>
              <a:off x="-1017427" y="3080881"/>
              <a:ext cx="25213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fr-FR" sz="2400" b="1" i="1" dirty="0">
                  <a:solidFill>
                    <a:srgbClr val="33CC33"/>
                  </a:solidFill>
                  <a:latin typeface="+mj-lt"/>
                  <a:cs typeface="Times New Roman" pitchFamily="18" charset="0"/>
                </a:rPr>
                <a:t>Noise Figure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82D7FF5-A0EC-3E12-423F-FC2CD679B07D}"/>
              </a:ext>
            </a:extLst>
          </p:cNvPr>
          <p:cNvGrpSpPr/>
          <p:nvPr/>
        </p:nvGrpSpPr>
        <p:grpSpPr>
          <a:xfrm>
            <a:off x="9200699" y="5062798"/>
            <a:ext cx="2031252" cy="941713"/>
            <a:chOff x="493361" y="5632374"/>
            <a:chExt cx="2031252" cy="941713"/>
          </a:xfrm>
        </p:grpSpPr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22242418-D715-C17E-ACA8-CD23F6CE1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3361" y="5968660"/>
              <a:ext cx="2031252" cy="605427"/>
            </a:xfrm>
            <a:prstGeom prst="rect">
              <a:avLst/>
            </a:prstGeom>
          </p:spPr>
        </p:pic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E56D151C-C16F-685A-4373-93EEFC81928F}"/>
                </a:ext>
              </a:extLst>
            </p:cNvPr>
            <p:cNvSpPr txBox="1"/>
            <p:nvPr/>
          </p:nvSpPr>
          <p:spPr>
            <a:xfrm>
              <a:off x="499141" y="5632374"/>
              <a:ext cx="199027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fr-FR" sz="2400" b="1" i="1" dirty="0">
                  <a:solidFill>
                    <a:srgbClr val="33CC33"/>
                  </a:solidFill>
                  <a:latin typeface="+mj-lt"/>
                  <a:cs typeface="Times New Roman" pitchFamily="18" charset="0"/>
                </a:rPr>
                <a:t>IIP</a:t>
              </a:r>
              <a:r>
                <a:rPr lang="en-US" altLang="fr-FR" sz="2400" b="1" i="1" baseline="-25000" dirty="0">
                  <a:solidFill>
                    <a:srgbClr val="33CC33"/>
                  </a:solidFill>
                  <a:latin typeface="+mj-lt"/>
                  <a:cs typeface="Times New Roman" pitchFamily="18" charset="0"/>
                </a:rPr>
                <a:t>3</a:t>
              </a:r>
              <a:r>
                <a:rPr lang="en-US" altLang="fr-FR" sz="2400" b="1" i="1" dirty="0">
                  <a:latin typeface="+mj-lt"/>
                  <a:cs typeface="Times New Roman" pitchFamily="18" charset="0"/>
                </a:rPr>
                <a:t>	</a:t>
              </a:r>
              <a:endParaRPr lang="en-US" sz="2400" dirty="0"/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4D02FC1-B246-E001-62C9-52194DA052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489" y="1555674"/>
            <a:ext cx="2648499" cy="924730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8F3835A4-1E1F-6D9F-9630-40496833BC77}"/>
              </a:ext>
            </a:extLst>
          </p:cNvPr>
          <p:cNvGrpSpPr/>
          <p:nvPr/>
        </p:nvGrpSpPr>
        <p:grpSpPr>
          <a:xfrm>
            <a:off x="898652" y="1147304"/>
            <a:ext cx="10407831" cy="2811717"/>
            <a:chOff x="348797" y="987577"/>
            <a:chExt cx="10407831" cy="2811717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AFEB2EC3-E932-B17E-4C07-8D0243789CCC}"/>
                </a:ext>
              </a:extLst>
            </p:cNvPr>
            <p:cNvGrpSpPr/>
            <p:nvPr/>
          </p:nvGrpSpPr>
          <p:grpSpPr>
            <a:xfrm>
              <a:off x="5438526" y="987577"/>
              <a:ext cx="5318102" cy="643460"/>
              <a:chOff x="5437972" y="850205"/>
              <a:chExt cx="5318102" cy="643460"/>
            </a:xfrm>
          </p:grpSpPr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B42A7041-8B17-F4BA-6287-8496491994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52388" y="850205"/>
                <a:ext cx="3403686" cy="643460"/>
              </a:xfrm>
              <a:prstGeom prst="rect">
                <a:avLst/>
              </a:prstGeom>
            </p:spPr>
          </p:pic>
          <p:pic>
            <p:nvPicPr>
              <p:cNvPr id="27" name="Image 26">
                <a:extLst>
                  <a:ext uri="{FF2B5EF4-FFF2-40B4-BE49-F238E27FC236}">
                    <a16:creationId xmlns:a16="http://schemas.microsoft.com/office/drawing/2014/main" id="{4B92FBB0-AE52-F196-5330-01A016272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37972" y="997585"/>
                <a:ext cx="1499479" cy="339013"/>
              </a:xfrm>
              <a:prstGeom prst="rect">
                <a:avLst/>
              </a:prstGeom>
            </p:spPr>
          </p:pic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3C90AE53-42BA-4920-7E8A-A9F1781A2B78}"/>
                </a:ext>
              </a:extLst>
            </p:cNvPr>
            <p:cNvGrpSpPr/>
            <p:nvPr/>
          </p:nvGrpSpPr>
          <p:grpSpPr>
            <a:xfrm>
              <a:off x="348797" y="1900059"/>
              <a:ext cx="5860257" cy="1899235"/>
              <a:chOff x="348797" y="1900059"/>
              <a:chExt cx="5860257" cy="1899235"/>
            </a:xfrm>
          </p:grpSpPr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493E7D1A-109D-BF0C-5043-48E9B4001E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48797" y="2435982"/>
                <a:ext cx="3635095" cy="46707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ZoneTexte 3">
                    <a:extLst>
                      <a:ext uri="{FF2B5EF4-FFF2-40B4-BE49-F238E27FC236}">
                        <a16:creationId xmlns:a16="http://schemas.microsoft.com/office/drawing/2014/main" id="{AD173097-098D-9F1B-92EC-16A121EDA1A6}"/>
                      </a:ext>
                    </a:extLst>
                  </p:cNvPr>
                  <p:cNvSpPr txBox="1"/>
                  <p:nvPr/>
                </p:nvSpPr>
                <p:spPr>
                  <a:xfrm>
                    <a:off x="4735553" y="1900059"/>
                    <a:ext cx="1473501" cy="53790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FR" sz="1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fr-FR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FR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&gt;3</m:t>
                        </m:r>
                      </m:oMath>
                    </a14:m>
                    <a:r>
                      <a:rPr lang="en-US" sz="1800" dirty="0"/>
                      <a:t> 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4" name="ZoneTexte 3">
                    <a:extLst>
                      <a:ext uri="{FF2B5EF4-FFF2-40B4-BE49-F238E27FC236}">
                        <a16:creationId xmlns:a16="http://schemas.microsoft.com/office/drawing/2014/main" id="{AD173097-098D-9F1B-92EC-16A121EDA1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35553" y="1900059"/>
                    <a:ext cx="1473501" cy="53790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409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F7BC3772-EAEA-F0B2-68E3-46C545524F37}"/>
                  </a:ext>
                </a:extLst>
              </p:cNvPr>
              <p:cNvGrpSpPr/>
              <p:nvPr/>
            </p:nvGrpSpPr>
            <p:grpSpPr>
              <a:xfrm>
                <a:off x="348797" y="2865713"/>
                <a:ext cx="2561172" cy="933581"/>
                <a:chOff x="4622847" y="5340068"/>
                <a:chExt cx="2561172" cy="933581"/>
              </a:xfrm>
            </p:grpSpPr>
            <p:grpSp>
              <p:nvGrpSpPr>
                <p:cNvPr id="38" name="Groupe 37">
                  <a:extLst>
                    <a:ext uri="{FF2B5EF4-FFF2-40B4-BE49-F238E27FC236}">
                      <a16:creationId xmlns:a16="http://schemas.microsoft.com/office/drawing/2014/main" id="{3A3977E6-3241-FA56-7D88-D38697594E44}"/>
                    </a:ext>
                  </a:extLst>
                </p:cNvPr>
                <p:cNvGrpSpPr/>
                <p:nvPr/>
              </p:nvGrpSpPr>
              <p:grpSpPr>
                <a:xfrm>
                  <a:off x="4622847" y="5340068"/>
                  <a:ext cx="1728943" cy="933581"/>
                  <a:chOff x="4622847" y="5340068"/>
                  <a:chExt cx="1728943" cy="933581"/>
                </a:xfrm>
              </p:grpSpPr>
              <p:pic>
                <p:nvPicPr>
                  <p:cNvPr id="39" name="Image 38">
                    <a:extLst>
                      <a:ext uri="{FF2B5EF4-FFF2-40B4-BE49-F238E27FC236}">
                        <a16:creationId xmlns:a16="http://schemas.microsoft.com/office/drawing/2014/main" id="{760D8EAA-F55C-E3B7-B575-303B137E1F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721949" y="5796040"/>
                    <a:ext cx="1629841" cy="477609"/>
                  </a:xfrm>
                  <a:prstGeom prst="rect">
                    <a:avLst/>
                  </a:prstGeom>
                </p:spPr>
              </p:pic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50B6B7A4-82BC-E871-3F16-36FE581FCDE7}"/>
                      </a:ext>
                    </a:extLst>
                  </p:cNvPr>
                  <p:cNvSpPr txBox="1"/>
                  <p:nvPr/>
                </p:nvSpPr>
                <p:spPr>
                  <a:xfrm>
                    <a:off x="4622847" y="5340068"/>
                    <a:ext cx="963064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fr-FR" sz="2400" b="1" i="1" dirty="0">
                        <a:solidFill>
                          <a:srgbClr val="33CC33"/>
                        </a:solidFill>
                        <a:latin typeface="+mj-lt"/>
                        <a:cs typeface="Times New Roman" pitchFamily="18" charset="0"/>
                      </a:rPr>
                      <a:t>BW</a:t>
                    </a:r>
                    <a:endParaRPr lang="en-US" sz="2400" dirty="0">
                      <a:solidFill>
                        <a:srgbClr val="33CC33"/>
                      </a:solidFill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ZoneTexte 9">
                      <a:extLst>
                        <a:ext uri="{FF2B5EF4-FFF2-40B4-BE49-F238E27FC236}">
                          <a16:creationId xmlns:a16="http://schemas.microsoft.com/office/drawing/2014/main" id="{DCA39AA9-A36E-FEA0-8BC7-D1CC7D2D74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65076" y="5814970"/>
                      <a:ext cx="81894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fr-FR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i="1">
                                    <a:latin typeface="Cambria Math" panose="02040503050406030204" pitchFamily="18" charset="0"/>
                                  </a:rPr>
                                  <m:t>𝑁𝑓</m:t>
                                </m:r>
                              </m:e>
                              <m:sub>
                                <m:r>
                                  <a:rPr lang="fr-FR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800" dirty="0"/>
                    </a:p>
                  </p:txBody>
                </p:sp>
              </mc:Choice>
              <mc:Fallback xmlns="">
                <p:sp>
                  <p:nvSpPr>
                    <p:cNvPr id="10" name="ZoneTexte 9">
                      <a:extLst>
                        <a:ext uri="{FF2B5EF4-FFF2-40B4-BE49-F238E27FC236}">
                          <a16:creationId xmlns:a16="http://schemas.microsoft.com/office/drawing/2014/main" id="{DCA39AA9-A36E-FEA0-8BC7-D1CC7D2D74F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65076" y="5814970"/>
                      <a:ext cx="818943" cy="36933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b="-1639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pt-B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16" name="Demi-tour 15">
            <a:extLst>
              <a:ext uri="{FF2B5EF4-FFF2-40B4-BE49-F238E27FC236}">
                <a16:creationId xmlns:a16="http://schemas.microsoft.com/office/drawing/2014/main" id="{7466F165-7409-5169-04DC-0F37C32B995A}"/>
              </a:ext>
            </a:extLst>
          </p:cNvPr>
          <p:cNvSpPr/>
          <p:nvPr/>
        </p:nvSpPr>
        <p:spPr>
          <a:xfrm rot="5400000">
            <a:off x="4375967" y="2118849"/>
            <a:ext cx="1030016" cy="548481"/>
          </a:xfrm>
          <a:prstGeom prst="uturnArrow">
            <a:avLst>
              <a:gd name="adj1" fmla="val 20397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4992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18A1C-E122-EDD7-66AF-8ABFCDC45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D34C1-5E3E-1EBF-97D4-CE286482BE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75420" y="123388"/>
            <a:ext cx="7062788" cy="757238"/>
          </a:xfrm>
        </p:spPr>
        <p:txBody>
          <a:bodyPr/>
          <a:lstStyle/>
          <a:p>
            <a:r>
              <a:rPr lang="en-US" sz="3200" noProof="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AEB2F-CC14-2F0D-45FF-E493D99AB17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869156" y="1290830"/>
            <a:ext cx="10453688" cy="4691062"/>
          </a:xfrm>
        </p:spPr>
        <p:txBody>
          <a:bodyPr>
            <a:normAutofit/>
          </a:bodyPr>
          <a:lstStyle/>
          <a:p>
            <a:r>
              <a:rPr lang="en-US" sz="2400" dirty="0"/>
              <a:t>Overview of Design Methods for RFIC</a:t>
            </a:r>
          </a:p>
          <a:p>
            <a:endParaRPr lang="en-US" sz="2400" dirty="0"/>
          </a:p>
          <a:p>
            <a:r>
              <a:rPr lang="en-US" sz="2400" dirty="0"/>
              <a:t>LNA Design Considerations</a:t>
            </a:r>
          </a:p>
          <a:p>
            <a:endParaRPr lang="en-US" sz="2400" dirty="0"/>
          </a:p>
          <a:p>
            <a:r>
              <a:rPr lang="en-US" sz="2400" dirty="0"/>
              <a:t>Resistive Feedback LNA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chemeClr val="accent2"/>
                </a:solidFill>
              </a:rPr>
              <a:t>What we need in ACM-2</a:t>
            </a:r>
          </a:p>
          <a:p>
            <a:endParaRPr lang="en-US" sz="2400" dirty="0"/>
          </a:p>
          <a:p>
            <a:r>
              <a:rPr lang="en-US" sz="2400" dirty="0"/>
              <a:t>Inversion Level Based Method for R-Feedback LNA with ACM-2</a:t>
            </a:r>
          </a:p>
        </p:txBody>
      </p:sp>
    </p:spTree>
    <p:extLst>
      <p:ext uri="{BB962C8B-B14F-4D97-AF65-F5344CB8AC3E}">
        <p14:creationId xmlns:p14="http://schemas.microsoft.com/office/powerpoint/2010/main" val="212807847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C8C2CC3-9F44-A879-BCBC-131F0439DFE1}"/>
              </a:ext>
            </a:extLst>
          </p:cNvPr>
          <p:cNvSpPr txBox="1">
            <a:spLocks/>
          </p:cNvSpPr>
          <p:nvPr/>
        </p:nvSpPr>
        <p:spPr>
          <a:xfrm>
            <a:off x="822923" y="52426"/>
            <a:ext cx="7063204" cy="94180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What we need in ACM-2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Small signal parameters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DC9636A-AF5C-C59F-F508-1A0DB6638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425" y="1121206"/>
            <a:ext cx="9044855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fr-FR" sz="2400" b="1" i="1" dirty="0">
                <a:latin typeface="+mj-lt"/>
                <a:cs typeface="Times New Roman" pitchFamily="18" charset="0"/>
              </a:rPr>
              <a:t>Small signal (AC) parameters</a:t>
            </a:r>
            <a:endParaRPr lang="en-US" altLang="fr-FR" dirty="0">
              <a:latin typeface="+mj-lt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US" altLang="fr-FR" dirty="0">
                <a:latin typeface="+mj-lt"/>
                <a:cs typeface="Times New Roman" pitchFamily="18" charset="0"/>
              </a:rPr>
              <a:t>G</a:t>
            </a:r>
            <a:r>
              <a:rPr lang="en-US" altLang="fr-FR" baseline="-25000" dirty="0">
                <a:latin typeface="+mj-lt"/>
                <a:cs typeface="Times New Roman" pitchFamily="18" charset="0"/>
              </a:rPr>
              <a:t>T</a:t>
            </a:r>
            <a:r>
              <a:rPr lang="en-US" altLang="fr-FR" dirty="0">
                <a:latin typeface="+mj-lt"/>
                <a:cs typeface="Times New Roman" pitchFamily="18" charset="0"/>
              </a:rPr>
              <a:t>, NF, IIP3 vs (g</a:t>
            </a:r>
            <a:r>
              <a:rPr lang="en-US" altLang="fr-FR" baseline="-25000" dirty="0">
                <a:latin typeface="+mj-lt"/>
                <a:cs typeface="Times New Roman" pitchFamily="18" charset="0"/>
              </a:rPr>
              <a:t>m</a:t>
            </a:r>
            <a:r>
              <a:rPr lang="en-US" altLang="fr-FR" dirty="0">
                <a:latin typeface="+mj-lt"/>
                <a:cs typeface="Times New Roman" pitchFamily="18" charset="0"/>
              </a:rPr>
              <a:t>, g</a:t>
            </a:r>
            <a:r>
              <a:rPr lang="en-US" altLang="fr-FR" baseline="-25000" dirty="0">
                <a:latin typeface="+mj-lt"/>
                <a:cs typeface="Times New Roman" pitchFamily="18" charset="0"/>
              </a:rPr>
              <a:t>m3</a:t>
            </a:r>
            <a:r>
              <a:rPr lang="en-US" altLang="fr-FR" dirty="0">
                <a:latin typeface="+mj-lt"/>
                <a:cs typeface="Times New Roman" pitchFamily="18" charset="0"/>
              </a:rPr>
              <a:t>, </a:t>
            </a:r>
            <a:r>
              <a:rPr lang="en-US" altLang="fr-FR" dirty="0" err="1">
                <a:latin typeface="+mj-lt"/>
                <a:cs typeface="Times New Roman" pitchFamily="18" charset="0"/>
              </a:rPr>
              <a:t>g</a:t>
            </a:r>
            <a:r>
              <a:rPr lang="en-US" altLang="fr-FR" baseline="-25000" dirty="0" err="1">
                <a:latin typeface="+mj-lt"/>
                <a:cs typeface="Times New Roman" pitchFamily="18" charset="0"/>
              </a:rPr>
              <a:t>DS</a:t>
            </a:r>
            <a:r>
              <a:rPr lang="en-US" altLang="fr-FR" dirty="0">
                <a:latin typeface="+mj-lt"/>
                <a:cs typeface="Times New Roman" pitchFamily="18" charset="0"/>
              </a:rPr>
              <a:t>)</a:t>
            </a:r>
          </a:p>
          <a:p>
            <a:pPr>
              <a:defRPr/>
            </a:pPr>
            <a:endParaRPr lang="en-US" altLang="fr-FR" sz="2400" b="1" i="1" dirty="0">
              <a:latin typeface="+mj-lt"/>
              <a:cs typeface="Times New Roman" pitchFamily="18" charset="0"/>
            </a:endParaRPr>
          </a:p>
          <a:p>
            <a:pPr>
              <a:defRPr/>
            </a:pPr>
            <a:endParaRPr lang="en-US" altLang="fr-FR" sz="2400" b="1" i="1" dirty="0">
              <a:latin typeface="+mj-lt"/>
              <a:cs typeface="Times New Roman" pitchFamily="18" charset="0"/>
            </a:endParaRPr>
          </a:p>
          <a:p>
            <a:pPr>
              <a:defRPr/>
            </a:pPr>
            <a:endParaRPr lang="en-US" altLang="fr-FR" sz="2400" b="1" i="1" dirty="0">
              <a:latin typeface="+mj-lt"/>
              <a:cs typeface="Times New Roman" pitchFamily="18" charset="0"/>
            </a:endParaRPr>
          </a:p>
          <a:p>
            <a:pPr>
              <a:defRPr/>
            </a:pPr>
            <a:endParaRPr lang="en-US" altLang="fr-FR" sz="2400" b="1" i="1" dirty="0">
              <a:latin typeface="+mj-lt"/>
              <a:cs typeface="Times New Roman" pitchFamily="18" charset="0"/>
            </a:endParaRPr>
          </a:p>
          <a:p>
            <a:pPr>
              <a:defRPr/>
            </a:pPr>
            <a:endParaRPr lang="en-US" altLang="fr-FR" sz="2400" b="1" i="1" dirty="0">
              <a:latin typeface="+mj-lt"/>
              <a:cs typeface="Times New Roman" pitchFamily="18" charset="0"/>
            </a:endParaRPr>
          </a:p>
          <a:p>
            <a:pPr>
              <a:defRPr/>
            </a:pPr>
            <a:endParaRPr lang="en-US" altLang="fr-FR" sz="2400" b="1" i="1" dirty="0">
              <a:latin typeface="+mj-lt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US" altLang="fr-FR" dirty="0">
                <a:latin typeface="+mj-lt"/>
                <a:cs typeface="Times New Roman" pitchFamily="18" charset="0"/>
              </a:rPr>
              <a:t>Valid in all region ( </a:t>
            </a:r>
            <a:r>
              <a:rPr lang="en-US" altLang="fr-FR" dirty="0" err="1">
                <a:latin typeface="+mj-lt"/>
                <a:cs typeface="Times New Roman" pitchFamily="18" charset="0"/>
              </a:rPr>
              <a:t>qs</a:t>
            </a:r>
            <a:r>
              <a:rPr lang="en-US" altLang="fr-FR" dirty="0">
                <a:latin typeface="+mj-lt"/>
                <a:cs typeface="Times New Roman" pitchFamily="18" charset="0"/>
              </a:rPr>
              <a:t> and </a:t>
            </a:r>
            <a:r>
              <a:rPr lang="en-US" altLang="fr-FR" dirty="0" err="1">
                <a:latin typeface="+mj-lt"/>
                <a:cs typeface="Times New Roman" pitchFamily="18" charset="0"/>
              </a:rPr>
              <a:t>qd</a:t>
            </a:r>
            <a:r>
              <a:rPr lang="en-US" altLang="fr-FR" dirty="0">
                <a:latin typeface="+mj-lt"/>
                <a:cs typeface="Times New Roman" pitchFamily="18" charset="0"/>
              </a:rPr>
              <a:t> shall be explored )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521C7C8-44D6-DD18-916C-F29623F33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621" y="2036334"/>
            <a:ext cx="4531377" cy="62642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6AD2659-B414-A1D3-EC9B-524AAAC02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94" y="1988950"/>
            <a:ext cx="5819398" cy="70511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4CFE24B-AD0E-5EA8-8ECB-B0B3B4705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251" y="3053782"/>
            <a:ext cx="10828111" cy="889044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2B6AC28-436C-BE9E-303B-22D4C881CA12}"/>
              </a:ext>
            </a:extLst>
          </p:cNvPr>
          <p:cNvGrpSpPr/>
          <p:nvPr/>
        </p:nvGrpSpPr>
        <p:grpSpPr>
          <a:xfrm>
            <a:off x="884251" y="4324938"/>
            <a:ext cx="10234346" cy="1818127"/>
            <a:chOff x="884251" y="4324938"/>
            <a:chExt cx="10234346" cy="18181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bject 9">
                  <a:extLst>
                    <a:ext uri="{FF2B5EF4-FFF2-40B4-BE49-F238E27FC236}">
                      <a16:creationId xmlns:a16="http://schemas.microsoft.com/office/drawing/2014/main" id="{BAE34415-37EE-A045-2D9F-02667C7BA673}"/>
                    </a:ext>
                  </a:extLst>
                </p:cNvPr>
                <p:cNvSpPr txBox="1"/>
                <p:nvPr/>
              </p:nvSpPr>
              <p:spPr bwMode="auto">
                <a:xfrm>
                  <a:off x="7222979" y="5550952"/>
                  <a:ext cx="3895618" cy="5921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pt-B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𝑚𝑠𝑎𝑡</m:t>
                            </m:r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  <m:sSub>
                              <m:sSubPr>
                                <m:ctrlPr>
                                  <a:rPr lang="pt-B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pt-B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pt-B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sSub>
                                      <m:sSubPr>
                                        <m:ctrlPr>
                                          <a:rPr lang="pt-BR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pt-BR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pt-B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pt-B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pt-B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600">
                                    <a:latin typeface="Cambria Math" panose="02040503050406030204" pitchFamily="18" charset="0"/>
                                  </a:rPr>
                                  <m:t>ζ</m:t>
                                </m:r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m:rPr>
                                <m:sty m:val="p"/>
                              </m:rPr>
                              <a:rPr lang="pt-BR" sz="1600">
                                <a:latin typeface="Cambria Math" panose="02040503050406030204" pitchFamily="18" charset="0"/>
                              </a:rPr>
                              <m:t>ζ</m:t>
                            </m:r>
                            <m:sSubSup>
                              <m:sSubSupPr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p>
                              <m:sSupPr>
                                <m:ctrlPr>
                                  <a:rPr lang="pt-B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1600">
                                        <a:latin typeface="Cambria Math" panose="02040503050406030204" pitchFamily="18" charset="0"/>
                                      </a:rPr>
                                      <m:t>ζ</m:t>
                                    </m:r>
                                    <m:sSub>
                                      <m:sSubPr>
                                        <m:ctrlPr>
                                          <a:rPr lang="pt-BR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pt-BR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3" name="Object 9">
                  <a:extLst>
                    <a:ext uri="{FF2B5EF4-FFF2-40B4-BE49-F238E27FC236}">
                      <a16:creationId xmlns:a16="http://schemas.microsoft.com/office/drawing/2014/main" id="{BAE34415-37EE-A045-2D9F-02667C7BA6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22979" y="5550952"/>
                  <a:ext cx="3895618" cy="5921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CD8020AA-334F-8452-7D46-92EFCDF59446}"/>
                </a:ext>
              </a:extLst>
            </p:cNvPr>
            <p:cNvGrpSpPr/>
            <p:nvPr/>
          </p:nvGrpSpPr>
          <p:grpSpPr>
            <a:xfrm>
              <a:off x="884251" y="4324938"/>
              <a:ext cx="9080035" cy="1778343"/>
              <a:chOff x="884251" y="4324938"/>
              <a:chExt cx="9080035" cy="1778343"/>
            </a:xfrm>
          </p:grpSpPr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0D3C44D2-3051-4700-E487-B048512B2462}"/>
                  </a:ext>
                </a:extLst>
              </p:cNvPr>
              <p:cNvSpPr txBox="1"/>
              <p:nvPr/>
            </p:nvSpPr>
            <p:spPr>
              <a:xfrm>
                <a:off x="884251" y="4324938"/>
                <a:ext cx="6100762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800100" lvl="1" indent="-342900">
                  <a:buFont typeface="Wingdings" panose="05000000000000000000" pitchFamily="2" charset="2"/>
                  <a:buChar char="q"/>
                  <a:defRPr/>
                </a:pPr>
                <a:r>
                  <a:rPr lang="en-US" altLang="fr-FR" dirty="0">
                    <a:latin typeface="+mj-lt"/>
                    <a:cs typeface="Times New Roman" pitchFamily="18" charset="0"/>
                  </a:rPr>
                  <a:t>We consider only saturation </a:t>
                </a:r>
              </a:p>
              <a:p>
                <a:pPr marL="800100" lvl="1" indent="-342900">
                  <a:buFont typeface="Wingdings" panose="05000000000000000000" pitchFamily="2" charset="2"/>
                  <a:buChar char="q"/>
                  <a:defRPr/>
                </a:pPr>
                <a:endParaRPr lang="en-US" altLang="fr-FR" dirty="0">
                  <a:latin typeface="+mj-lt"/>
                  <a:cs typeface="Times New Roman" pitchFamily="18" charset="0"/>
                </a:endParaRPr>
              </a:p>
              <a:p>
                <a:pPr lvl="1">
                  <a:defRPr/>
                </a:pPr>
                <a:endParaRPr lang="en-US" altLang="fr-FR" dirty="0">
                  <a:latin typeface="+mj-lt"/>
                  <a:cs typeface="Times New Roman" pitchFamily="18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q"/>
                  <a:defRPr/>
                </a:pPr>
                <a:endParaRPr lang="en-US" altLang="fr-FR" dirty="0">
                  <a:latin typeface="+mj-lt"/>
                  <a:cs typeface="Times New Roman" pitchFamily="18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q"/>
                  <a:defRPr/>
                </a:pPr>
                <a:r>
                  <a:rPr lang="en-US" altLang="fr-FR" dirty="0">
                    <a:latin typeface="+mj-lt"/>
                    <a:cs typeface="Times New Roman" pitchFamily="18" charset="0"/>
                  </a:rPr>
                  <a:t>It reduces the exploration to only </a:t>
                </a:r>
                <a:r>
                  <a:rPr lang="en-US" altLang="fr-FR" dirty="0" err="1">
                    <a:latin typeface="+mj-lt"/>
                    <a:cs typeface="Times New Roman" pitchFamily="18" charset="0"/>
                  </a:rPr>
                  <a:t>qs</a:t>
                </a:r>
                <a:r>
                  <a:rPr lang="en-US" altLang="fr-FR" dirty="0">
                    <a:latin typeface="+mj-lt"/>
                    <a:cs typeface="Times New Roman" pitchFamily="18" charset="0"/>
                  </a:rPr>
                  <a:t>.</a:t>
                </a:r>
              </a:p>
            </p:txBody>
          </p: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3355903C-5B70-E6E3-9B29-FC24112C8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2348" y="4839001"/>
                <a:ext cx="3806639" cy="659899"/>
              </a:xfrm>
              <a:prstGeom prst="rect">
                <a:avLst/>
              </a:prstGeom>
            </p:spPr>
          </p:pic>
          <p:sp>
            <p:nvSpPr>
              <p:cNvPr id="2" name="Chave Esquerda 1">
                <a:extLst>
                  <a:ext uri="{FF2B5EF4-FFF2-40B4-BE49-F238E27FC236}">
                    <a16:creationId xmlns:a16="http://schemas.microsoft.com/office/drawing/2014/main" id="{9EBCC878-7714-3FAD-718C-ABA53ADC55AB}"/>
                  </a:ext>
                </a:extLst>
              </p:cNvPr>
              <p:cNvSpPr/>
              <p:nvPr/>
            </p:nvSpPr>
            <p:spPr bwMode="auto">
              <a:xfrm>
                <a:off x="6660140" y="4352860"/>
                <a:ext cx="324874" cy="1750421"/>
              </a:xfrm>
              <a:prstGeom prst="leftBrace">
                <a:avLst>
                  <a:gd name="adj1" fmla="val 8333"/>
                  <a:gd name="adj2" fmla="val 77005"/>
                </a:avLst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469900" marR="0" indent="-46990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itchFamily="2" charset="2"/>
                  <a:buChar char="o"/>
                  <a:tabLst/>
                </a:pPr>
                <a:endParaRPr kumimoji="0" lang="pt-BR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50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Object 9">
                    <a:extLst>
                      <a:ext uri="{FF2B5EF4-FFF2-40B4-BE49-F238E27FC236}">
                        <a16:creationId xmlns:a16="http://schemas.microsoft.com/office/drawing/2014/main" id="{DDBB60D7-828F-1FC1-06D0-E49494EFCF6C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7266781" y="4350596"/>
                    <a:ext cx="2564537" cy="70247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𝑚𝑠𝑎𝑡</m:t>
                              </m:r>
                            </m:sub>
                          </m:sSub>
                          <m: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pt-BR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pt-BR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 sz="1600">
                                  <a:latin typeface="Cambria Math" panose="02040503050406030204" pitchFamily="18" charset="0"/>
                                </a:rPr>
                                <m:t>ζ</m:t>
                              </m:r>
                              <m:d>
                                <m:dPr>
                                  <m:ctrlPr>
                                    <a:rPr lang="pt-BR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den>
                          </m:f>
                        </m:oMath>
                      </m:oMathPara>
                    </a14:m>
                    <a:endParaRPr lang="pt-BR" sz="1600" dirty="0"/>
                  </a:p>
                </p:txBody>
              </p:sp>
            </mc:Choice>
            <mc:Fallback xmlns="">
              <p:sp>
                <p:nvSpPr>
                  <p:cNvPr id="4" name="Object 9">
                    <a:extLst>
                      <a:ext uri="{FF2B5EF4-FFF2-40B4-BE49-F238E27FC236}">
                        <a16:creationId xmlns:a16="http://schemas.microsoft.com/office/drawing/2014/main" id="{DDBB60D7-828F-1FC1-06D0-E49494EFCF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66781" y="4350596"/>
                    <a:ext cx="2564537" cy="70247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bject 9">
                    <a:extLst>
                      <a:ext uri="{FF2B5EF4-FFF2-40B4-BE49-F238E27FC236}">
                        <a16:creationId xmlns:a16="http://schemas.microsoft.com/office/drawing/2014/main" id="{BEEEE329-90B5-F9CB-31F5-EF807723087F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7262322" y="4948200"/>
                    <a:ext cx="2701964" cy="62003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pt-BR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pt-BR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f>
                            <m:fPr>
                              <m:ctrlP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pt-BR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pt-BR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 sz="1600">
                                  <a:latin typeface="Cambria Math" panose="02040503050406030204" pitchFamily="18" charset="0"/>
                                </a:rPr>
                                <m:t>ζ</m:t>
                              </m:r>
                              <m:d>
                                <m:dPr>
                                  <m:ctrlPr>
                                    <a:rPr lang="pt-BR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den>
                          </m:f>
                        </m:oMath>
                      </m:oMathPara>
                    </a14:m>
                    <a:endParaRPr lang="pt-BR" sz="1600" dirty="0"/>
                  </a:p>
                </p:txBody>
              </p:sp>
            </mc:Choice>
            <mc:Fallback xmlns="">
              <p:sp>
                <p:nvSpPr>
                  <p:cNvPr id="5" name="Object 9">
                    <a:extLst>
                      <a:ext uri="{FF2B5EF4-FFF2-40B4-BE49-F238E27FC236}">
                        <a16:creationId xmlns:a16="http://schemas.microsoft.com/office/drawing/2014/main" id="{BEEEE329-90B5-F9CB-31F5-EF80772308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62322" y="4948200"/>
                    <a:ext cx="2701964" cy="62003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679152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C8C2CC3-9F44-A879-BCBC-131F0439DFE1}"/>
              </a:ext>
            </a:extLst>
          </p:cNvPr>
          <p:cNvSpPr txBox="1">
            <a:spLocks/>
          </p:cNvSpPr>
          <p:nvPr/>
        </p:nvSpPr>
        <p:spPr>
          <a:xfrm>
            <a:off x="738830" y="19194"/>
            <a:ext cx="7063204" cy="94180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What we need in ACM-2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Small signal parameters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BAA6A5-DE0A-5B64-78DC-48ABBC1C0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689" y="1141115"/>
            <a:ext cx="9044855" cy="292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fr-FR" sz="2400" b="1" i="1" dirty="0">
                <a:latin typeface="+mj-lt"/>
                <a:cs typeface="Times New Roman" pitchFamily="18" charset="0"/>
              </a:rPr>
              <a:t>Large signal (DC) parameters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fr-FR" dirty="0">
              <a:latin typeface="+mj-lt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US" altLang="fr-FR" dirty="0">
                <a:latin typeface="+mj-lt"/>
                <a:cs typeface="Times New Roman" pitchFamily="18" charset="0"/>
              </a:rPr>
              <a:t>To compute the final voltages</a:t>
            </a:r>
          </a:p>
          <a:p>
            <a:pPr>
              <a:defRPr/>
            </a:pPr>
            <a:endParaRPr lang="en-US" altLang="fr-FR" sz="2400" b="1" i="1" dirty="0">
              <a:latin typeface="+mj-lt"/>
              <a:cs typeface="Times New Roman" pitchFamily="18" charset="0"/>
            </a:endParaRPr>
          </a:p>
          <a:p>
            <a:pPr>
              <a:defRPr/>
            </a:pPr>
            <a:endParaRPr lang="en-US" altLang="fr-FR" sz="2400" b="1" i="1" dirty="0">
              <a:latin typeface="+mj-lt"/>
              <a:cs typeface="Times New Roman" pitchFamily="18" charset="0"/>
            </a:endParaRPr>
          </a:p>
          <a:p>
            <a:pPr>
              <a:defRPr/>
            </a:pPr>
            <a:endParaRPr lang="en-US" altLang="fr-FR" sz="2400" b="1" i="1" dirty="0">
              <a:latin typeface="+mj-lt"/>
              <a:cs typeface="Times New Roman" pitchFamily="18" charset="0"/>
            </a:endParaRPr>
          </a:p>
          <a:p>
            <a:pPr>
              <a:defRPr/>
            </a:pPr>
            <a:endParaRPr lang="en-US" altLang="fr-FR" sz="2400" b="1" i="1" dirty="0">
              <a:latin typeface="+mj-lt"/>
              <a:cs typeface="Times New Roman" pitchFamily="18" charset="0"/>
            </a:endParaRPr>
          </a:p>
          <a:p>
            <a:pPr>
              <a:defRPr/>
            </a:pPr>
            <a:endParaRPr lang="en-US" altLang="fr-FR" sz="2400" b="1" i="1" dirty="0">
              <a:latin typeface="+mj-lt"/>
              <a:cs typeface="Times New Roman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8000F1-BBA4-986C-9AAC-CA1172568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354" y="2395411"/>
            <a:ext cx="3581017" cy="31850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1F15AD3-09CD-4629-CBCA-5A37F1894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185" y="3104759"/>
            <a:ext cx="2141775" cy="63743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A2EE2A6-A4A8-C7F3-0510-0F910E3F5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498" y="3099808"/>
            <a:ext cx="3815963" cy="60823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A2730B4-7ECA-09E9-40C7-C7EF11A20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6490" y="4408511"/>
            <a:ext cx="2118049" cy="56645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3813541-2144-5B10-70A9-C68B18563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6973" y="4559181"/>
            <a:ext cx="1391100" cy="28293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8FC5EAA-C58B-FC01-D324-52A2EB1E08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3375" y="4462997"/>
            <a:ext cx="2571757" cy="511970"/>
          </a:xfrm>
          <a:prstGeom prst="rect">
            <a:avLst/>
          </a:prstGeom>
        </p:spPr>
      </p:pic>
      <p:sp>
        <p:nvSpPr>
          <p:cNvPr id="19" name="Double flèche horizontale 18">
            <a:extLst>
              <a:ext uri="{FF2B5EF4-FFF2-40B4-BE49-F238E27FC236}">
                <a16:creationId xmlns:a16="http://schemas.microsoft.com/office/drawing/2014/main" id="{61588C06-D9AC-4EDE-E47E-A5044BB454B2}"/>
              </a:ext>
            </a:extLst>
          </p:cNvPr>
          <p:cNvSpPr/>
          <p:nvPr/>
        </p:nvSpPr>
        <p:spPr>
          <a:xfrm>
            <a:off x="7304041" y="4672605"/>
            <a:ext cx="472944" cy="133645"/>
          </a:xfrm>
          <a:prstGeom prst="left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uble flèche horizontale 20">
            <a:extLst>
              <a:ext uri="{FF2B5EF4-FFF2-40B4-BE49-F238E27FC236}">
                <a16:creationId xmlns:a16="http://schemas.microsoft.com/office/drawing/2014/main" id="{18EF4C3E-CAB0-D9B9-457D-398C740CE2B2}"/>
              </a:ext>
            </a:extLst>
          </p:cNvPr>
          <p:cNvSpPr/>
          <p:nvPr/>
        </p:nvSpPr>
        <p:spPr>
          <a:xfrm>
            <a:off x="4170810" y="4625127"/>
            <a:ext cx="472944" cy="133645"/>
          </a:xfrm>
          <a:prstGeom prst="left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èche vers le bas 21">
            <a:extLst>
              <a:ext uri="{FF2B5EF4-FFF2-40B4-BE49-F238E27FC236}">
                <a16:creationId xmlns:a16="http://schemas.microsoft.com/office/drawing/2014/main" id="{F59C8589-BC13-98D6-E3BC-C80CEF715D06}"/>
              </a:ext>
            </a:extLst>
          </p:cNvPr>
          <p:cNvSpPr/>
          <p:nvPr/>
        </p:nvSpPr>
        <p:spPr>
          <a:xfrm rot="3463149">
            <a:off x="8390571" y="4872754"/>
            <a:ext cx="139836" cy="1023445"/>
          </a:xfrm>
          <a:prstGeom prst="down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èche vers le bas 28">
            <a:extLst>
              <a:ext uri="{FF2B5EF4-FFF2-40B4-BE49-F238E27FC236}">
                <a16:creationId xmlns:a16="http://schemas.microsoft.com/office/drawing/2014/main" id="{DA40B0F4-42AD-EF55-5CD4-163232D88A4C}"/>
              </a:ext>
            </a:extLst>
          </p:cNvPr>
          <p:cNvSpPr/>
          <p:nvPr/>
        </p:nvSpPr>
        <p:spPr>
          <a:xfrm rot="18310125">
            <a:off x="3865014" y="4891030"/>
            <a:ext cx="147904" cy="1044744"/>
          </a:xfrm>
          <a:prstGeom prst="down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0F13F2B-3905-440C-D68C-C6E258609F8B}"/>
              </a:ext>
            </a:extLst>
          </p:cNvPr>
          <p:cNvSpPr txBox="1"/>
          <p:nvPr/>
        </p:nvSpPr>
        <p:spPr>
          <a:xfrm>
            <a:off x="830689" y="3944032"/>
            <a:ext cx="61007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US" altLang="fr-FR" dirty="0">
                <a:latin typeface="+mj-lt"/>
                <a:cs typeface="Times New Roman" pitchFamily="18" charset="0"/>
              </a:rPr>
              <a:t>Sometimes we’ll use </a:t>
            </a:r>
            <a:r>
              <a:rPr lang="en-US" alt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fr-F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fr-FR" dirty="0">
                <a:latin typeface="+mj-lt"/>
                <a:cs typeface="Times New Roman" pitchFamily="18" charset="0"/>
              </a:rPr>
              <a:t> in the 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187EACCF-7A2B-A3E7-83DA-214823501207}"/>
                  </a:ext>
                </a:extLst>
              </p:cNvPr>
              <p:cNvSpPr txBox="1"/>
              <p:nvPr/>
            </p:nvSpPr>
            <p:spPr>
              <a:xfrm>
                <a:off x="4525573" y="5547262"/>
                <a:ext cx="117785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fr-FR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fr-FR" sz="1800" i="1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187EACCF-7A2B-A3E7-83DA-214823501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573" y="5547262"/>
                <a:ext cx="1177850" cy="276999"/>
              </a:xfrm>
              <a:prstGeom prst="rect">
                <a:avLst/>
              </a:prstGeom>
              <a:blipFill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09803156-46EC-A6F5-3C6E-70BA2CFA1203}"/>
                  </a:ext>
                </a:extLst>
              </p:cNvPr>
              <p:cNvSpPr txBox="1"/>
              <p:nvPr/>
            </p:nvSpPr>
            <p:spPr>
              <a:xfrm>
                <a:off x="5729282" y="5470631"/>
                <a:ext cx="223106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fr-FR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sSubSup>
                            <m:sSubSupPr>
                              <m:ctrlPr>
                                <a:rPr lang="fr-F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𝑜𝑥</m:t>
                              </m:r>
                            </m:sub>
                            <m:sup>
                              <m:r>
                                <a:rPr lang="fr-F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fr-F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fr-F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F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fr-F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fr-F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09803156-46EC-A6F5-3C6E-70BA2CFA1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282" y="5470631"/>
                <a:ext cx="2231068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14450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9" grpId="0" animBg="1"/>
      <p:bldP spid="30" grpId="0"/>
      <p:bldP spid="2" grpId="0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BAB77-E2DA-43C4-07B5-F8F2ECED8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BEEE8-5F15-F766-9FD7-6759547BEC1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75420" y="123388"/>
            <a:ext cx="7062788" cy="757238"/>
          </a:xfrm>
        </p:spPr>
        <p:txBody>
          <a:bodyPr/>
          <a:lstStyle/>
          <a:p>
            <a:r>
              <a:rPr lang="en-US" sz="3200" noProof="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CA9F3-2ADA-C7B3-E91C-ECCAFE55019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41031" y="1305519"/>
            <a:ext cx="11572549" cy="4691062"/>
          </a:xfrm>
        </p:spPr>
        <p:txBody>
          <a:bodyPr>
            <a:normAutofit/>
          </a:bodyPr>
          <a:lstStyle/>
          <a:p>
            <a:r>
              <a:rPr lang="en-US" sz="2400" dirty="0"/>
              <a:t>Overview of Design Methods for RFIC</a:t>
            </a:r>
          </a:p>
          <a:p>
            <a:endParaRPr lang="en-US" sz="2400" dirty="0"/>
          </a:p>
          <a:p>
            <a:r>
              <a:rPr lang="en-US" sz="2400" dirty="0"/>
              <a:t>LNA Design Considerations</a:t>
            </a:r>
          </a:p>
          <a:p>
            <a:endParaRPr lang="en-US" sz="2400" dirty="0"/>
          </a:p>
          <a:p>
            <a:r>
              <a:rPr lang="en-US" sz="2400" dirty="0"/>
              <a:t>Resistive Feedback LNA</a:t>
            </a:r>
          </a:p>
          <a:p>
            <a:endParaRPr lang="en-US" sz="2400" dirty="0"/>
          </a:p>
          <a:p>
            <a:r>
              <a:rPr lang="en-US" sz="2400" dirty="0"/>
              <a:t>What we need in ACM-2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chemeClr val="accent2"/>
                </a:solidFill>
              </a:rPr>
              <a:t>Inversion Level Based Method for R-Feedback LNA with ACM-2</a:t>
            </a:r>
          </a:p>
        </p:txBody>
      </p:sp>
    </p:spTree>
    <p:extLst>
      <p:ext uri="{BB962C8B-B14F-4D97-AF65-F5344CB8AC3E}">
        <p14:creationId xmlns:p14="http://schemas.microsoft.com/office/powerpoint/2010/main" val="1553821601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C8C2CC3-9F44-A879-BCBC-131F0439DFE1}"/>
              </a:ext>
            </a:extLst>
          </p:cNvPr>
          <p:cNvSpPr txBox="1">
            <a:spLocks/>
          </p:cNvSpPr>
          <p:nvPr/>
        </p:nvSpPr>
        <p:spPr>
          <a:xfrm>
            <a:off x="774743" y="48958"/>
            <a:ext cx="7256471" cy="94180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Inversion Level Based Method for R-Feedback LNA with ACM-2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08D8D44-5A05-AE49-F6E4-608FC9652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450" y="1130118"/>
            <a:ext cx="11214215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fr-FR" sz="1600" b="1" i="1" dirty="0">
                <a:latin typeface="+mn-lt"/>
                <a:cs typeface="Times New Roman" pitchFamily="18" charset="0"/>
              </a:rPr>
              <a:t>General Approach :</a:t>
            </a:r>
          </a:p>
          <a:p>
            <a:pPr>
              <a:defRPr/>
            </a:pPr>
            <a:r>
              <a:rPr lang="en-US" altLang="fr-FR" sz="1600" b="1" dirty="0">
                <a:latin typeface="+mn-lt"/>
                <a:cs typeface="Times New Roman" pitchFamily="18" charset="0"/>
              </a:rPr>
              <a:t>Requirements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altLang="fr-FR" sz="1600" dirty="0">
                <a:latin typeface="+mn-lt"/>
                <a:cs typeface="Times New Roman" pitchFamily="18" charset="0"/>
              </a:rPr>
              <a:t>GT, NF, IIP3, IDC	               Possible Tradeoff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altLang="fr-FR" sz="1600" dirty="0" err="1">
                <a:latin typeface="+mn-lt"/>
                <a:cs typeface="Times New Roman" pitchFamily="18" charset="0"/>
              </a:rPr>
              <a:t>fo</a:t>
            </a:r>
            <a:r>
              <a:rPr lang="en-US" altLang="fr-FR" sz="1600" dirty="0">
                <a:latin typeface="+mn-lt"/>
                <a:cs typeface="Times New Roman" pitchFamily="18" charset="0"/>
              </a:rPr>
              <a:t>, CL, BW			    No Tradeoff</a:t>
            </a:r>
          </a:p>
          <a:p>
            <a:pPr>
              <a:defRPr/>
            </a:pPr>
            <a:endParaRPr lang="en-US" altLang="fr-FR" sz="1600" b="1" dirty="0">
              <a:latin typeface="+mn-lt"/>
              <a:cs typeface="Times New Roman" pitchFamily="18" charset="0"/>
            </a:endParaRPr>
          </a:p>
          <a:p>
            <a:pPr>
              <a:defRPr/>
            </a:pPr>
            <a:r>
              <a:rPr lang="en-US" altLang="fr-FR" sz="1600" b="1" dirty="0">
                <a:latin typeface="+mn-lt"/>
                <a:cs typeface="Times New Roman" pitchFamily="18" charset="0"/>
              </a:rPr>
              <a:t>Design Variables (parameters)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altLang="fr-FR" sz="1600" dirty="0">
                <a:latin typeface="+mn-lt"/>
                <a:cs typeface="Times New Roman" pitchFamily="18" charset="0"/>
              </a:rPr>
              <a:t>W, </a:t>
            </a:r>
            <a:r>
              <a:rPr lang="en-US" altLang="fr-FR" sz="1600" dirty="0" err="1">
                <a:latin typeface="+mn-lt"/>
                <a:cs typeface="Times New Roman" pitchFamily="18" charset="0"/>
              </a:rPr>
              <a:t>qs</a:t>
            </a:r>
            <a:r>
              <a:rPr lang="en-US" altLang="fr-FR" sz="1600" dirty="0">
                <a:latin typeface="+mn-lt"/>
                <a:cs typeface="Times New Roman" pitchFamily="18" charset="0"/>
              </a:rPr>
              <a:t> are first order design variables (</a:t>
            </a:r>
            <a:r>
              <a:rPr lang="en-US" altLang="fr-FR" sz="1600" dirty="0" err="1">
                <a:latin typeface="+mn-lt"/>
                <a:cs typeface="Times New Roman" pitchFamily="18" charset="0"/>
              </a:rPr>
              <a:t>qs</a:t>
            </a:r>
            <a:r>
              <a:rPr lang="en-US" altLang="fr-FR" sz="1600" dirty="0">
                <a:latin typeface="+mn-lt"/>
                <a:cs typeface="Times New Roman" pitchFamily="18" charset="0"/>
              </a:rPr>
              <a:t> = inversion level sets the energy efficiency and the voltages)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altLang="fr-FR" sz="1600" dirty="0">
                <a:latin typeface="+mn-lt"/>
                <a:cs typeface="Times New Roman" pitchFamily="18" charset="0"/>
              </a:rPr>
              <a:t>RL, RF are second order design variables</a:t>
            </a:r>
          </a:p>
          <a:p>
            <a:pPr>
              <a:defRPr/>
            </a:pPr>
            <a:endParaRPr lang="en-US" altLang="fr-FR" sz="1600" b="1" dirty="0">
              <a:latin typeface="+mn-lt"/>
              <a:cs typeface="Times New Roman" pitchFamily="18" charset="0"/>
            </a:endParaRPr>
          </a:p>
          <a:p>
            <a:pPr>
              <a:defRPr/>
            </a:pPr>
            <a:r>
              <a:rPr lang="en-US" altLang="fr-FR" sz="1600" b="1" dirty="0">
                <a:latin typeface="+mn-lt"/>
                <a:cs typeface="Times New Roman" pitchFamily="18" charset="0"/>
              </a:rPr>
              <a:t>Approach</a:t>
            </a:r>
            <a:r>
              <a:rPr lang="en-US" altLang="fr-FR" sz="1600" dirty="0">
                <a:latin typeface="+mn-lt"/>
                <a:cs typeface="Times New Roman" pitchFamily="18" charset="0"/>
              </a:rPr>
              <a:t> :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altLang="fr-FR" sz="1600" dirty="0">
                <a:latin typeface="+mn-lt"/>
                <a:cs typeface="Times New Roman" pitchFamily="18" charset="0"/>
              </a:rPr>
              <a:t>Explore the different tradeoff (the design space) on GT, NF, IIP3 and IDC by playing with W, </a:t>
            </a:r>
            <a:r>
              <a:rPr lang="en-US" altLang="fr-FR" sz="1600" dirty="0" err="1">
                <a:latin typeface="+mn-lt"/>
                <a:cs typeface="Times New Roman" pitchFamily="18" charset="0"/>
              </a:rPr>
              <a:t>qs</a:t>
            </a:r>
            <a:r>
              <a:rPr lang="en-US" altLang="fr-FR" sz="1600" dirty="0">
                <a:latin typeface="+mn-lt"/>
                <a:cs typeface="Times New Roman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altLang="fr-FR" sz="1600" dirty="0">
                <a:latin typeface="+mn-lt"/>
                <a:cs typeface="Times New Roman" pitchFamily="18" charset="0"/>
              </a:rPr>
              <a:t>In saturation region (only </a:t>
            </a:r>
            <a:r>
              <a:rPr lang="en-US" altLang="fr-FR" sz="1600" dirty="0" err="1">
                <a:latin typeface="+mn-lt"/>
                <a:cs typeface="Times New Roman" pitchFamily="18" charset="0"/>
              </a:rPr>
              <a:t>qs</a:t>
            </a:r>
            <a:r>
              <a:rPr lang="en-US" altLang="fr-FR" sz="1600" dirty="0">
                <a:latin typeface="+mn-lt"/>
                <a:cs typeface="Times New Roman" pitchFamily="18" charset="0"/>
              </a:rPr>
              <a:t> is needed)</a:t>
            </a:r>
          </a:p>
          <a:p>
            <a:pPr marL="214303" indent="-214303">
              <a:buFont typeface="Arial" panose="020B0604020202020204" pitchFamily="34" charset="0"/>
              <a:buChar char="•"/>
              <a:defRPr/>
            </a:pPr>
            <a:endParaRPr lang="en-US" altLang="fr-FR" sz="1600" dirty="0">
              <a:latin typeface="+mn-lt"/>
              <a:cs typeface="Times New Roman" pitchFamily="18" charset="0"/>
            </a:endParaRPr>
          </a:p>
          <a:p>
            <a:pPr marL="214303" indent="-214303">
              <a:buFont typeface="Arial" panose="020B0604020202020204" pitchFamily="34" charset="0"/>
              <a:buChar char="•"/>
              <a:defRPr/>
            </a:pPr>
            <a:endParaRPr lang="en-US" altLang="fr-FR" sz="1600" dirty="0">
              <a:latin typeface="+mn-lt"/>
              <a:cs typeface="Times New Roman" pitchFamily="18" charset="0"/>
            </a:endParaRPr>
          </a:p>
          <a:p>
            <a:pPr>
              <a:defRPr/>
            </a:pPr>
            <a:endParaRPr lang="en-US" altLang="fr-FR" sz="1600" dirty="0">
              <a:latin typeface="+mn-lt"/>
              <a:cs typeface="Times New Roman" pitchFamily="18" charset="0"/>
            </a:endParaRPr>
          </a:p>
          <a:p>
            <a:pPr marL="214303" indent="-214303">
              <a:buFont typeface="Arial" panose="020B0604020202020204" pitchFamily="34" charset="0"/>
              <a:buChar char="•"/>
              <a:defRPr/>
            </a:pPr>
            <a:r>
              <a:rPr lang="en-US" altLang="fr-FR" sz="1600" dirty="0">
                <a:latin typeface="+mn-lt"/>
                <a:cs typeface="Times New Roman" pitchFamily="18" charset="0"/>
              </a:rPr>
              <a:t>Circuit equations depend on ACM2 </a:t>
            </a:r>
            <a:r>
              <a:rPr lang="en-US" altLang="fr-FR" sz="1600" b="1" dirty="0">
                <a:latin typeface="+mn-lt"/>
                <a:cs typeface="Times New Roman" pitchFamily="18" charset="0"/>
              </a:rPr>
              <a:t>gm’s:</a:t>
            </a:r>
            <a:endParaRPr lang="en-US" altLang="fr-FR" sz="1600" dirty="0">
              <a:latin typeface="+mn-lt"/>
              <a:cs typeface="Times New Roman" pitchFamily="18" charset="0"/>
            </a:endParaRPr>
          </a:p>
        </p:txBody>
      </p:sp>
      <p:sp>
        <p:nvSpPr>
          <p:cNvPr id="11" name="Flèche vers la gauche 10">
            <a:extLst>
              <a:ext uri="{FF2B5EF4-FFF2-40B4-BE49-F238E27FC236}">
                <a16:creationId xmlns:a16="http://schemas.microsoft.com/office/drawing/2014/main" id="{D17CECA8-89FF-D6B7-C890-43C84BF91B53}"/>
              </a:ext>
            </a:extLst>
          </p:cNvPr>
          <p:cNvSpPr/>
          <p:nvPr/>
        </p:nvSpPr>
        <p:spPr>
          <a:xfrm>
            <a:off x="3170657" y="1674241"/>
            <a:ext cx="1530170" cy="208875"/>
          </a:xfrm>
          <a:prstGeom prst="lef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Flèche vers la gauche 12">
            <a:extLst>
              <a:ext uri="{FF2B5EF4-FFF2-40B4-BE49-F238E27FC236}">
                <a16:creationId xmlns:a16="http://schemas.microsoft.com/office/drawing/2014/main" id="{0438DC03-58AC-CE5C-ADF0-D007E0B02DFD}"/>
              </a:ext>
            </a:extLst>
          </p:cNvPr>
          <p:cNvSpPr/>
          <p:nvPr/>
        </p:nvSpPr>
        <p:spPr>
          <a:xfrm>
            <a:off x="2647925" y="1935280"/>
            <a:ext cx="2052902" cy="208875"/>
          </a:xfrm>
          <a:prstGeom prst="lef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0F4AA13-21D4-E872-E01C-FFD38A2A5213}"/>
              </a:ext>
            </a:extLst>
          </p:cNvPr>
          <p:cNvSpPr txBox="1"/>
          <p:nvPr/>
        </p:nvSpPr>
        <p:spPr>
          <a:xfrm>
            <a:off x="5942288" y="4926216"/>
            <a:ext cx="4592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33CC33"/>
                </a:solidFill>
              </a:rPr>
              <a:t>Where we introduce W in the design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6C42F075-3BB9-2C13-0D20-F802781BAD42}"/>
                  </a:ext>
                </a:extLst>
              </p:cNvPr>
              <p:cNvSpPr txBox="1"/>
              <p:nvPr/>
            </p:nvSpPr>
            <p:spPr>
              <a:xfrm>
                <a:off x="7941205" y="1166599"/>
                <a:ext cx="364540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fr-FR" sz="1600" b="1" dirty="0">
                    <a:latin typeface="+mj-lt"/>
                    <a:cs typeface="Times New Roman" pitchFamily="18" charset="0"/>
                  </a:rPr>
                  <a:t>Design parameters</a:t>
                </a:r>
              </a:p>
              <a:p>
                <a:pPr marL="214303" indent="-214303">
                  <a:buFont typeface="Arial" panose="020B0604020202020204" pitchFamily="34" charset="0"/>
                  <a:buChar char="•"/>
                  <a:defRPr/>
                </a:pPr>
                <a:r>
                  <a:rPr lang="en-US" altLang="fr-FR" sz="1600" dirty="0">
                    <a:latin typeface="+mj-lt"/>
                    <a:cs typeface="Times New Roman" pitchFamily="18" charset="0"/>
                  </a:rPr>
                  <a:t>ACM2 parameters for a fixed L</a:t>
                </a:r>
              </a:p>
              <a:p>
                <a:pPr marL="214303" indent="-214303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pt-BR" alt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pt-BR" alt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pt-BR" alt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pt-BR" alt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pt-BR" alt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  <m:r>
                      <a:rPr lang="pt-BR" alt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pt-BR" alt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pt-BR" alt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1600">
                        <a:latin typeface="Cambria Math" panose="02040503050406030204" pitchFamily="18" charset="0"/>
                      </a:rPr>
                      <m:t>ζ</m:t>
                    </m:r>
                  </m:oMath>
                </a14:m>
                <a:endParaRPr lang="en-US" altLang="fr-FR" sz="1600" i="1" dirty="0">
                  <a:latin typeface="+mj-lt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6C42F075-3BB9-2C13-0D20-F802781BA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205" y="1166599"/>
                <a:ext cx="3645405" cy="830997"/>
              </a:xfrm>
              <a:prstGeom prst="rect">
                <a:avLst/>
              </a:prstGeom>
              <a:blipFill>
                <a:blip r:embed="rId3"/>
                <a:stretch>
                  <a:fillRect l="-1003" t="-2190" b="-72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llipse 8">
            <a:extLst>
              <a:ext uri="{FF2B5EF4-FFF2-40B4-BE49-F238E27FC236}">
                <a16:creationId xmlns:a16="http://schemas.microsoft.com/office/drawing/2014/main" id="{8ABC2339-77AA-65EB-BC81-F0E71D7301C9}"/>
              </a:ext>
            </a:extLst>
          </p:cNvPr>
          <p:cNvSpPr/>
          <p:nvPr/>
        </p:nvSpPr>
        <p:spPr>
          <a:xfrm>
            <a:off x="1194121" y="2548469"/>
            <a:ext cx="675075" cy="410911"/>
          </a:xfrm>
          <a:prstGeom prst="ellipse">
            <a:avLst/>
          </a:prstGeom>
          <a:noFill/>
          <a:ln>
            <a:solidFill>
              <a:srgbClr val="33CC3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9">
                <a:extLst>
                  <a:ext uri="{FF2B5EF4-FFF2-40B4-BE49-F238E27FC236}">
                    <a16:creationId xmlns:a16="http://schemas.microsoft.com/office/drawing/2014/main" id="{93758665-B715-B8BD-33CB-120E1E6981E6}"/>
                  </a:ext>
                </a:extLst>
              </p:cNvPr>
              <p:cNvSpPr txBox="1"/>
              <p:nvPr/>
            </p:nvSpPr>
            <p:spPr bwMode="auto">
              <a:xfrm>
                <a:off x="4114146" y="4173933"/>
                <a:ext cx="3895618" cy="5921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𝑚𝑠𝑎𝑡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  <m:sSubSup>
                            <m:sSubSupPr>
                              <m:ctrlPr>
                                <a:rPr lang="pt-B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pt-B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sSup>
                            <m:sSupPr>
                              <m:ctrlP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pt-BR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pt-BR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2−2</m:t>
                              </m:r>
                              <m:r>
                                <m:rPr>
                                  <m:sty m:val="p"/>
                                </m:rPr>
                                <a:rPr lang="pt-BR" sz="1600">
                                  <a:latin typeface="Cambria Math" panose="02040503050406030204" pitchFamily="18" charset="0"/>
                                </a:rPr>
                                <m:t>ζ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m:rPr>
                              <m:sty m:val="p"/>
                            </m:rPr>
                            <a:rPr lang="pt-BR" sz="1600">
                              <a:latin typeface="Cambria Math" panose="02040503050406030204" pitchFamily="18" charset="0"/>
                            </a:rPr>
                            <m:t>ζ</m:t>
                          </m:r>
                          <m:sSubSup>
                            <m:sSub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00">
                                      <a:latin typeface="Cambria Math" panose="02040503050406030204" pitchFamily="18" charset="0"/>
                                    </a:rPr>
                                    <m:t>ζ</m:t>
                                  </m:r>
                                  <m:sSub>
                                    <m:sSubPr>
                                      <m:ctrlPr>
                                        <a:rPr lang="pt-BR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2" name="Object 9">
                <a:extLst>
                  <a:ext uri="{FF2B5EF4-FFF2-40B4-BE49-F238E27FC236}">
                    <a16:creationId xmlns:a16="http://schemas.microsoft.com/office/drawing/2014/main" id="{93758665-B715-B8BD-33CB-120E1E698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146" y="4173933"/>
                <a:ext cx="3895618" cy="5921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9">
                <a:extLst>
                  <a:ext uri="{FF2B5EF4-FFF2-40B4-BE49-F238E27FC236}">
                    <a16:creationId xmlns:a16="http://schemas.microsoft.com/office/drawing/2014/main" id="{4FD5C75E-A78E-3A35-19BB-B6CC13AC8B70}"/>
                  </a:ext>
                </a:extLst>
              </p:cNvPr>
              <p:cNvSpPr txBox="1"/>
              <p:nvPr/>
            </p:nvSpPr>
            <p:spPr bwMode="auto">
              <a:xfrm>
                <a:off x="1417893" y="4173933"/>
                <a:ext cx="2696253" cy="70247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𝑚𝑠𝑎𝑡</m:t>
                          </m:r>
                        </m:sub>
                      </m:sSub>
                      <m:r>
                        <a:rPr lang="pt-BR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pt-B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pt-B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pt-BR" sz="1600">
                              <a:latin typeface="Cambria Math" panose="02040503050406030204" pitchFamily="18" charset="0"/>
                            </a:rPr>
                            <m:t>ζ</m:t>
                          </m:r>
                          <m:d>
                            <m:dPr>
                              <m:ctrlP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8" name="Object 9">
                <a:extLst>
                  <a:ext uri="{FF2B5EF4-FFF2-40B4-BE49-F238E27FC236}">
                    <a16:creationId xmlns:a16="http://schemas.microsoft.com/office/drawing/2014/main" id="{4FD5C75E-A78E-3A35-19BB-B6CC13AC8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17893" y="4173933"/>
                <a:ext cx="2696253" cy="7024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9">
                <a:extLst>
                  <a:ext uri="{FF2B5EF4-FFF2-40B4-BE49-F238E27FC236}">
                    <a16:creationId xmlns:a16="http://schemas.microsoft.com/office/drawing/2014/main" id="{D4177FB1-9883-2AB5-5552-75611926CEB9}"/>
                  </a:ext>
                </a:extLst>
              </p:cNvPr>
              <p:cNvSpPr txBox="1"/>
              <p:nvPr/>
            </p:nvSpPr>
            <p:spPr bwMode="auto">
              <a:xfrm>
                <a:off x="8238749" y="4215155"/>
                <a:ext cx="2852805" cy="62003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𝑑𝑠</m:t>
                          </m:r>
                          <m:r>
                            <a:rPr lang="pt-BR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</m:sub>
                      </m:sSub>
                      <m:r>
                        <a:rPr lang="pt-BR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f>
                        <m:fPr>
                          <m:ctrlP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pt-B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pt-B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pt-BR" sz="1600">
                              <a:latin typeface="Cambria Math" panose="02040503050406030204" pitchFamily="18" charset="0"/>
                            </a:rPr>
                            <m:t>ζ</m:t>
                          </m:r>
                          <m:d>
                            <m:dPr>
                              <m:ctrlP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9" name="Object 9">
                <a:extLst>
                  <a:ext uri="{FF2B5EF4-FFF2-40B4-BE49-F238E27FC236}">
                    <a16:creationId xmlns:a16="http://schemas.microsoft.com/office/drawing/2014/main" id="{D4177FB1-9883-2AB5-5552-75611926C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38749" y="4215155"/>
                <a:ext cx="2852805" cy="6200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F740F06-6C08-AC68-0F90-5EA2E0D7D007}"/>
              </a:ext>
            </a:extLst>
          </p:cNvPr>
          <p:cNvSpPr/>
          <p:nvPr/>
        </p:nvSpPr>
        <p:spPr>
          <a:xfrm>
            <a:off x="7494572" y="6118012"/>
            <a:ext cx="77821" cy="141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580EF9-7638-4D05-90ED-070ED1B6523C}"/>
              </a:ext>
            </a:extLst>
          </p:cNvPr>
          <p:cNvSpPr/>
          <p:nvPr/>
        </p:nvSpPr>
        <p:spPr>
          <a:xfrm>
            <a:off x="9225444" y="5524743"/>
            <a:ext cx="92857" cy="206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1F6671B2-C77E-42DB-8B71-08848C14AFBE}"/>
                  </a:ext>
                </a:extLst>
              </p:cNvPr>
              <p:cNvSpPr txBox="1"/>
              <p:nvPr/>
            </p:nvSpPr>
            <p:spPr>
              <a:xfrm>
                <a:off x="6789113" y="5343016"/>
                <a:ext cx="2787494" cy="618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1F6671B2-C77E-42DB-8B71-08848C14A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113" y="5343016"/>
                <a:ext cx="2787494" cy="6185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>
            <a:extLst>
              <a:ext uri="{FF2B5EF4-FFF2-40B4-BE49-F238E27FC236}">
                <a16:creationId xmlns:a16="http://schemas.microsoft.com/office/drawing/2014/main" id="{1CAF6E26-ECA7-6381-2CF8-6C1AED8414B6}"/>
              </a:ext>
            </a:extLst>
          </p:cNvPr>
          <p:cNvSpPr txBox="1"/>
          <p:nvPr/>
        </p:nvSpPr>
        <p:spPr>
          <a:xfrm>
            <a:off x="774743" y="5743199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pt-BR" dirty="0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D8A74DE-B579-8F0B-93EE-A99A27C3D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101" y="5231384"/>
            <a:ext cx="3877219" cy="6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11706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C8C2CC3-9F44-A879-BCBC-131F0439DFE1}"/>
              </a:ext>
            </a:extLst>
          </p:cNvPr>
          <p:cNvSpPr txBox="1">
            <a:spLocks/>
          </p:cNvSpPr>
          <p:nvPr/>
        </p:nvSpPr>
        <p:spPr>
          <a:xfrm>
            <a:off x="817069" y="46196"/>
            <a:ext cx="7063204" cy="94180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Inversion Level Based Method for R-Feedback LNA with ACM-2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472C4413-A0B3-8D61-2ACB-2C5DAAFB3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069" y="1142195"/>
            <a:ext cx="7361015" cy="102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fr-FR" b="1" i="1" dirty="0">
                <a:latin typeface="+mj-lt"/>
                <a:cs typeface="Times New Roman" pitchFamily="18" charset="0"/>
              </a:rPr>
              <a:t>Reducing the variables :</a:t>
            </a:r>
          </a:p>
          <a:p>
            <a:pPr>
              <a:defRPr/>
            </a:pPr>
            <a:endParaRPr lang="en-US" altLang="fr-FR" sz="1350" b="1" dirty="0">
              <a:latin typeface="+mj-lt"/>
              <a:cs typeface="Times New Roman" pitchFamily="18" charset="0"/>
            </a:endParaRPr>
          </a:p>
          <a:p>
            <a:pPr>
              <a:defRPr/>
            </a:pPr>
            <a:r>
              <a:rPr lang="en-US" altLang="fr-FR" sz="1350" b="1" dirty="0">
                <a:latin typeface="+mj-lt"/>
                <a:cs typeface="Times New Roman" pitchFamily="18" charset="0"/>
              </a:rPr>
              <a:t>Starting from :</a:t>
            </a:r>
            <a:endParaRPr lang="en-US" altLang="fr-FR" sz="1350" dirty="0">
              <a:latin typeface="+mj-lt"/>
              <a:cs typeface="Times New Roman" pitchFamily="18" charset="0"/>
            </a:endParaRPr>
          </a:p>
          <a:p>
            <a:pPr>
              <a:defRPr/>
            </a:pPr>
            <a:endParaRPr lang="en-US" altLang="fr-FR" sz="1350" b="1" dirty="0">
              <a:latin typeface="+mj-lt"/>
              <a:cs typeface="Times New Roman" pitchFamily="18" charset="0"/>
            </a:endParaRPr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E847092A-82A9-2610-D94C-3414EE5640B7}"/>
              </a:ext>
            </a:extLst>
          </p:cNvPr>
          <p:cNvCxnSpPr>
            <a:cxnSpLocks/>
          </p:cNvCxnSpPr>
          <p:nvPr/>
        </p:nvCxnSpPr>
        <p:spPr>
          <a:xfrm flipV="1">
            <a:off x="1823017" y="3866734"/>
            <a:ext cx="542468" cy="71157"/>
          </a:xfrm>
          <a:prstGeom prst="straightConnector1">
            <a:avLst/>
          </a:prstGeom>
          <a:ln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 48">
            <a:extLst>
              <a:ext uri="{FF2B5EF4-FFF2-40B4-BE49-F238E27FC236}">
                <a16:creationId xmlns:a16="http://schemas.microsoft.com/office/drawing/2014/main" id="{01C10E47-3603-B99A-9C4A-25343A49E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4706" y="4419171"/>
            <a:ext cx="2108378" cy="504177"/>
          </a:xfrm>
          <a:prstGeom prst="rect">
            <a:avLst/>
          </a:prstGeom>
        </p:spPr>
      </p:pic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64A85BB5-DFB9-F15B-0B51-8970A8E9C3A9}"/>
              </a:ext>
            </a:extLst>
          </p:cNvPr>
          <p:cNvCxnSpPr>
            <a:cxnSpLocks/>
          </p:cNvCxnSpPr>
          <p:nvPr/>
        </p:nvCxnSpPr>
        <p:spPr>
          <a:xfrm>
            <a:off x="4167068" y="4931780"/>
            <a:ext cx="723421" cy="122772"/>
          </a:xfrm>
          <a:prstGeom prst="straightConnector1">
            <a:avLst/>
          </a:prstGeom>
          <a:ln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3A8D44B6-9E56-8C98-0393-3DE368542142}"/>
              </a:ext>
            </a:extLst>
          </p:cNvPr>
          <p:cNvCxnSpPr>
            <a:cxnSpLocks/>
          </p:cNvCxnSpPr>
          <p:nvPr/>
        </p:nvCxnSpPr>
        <p:spPr>
          <a:xfrm flipV="1">
            <a:off x="3968190" y="4066814"/>
            <a:ext cx="404597" cy="266597"/>
          </a:xfrm>
          <a:prstGeom prst="straightConnector1">
            <a:avLst/>
          </a:prstGeom>
          <a:ln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age 60">
            <a:extLst>
              <a:ext uri="{FF2B5EF4-FFF2-40B4-BE49-F238E27FC236}">
                <a16:creationId xmlns:a16="http://schemas.microsoft.com/office/drawing/2014/main" id="{BF416B6C-5F28-D344-7AB2-DDE3D0DE5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4507" y="3655992"/>
            <a:ext cx="2599497" cy="424515"/>
          </a:xfrm>
          <a:prstGeom prst="rect">
            <a:avLst/>
          </a:prstGeom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D89C2D49-196A-2EB8-CB77-EDC0208973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3942" y="4812053"/>
            <a:ext cx="1757219" cy="473790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290BC1A2-D4E5-FAC3-3D8D-AD07273D97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2262" y="4248880"/>
            <a:ext cx="1805712" cy="405689"/>
          </a:xfrm>
          <a:prstGeom prst="rect">
            <a:avLst/>
          </a:prstGeom>
        </p:spPr>
      </p:pic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82C7653F-9A55-1425-4EB1-94C5FB3EE6D9}"/>
              </a:ext>
            </a:extLst>
          </p:cNvPr>
          <p:cNvCxnSpPr>
            <a:cxnSpLocks/>
          </p:cNvCxnSpPr>
          <p:nvPr/>
        </p:nvCxnSpPr>
        <p:spPr>
          <a:xfrm flipH="1" flipV="1">
            <a:off x="6835723" y="4016545"/>
            <a:ext cx="690838" cy="207062"/>
          </a:xfrm>
          <a:prstGeom prst="straightConnector1">
            <a:avLst/>
          </a:prstGeom>
          <a:ln w="12700" cap="flat" cmpd="sng" algn="ctr">
            <a:solidFill>
              <a:srgbClr val="3366FF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3DE44413-9A5B-91DC-ECAF-CC7A7C659BF3}"/>
              </a:ext>
            </a:extLst>
          </p:cNvPr>
          <p:cNvCxnSpPr>
            <a:cxnSpLocks/>
          </p:cNvCxnSpPr>
          <p:nvPr/>
        </p:nvCxnSpPr>
        <p:spPr>
          <a:xfrm flipH="1">
            <a:off x="6752657" y="4671771"/>
            <a:ext cx="586677" cy="293920"/>
          </a:xfrm>
          <a:prstGeom prst="straightConnector1">
            <a:avLst/>
          </a:prstGeom>
          <a:ln w="12700" cap="flat" cmpd="sng" algn="ctr">
            <a:solidFill>
              <a:srgbClr val="3366FF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14C8C98-A1DC-05DB-FF28-6B9DD81C3B40}"/>
                  </a:ext>
                </a:extLst>
              </p:cNvPr>
              <p:cNvSpPr txBox="1"/>
              <p:nvPr/>
            </p:nvSpPr>
            <p:spPr>
              <a:xfrm>
                <a:off x="5829741" y="1501075"/>
                <a:ext cx="21614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fr-F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fr-F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fr-F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fr-F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14C8C98-A1DC-05DB-FF28-6B9DD81C3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741" y="1501075"/>
                <a:ext cx="2161489" cy="276999"/>
              </a:xfrm>
              <a:prstGeom prst="rect">
                <a:avLst/>
              </a:prstGeom>
              <a:blipFill>
                <a:blip r:embed="rId7"/>
                <a:stretch>
                  <a:fillRect l="-1408" b="-282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EF9DF140-E9EE-F77D-087A-231391B052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236" y="3886834"/>
            <a:ext cx="1527722" cy="595953"/>
          </a:xfrm>
          <a:prstGeom prst="rect">
            <a:avLst/>
          </a:prstGeom>
          <a:ln>
            <a:noFill/>
          </a:ln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4B7D4B9B-161B-C768-D8BC-47742E0805B0}"/>
              </a:ext>
            </a:extLst>
          </p:cNvPr>
          <p:cNvSpPr/>
          <p:nvPr/>
        </p:nvSpPr>
        <p:spPr>
          <a:xfrm>
            <a:off x="10108936" y="1421205"/>
            <a:ext cx="2083063" cy="49075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7DFEA60-EF0B-A308-45B9-FCE3C620C6A0}"/>
              </a:ext>
            </a:extLst>
          </p:cNvPr>
          <p:cNvSpPr/>
          <p:nvPr/>
        </p:nvSpPr>
        <p:spPr>
          <a:xfrm>
            <a:off x="8444346" y="1421205"/>
            <a:ext cx="1664590" cy="490755"/>
          </a:xfrm>
          <a:prstGeom prst="ellipse">
            <a:avLst/>
          </a:prstGeom>
          <a:noFill/>
          <a:ln>
            <a:solidFill>
              <a:srgbClr val="33CC3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6AB661E-0C4C-6647-3FB9-A5F14AFD6FEC}"/>
              </a:ext>
            </a:extLst>
          </p:cNvPr>
          <p:cNvSpPr txBox="1"/>
          <p:nvPr/>
        </p:nvSpPr>
        <p:spPr>
          <a:xfrm>
            <a:off x="10409419" y="1892258"/>
            <a:ext cx="1528044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parameters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1EA9556-1017-DA23-0502-976732F7A387}"/>
              </a:ext>
            </a:extLst>
          </p:cNvPr>
          <p:cNvSpPr txBox="1"/>
          <p:nvPr/>
        </p:nvSpPr>
        <p:spPr>
          <a:xfrm>
            <a:off x="8818960" y="1911960"/>
            <a:ext cx="9619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variables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830E2CC9-FF2D-2E19-E8D8-6BBEFA8CB7D7}"/>
              </a:ext>
            </a:extLst>
          </p:cNvPr>
          <p:cNvCxnSpPr/>
          <p:nvPr/>
        </p:nvCxnSpPr>
        <p:spPr>
          <a:xfrm>
            <a:off x="996531" y="2523199"/>
            <a:ext cx="301984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èche vers la droite 18">
            <a:extLst>
              <a:ext uri="{FF2B5EF4-FFF2-40B4-BE49-F238E27FC236}">
                <a16:creationId xmlns:a16="http://schemas.microsoft.com/office/drawing/2014/main" id="{7B9F98B0-B144-69CC-61E7-C3E6800D520D}"/>
              </a:ext>
            </a:extLst>
          </p:cNvPr>
          <p:cNvSpPr/>
          <p:nvPr/>
        </p:nvSpPr>
        <p:spPr>
          <a:xfrm>
            <a:off x="4402435" y="2433839"/>
            <a:ext cx="352322" cy="204088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82D12C1F-9223-AB4C-EF20-2E28B4A79D97}"/>
                  </a:ext>
                </a:extLst>
              </p:cNvPr>
              <p:cNvSpPr txBox="1"/>
              <p:nvPr/>
            </p:nvSpPr>
            <p:spPr>
              <a:xfrm>
                <a:off x="4890489" y="2354168"/>
                <a:ext cx="1393330" cy="276999"/>
              </a:xfrm>
              <a:prstGeom prst="rect">
                <a:avLst/>
              </a:prstGeom>
              <a:ln>
                <a:solidFill>
                  <a:srgbClr val="FF9933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𝑠𝑎𝑡</m:t>
                          </m:r>
                        </m:sub>
                      </m:sSub>
                      <m:d>
                        <m:dPr>
                          <m:ctrlPr>
                            <a:rPr lang="fr-F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82D12C1F-9223-AB4C-EF20-2E28B4A79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489" y="2354168"/>
                <a:ext cx="1393330" cy="276999"/>
              </a:xfrm>
              <a:prstGeom prst="rect">
                <a:avLst/>
              </a:prstGeom>
              <a:blipFill>
                <a:blip r:embed="rId9"/>
                <a:stretch>
                  <a:fillRect l="-1717" b="-22000"/>
                </a:stretch>
              </a:blipFill>
              <a:ln>
                <a:solidFill>
                  <a:srgbClr val="FF9933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FE9CA8E9-B7BE-7819-9FA7-20C09726826B}"/>
                  </a:ext>
                </a:extLst>
              </p:cNvPr>
              <p:cNvSpPr txBox="1"/>
              <p:nvPr/>
            </p:nvSpPr>
            <p:spPr>
              <a:xfrm>
                <a:off x="4865473" y="3081198"/>
                <a:ext cx="1425390" cy="276999"/>
              </a:xfrm>
              <a:prstGeom prst="rect">
                <a:avLst/>
              </a:prstGeom>
              <a:ln>
                <a:solidFill>
                  <a:srgbClr val="FF9933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𝑑𝑠𝑠𝑎𝑡</m:t>
                          </m:r>
                        </m:sub>
                      </m:sSub>
                      <m:d>
                        <m:dPr>
                          <m:ctrlPr>
                            <a:rPr lang="fr-F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FE9CA8E9-B7BE-7819-9FA7-20C097268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473" y="3081198"/>
                <a:ext cx="1425390" cy="276999"/>
              </a:xfrm>
              <a:prstGeom prst="rect">
                <a:avLst/>
              </a:prstGeom>
              <a:blipFill>
                <a:blip r:embed="rId10"/>
                <a:stretch>
                  <a:fillRect l="-1681" b="-22000"/>
                </a:stretch>
              </a:blipFill>
              <a:ln>
                <a:solidFill>
                  <a:srgbClr val="FF9933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1AE64A39-D0CD-4484-004F-16922EFF2A83}"/>
                  </a:ext>
                </a:extLst>
              </p:cNvPr>
              <p:cNvSpPr txBox="1"/>
              <p:nvPr/>
            </p:nvSpPr>
            <p:spPr>
              <a:xfrm>
                <a:off x="2452465" y="3690559"/>
                <a:ext cx="118926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𝑑𝑠𝑠𝑎𝑡</m:t>
                          </m:r>
                        </m:sub>
                      </m:sSub>
                      <m:d>
                        <m:d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1AE64A39-D0CD-4484-004F-16922EFF2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465" y="3690559"/>
                <a:ext cx="1189261" cy="246221"/>
              </a:xfrm>
              <a:prstGeom prst="rect">
                <a:avLst/>
              </a:prstGeom>
              <a:blipFill>
                <a:blip r:embed="rId11"/>
                <a:stretch>
                  <a:fillRect l="-5641" b="-268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0C52994E-8C06-6F5F-CFEC-D0842DF0BF61}"/>
              </a:ext>
            </a:extLst>
          </p:cNvPr>
          <p:cNvCxnSpPr>
            <a:cxnSpLocks/>
          </p:cNvCxnSpPr>
          <p:nvPr/>
        </p:nvCxnSpPr>
        <p:spPr>
          <a:xfrm>
            <a:off x="1751288" y="4518260"/>
            <a:ext cx="356358" cy="113532"/>
          </a:xfrm>
          <a:prstGeom prst="straightConnector1">
            <a:avLst/>
          </a:prstGeom>
          <a:ln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èche vers la droite 29">
            <a:extLst>
              <a:ext uri="{FF2B5EF4-FFF2-40B4-BE49-F238E27FC236}">
                <a16:creationId xmlns:a16="http://schemas.microsoft.com/office/drawing/2014/main" id="{BDD100E3-5DD6-03E5-11BB-580ABFFD0682}"/>
              </a:ext>
            </a:extLst>
          </p:cNvPr>
          <p:cNvSpPr/>
          <p:nvPr/>
        </p:nvSpPr>
        <p:spPr>
          <a:xfrm>
            <a:off x="4381451" y="3106405"/>
            <a:ext cx="352322" cy="204088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Flèche vers la droite 31">
            <a:extLst>
              <a:ext uri="{FF2B5EF4-FFF2-40B4-BE49-F238E27FC236}">
                <a16:creationId xmlns:a16="http://schemas.microsoft.com/office/drawing/2014/main" id="{5B00A589-65CC-8E3A-9183-D231314B4888}"/>
              </a:ext>
            </a:extLst>
          </p:cNvPr>
          <p:cNvSpPr/>
          <p:nvPr/>
        </p:nvSpPr>
        <p:spPr>
          <a:xfrm>
            <a:off x="9470529" y="4313769"/>
            <a:ext cx="452325" cy="275909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3C9B5377-6224-9BA3-7250-581D643D9625}"/>
                  </a:ext>
                </a:extLst>
              </p:cNvPr>
              <p:cNvSpPr txBox="1"/>
              <p:nvPr/>
            </p:nvSpPr>
            <p:spPr>
              <a:xfrm>
                <a:off x="10175409" y="4313769"/>
                <a:ext cx="1078565" cy="276999"/>
              </a:xfrm>
              <a:prstGeom prst="rect">
                <a:avLst/>
              </a:prstGeom>
              <a:ln>
                <a:solidFill>
                  <a:srgbClr val="FF9933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fr-F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3C9B5377-6224-9BA3-7250-581D643D9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5409" y="4313769"/>
                <a:ext cx="1078565" cy="276999"/>
              </a:xfrm>
              <a:prstGeom prst="rect">
                <a:avLst/>
              </a:prstGeom>
              <a:blipFill>
                <a:blip r:embed="rId12"/>
                <a:stretch>
                  <a:fillRect l="-2210" b="-24490"/>
                </a:stretch>
              </a:blipFill>
              <a:ln>
                <a:solidFill>
                  <a:srgbClr val="FF9933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F9A0C5C6-D40E-A997-7043-A19FB2A05C32}"/>
                  </a:ext>
                </a:extLst>
              </p:cNvPr>
              <p:cNvSpPr txBox="1"/>
              <p:nvPr/>
            </p:nvSpPr>
            <p:spPr>
              <a:xfrm>
                <a:off x="684754" y="5055337"/>
                <a:ext cx="1950899" cy="5041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F9A0C5C6-D40E-A997-7043-A19FB2A05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54" y="5055337"/>
                <a:ext cx="1950899" cy="5041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6" name="Image 85">
            <a:extLst>
              <a:ext uri="{FF2B5EF4-FFF2-40B4-BE49-F238E27FC236}">
                <a16:creationId xmlns:a16="http://schemas.microsoft.com/office/drawing/2014/main" id="{8E6D10DF-9FEF-0657-483A-24980F35485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6898" y="5703428"/>
            <a:ext cx="1575567" cy="406978"/>
          </a:xfrm>
          <a:prstGeom prst="rect">
            <a:avLst/>
          </a:prstGeom>
        </p:spPr>
      </p:pic>
      <p:sp>
        <p:nvSpPr>
          <p:cNvPr id="37" name="Flèche vers la droite 36">
            <a:extLst>
              <a:ext uri="{FF2B5EF4-FFF2-40B4-BE49-F238E27FC236}">
                <a16:creationId xmlns:a16="http://schemas.microsoft.com/office/drawing/2014/main" id="{DA176943-96E4-D8FB-4432-79D2BC6B9E1E}"/>
              </a:ext>
            </a:extLst>
          </p:cNvPr>
          <p:cNvSpPr/>
          <p:nvPr/>
        </p:nvSpPr>
        <p:spPr>
          <a:xfrm>
            <a:off x="2712441" y="5167892"/>
            <a:ext cx="352322" cy="281656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8B4CF891-A4CF-E0F5-7D97-6E2760B8AD8B}"/>
                  </a:ext>
                </a:extLst>
              </p:cNvPr>
              <p:cNvSpPr txBox="1"/>
              <p:nvPr/>
            </p:nvSpPr>
            <p:spPr>
              <a:xfrm>
                <a:off x="3232740" y="5125740"/>
                <a:ext cx="1214115" cy="430567"/>
              </a:xfrm>
              <a:prstGeom prst="rect">
                <a:avLst/>
              </a:prstGeom>
              <a:ln>
                <a:solidFill>
                  <a:srgbClr val="FF9933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8B4CF891-A4CF-E0F5-7D97-6E2760B8A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740" y="5125740"/>
                <a:ext cx="1214115" cy="430567"/>
              </a:xfrm>
              <a:prstGeom prst="rect">
                <a:avLst/>
              </a:prstGeom>
              <a:blipFill>
                <a:blip r:embed="rId15"/>
                <a:stretch>
                  <a:fillRect l="-985" t="-175676" r="-39409" b="-245946"/>
                </a:stretch>
              </a:blipFill>
              <a:ln>
                <a:solidFill>
                  <a:srgbClr val="FF9933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Flèche vers la droite 40">
            <a:extLst>
              <a:ext uri="{FF2B5EF4-FFF2-40B4-BE49-F238E27FC236}">
                <a16:creationId xmlns:a16="http://schemas.microsoft.com/office/drawing/2014/main" id="{13A67F39-0AEA-EA62-D75D-EB1AA0389DC4}"/>
              </a:ext>
            </a:extLst>
          </p:cNvPr>
          <p:cNvSpPr/>
          <p:nvPr/>
        </p:nvSpPr>
        <p:spPr>
          <a:xfrm>
            <a:off x="6685502" y="5366241"/>
            <a:ext cx="568288" cy="575717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30BBFBC9-EEEB-F9D7-5250-2A7D33C740F4}"/>
                  </a:ext>
                </a:extLst>
              </p:cNvPr>
              <p:cNvSpPr txBox="1"/>
              <p:nvPr/>
            </p:nvSpPr>
            <p:spPr>
              <a:xfrm>
                <a:off x="7775762" y="5469434"/>
                <a:ext cx="3585824" cy="369332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rgbClr val="3366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fr-F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fr-F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fr-F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fr-F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  <m:r>
                        <a:rPr lang="fr-FR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8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fr-FR" sz="1800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fr-F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fr-FR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30BBFBC9-EEEB-F9D7-5250-2A7D33C74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62" y="5469434"/>
                <a:ext cx="3585824" cy="369332"/>
              </a:xfrm>
              <a:prstGeom prst="rect">
                <a:avLst/>
              </a:prstGeom>
              <a:blipFill>
                <a:blip r:embed="rId16"/>
                <a:stretch>
                  <a:fillRect b="-12308"/>
                </a:stretch>
              </a:blipFill>
              <a:ln>
                <a:solidFill>
                  <a:srgbClr val="3366FF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4AB2A8A0-37D1-4804-BA7C-88ECEF1679CA}"/>
                  </a:ext>
                </a:extLst>
              </p:cNvPr>
              <p:cNvSpPr txBox="1"/>
              <p:nvPr/>
            </p:nvSpPr>
            <p:spPr>
              <a:xfrm>
                <a:off x="7848264" y="1454909"/>
                <a:ext cx="33028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fr-F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fr-F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fr-F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fr-F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𝐷𝑆𝐴𝑇</m:t>
                              </m:r>
                            </m:sub>
                          </m:sSub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fr-F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fr-F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F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pt-B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fr-F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fr-F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fr-F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  <m:r>
                            <a:rPr lang="fr-F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fr-F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fr-F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fr-F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4AB2A8A0-37D1-4804-BA7C-88ECEF167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264" y="1454909"/>
                <a:ext cx="3302876" cy="369332"/>
              </a:xfrm>
              <a:prstGeom prst="rect">
                <a:avLst/>
              </a:prstGeom>
              <a:blipFill>
                <a:blip r:embed="rId17"/>
                <a:stretch>
                  <a:fillRect r="-30258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F1F46A4A-B6B3-BA66-0947-B844615DE42A}"/>
              </a:ext>
            </a:extLst>
          </p:cNvPr>
          <p:cNvSpPr/>
          <p:nvPr/>
        </p:nvSpPr>
        <p:spPr>
          <a:xfrm>
            <a:off x="7962796" y="4318988"/>
            <a:ext cx="352322" cy="331646"/>
          </a:xfrm>
          <a:prstGeom prst="ellipse">
            <a:avLst/>
          </a:prstGeom>
          <a:noFill/>
          <a:ln>
            <a:solidFill>
              <a:srgbClr val="33CC3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89137C7C-BD18-19F2-ED4E-43E0C560A111}"/>
              </a:ext>
            </a:extLst>
          </p:cNvPr>
          <p:cNvSpPr/>
          <p:nvPr/>
        </p:nvSpPr>
        <p:spPr>
          <a:xfrm>
            <a:off x="6040944" y="4828777"/>
            <a:ext cx="366273" cy="400254"/>
          </a:xfrm>
          <a:prstGeom prst="ellipse">
            <a:avLst/>
          </a:prstGeom>
          <a:noFill/>
          <a:ln>
            <a:solidFill>
              <a:srgbClr val="33CC3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EDD7FD09-17C0-6A05-DA75-57D27912DE90}"/>
              </a:ext>
            </a:extLst>
          </p:cNvPr>
          <p:cNvSpPr/>
          <p:nvPr/>
        </p:nvSpPr>
        <p:spPr>
          <a:xfrm>
            <a:off x="2981409" y="3661353"/>
            <a:ext cx="631591" cy="355192"/>
          </a:xfrm>
          <a:prstGeom prst="ellipse">
            <a:avLst/>
          </a:prstGeom>
          <a:noFill/>
          <a:ln>
            <a:solidFill>
              <a:srgbClr val="33CC3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4A5F0E8A-3B38-EBD4-22DB-F17E3C8E263C}"/>
              </a:ext>
            </a:extLst>
          </p:cNvPr>
          <p:cNvGrpSpPr/>
          <p:nvPr/>
        </p:nvGrpSpPr>
        <p:grpSpPr>
          <a:xfrm>
            <a:off x="8937024" y="2192341"/>
            <a:ext cx="3054351" cy="1971138"/>
            <a:chOff x="7640366" y="2787024"/>
            <a:chExt cx="3718553" cy="2375817"/>
          </a:xfrm>
        </p:grpSpPr>
        <p:pic>
          <p:nvPicPr>
            <p:cNvPr id="68" name="Image 67">
              <a:extLst>
                <a:ext uri="{FF2B5EF4-FFF2-40B4-BE49-F238E27FC236}">
                  <a16:creationId xmlns:a16="http://schemas.microsoft.com/office/drawing/2014/main" id="{119C7379-2726-8B03-4EC9-2B41573A8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640366" y="3235543"/>
              <a:ext cx="3718553" cy="1927298"/>
            </a:xfrm>
            <a:prstGeom prst="rect">
              <a:avLst/>
            </a:prstGeom>
          </p:spPr>
        </p:pic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29BD9C7D-0B6B-63D1-BA5D-A9019B5B49D3}"/>
                </a:ext>
              </a:extLst>
            </p:cNvPr>
            <p:cNvSpPr txBox="1"/>
            <p:nvPr/>
          </p:nvSpPr>
          <p:spPr>
            <a:xfrm>
              <a:off x="9633098" y="2787024"/>
              <a:ext cx="634659" cy="3709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latin typeface="+mn-lt"/>
                  <a:cs typeface="Times New Roman" panose="02020603050405020304" pitchFamily="18" charset="0"/>
                </a:rPr>
                <a:t>V</a:t>
              </a:r>
              <a:r>
                <a:rPr lang="en-US" sz="1400" b="1" i="1" baseline="-25000" dirty="0">
                  <a:latin typeface="+mn-lt"/>
                  <a:cs typeface="Times New Roman" panose="02020603050405020304" pitchFamily="18" charset="0"/>
                </a:rPr>
                <a:t>DD</a:t>
              </a:r>
            </a:p>
          </p:txBody>
        </p:sp>
        <p:cxnSp>
          <p:nvCxnSpPr>
            <p:cNvPr id="70" name="Connecteur droit avec flèche 69">
              <a:extLst>
                <a:ext uri="{FF2B5EF4-FFF2-40B4-BE49-F238E27FC236}">
                  <a16:creationId xmlns:a16="http://schemas.microsoft.com/office/drawing/2014/main" id="{4BB702B4-CD5A-F776-E8EB-A52DFBFF605F}"/>
                </a:ext>
              </a:extLst>
            </p:cNvPr>
            <p:cNvCxnSpPr/>
            <p:nvPr/>
          </p:nvCxnSpPr>
          <p:spPr>
            <a:xfrm flipV="1">
              <a:off x="10281684" y="3955312"/>
              <a:ext cx="0" cy="866442"/>
            </a:xfrm>
            <a:prstGeom prst="straightConnector1">
              <a:avLst/>
            </a:prstGeom>
            <a:ln w="28575">
              <a:solidFill>
                <a:srgbClr val="FF9933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88114134-11B2-CF18-0647-97C79AEEF5DD}"/>
                </a:ext>
              </a:extLst>
            </p:cNvPr>
            <p:cNvSpPr txBox="1"/>
            <p:nvPr/>
          </p:nvSpPr>
          <p:spPr>
            <a:xfrm>
              <a:off x="10343462" y="3425170"/>
              <a:ext cx="985662" cy="408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err="1">
                  <a:solidFill>
                    <a:srgbClr val="E86F5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1600" b="1" i="1" baseline="-25000" dirty="0" err="1">
                  <a:solidFill>
                    <a:srgbClr val="E86F5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DSsat</a:t>
              </a:r>
              <a:endParaRPr lang="en-US" sz="1600" b="1" i="1" baseline="-25000" dirty="0">
                <a:solidFill>
                  <a:srgbClr val="E86F5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9">
                <a:extLst>
                  <a:ext uri="{FF2B5EF4-FFF2-40B4-BE49-F238E27FC236}">
                    <a16:creationId xmlns:a16="http://schemas.microsoft.com/office/drawing/2014/main" id="{9F6F3C76-6DA9-9F80-52B2-7127E29E8A6B}"/>
                  </a:ext>
                </a:extLst>
              </p:cNvPr>
              <p:cNvSpPr txBox="1"/>
              <p:nvPr/>
            </p:nvSpPr>
            <p:spPr bwMode="auto">
              <a:xfrm>
                <a:off x="1470815" y="2212042"/>
                <a:ext cx="2696253" cy="70247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𝑚𝑠𝑎𝑡</m:t>
                          </m:r>
                        </m:sub>
                      </m:sSub>
                      <m:r>
                        <a:rPr lang="pt-BR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pt-B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pt-B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1600">
                              <a:latin typeface="Cambria Math" panose="02040503050406030204" pitchFamily="18" charset="0"/>
                            </a:rPr>
                            <m:t>ζ</m:t>
                          </m:r>
                          <m:d>
                            <m:dPr>
                              <m:ctrlP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6" name="Object 9">
                <a:extLst>
                  <a:ext uri="{FF2B5EF4-FFF2-40B4-BE49-F238E27FC236}">
                    <a16:creationId xmlns:a16="http://schemas.microsoft.com/office/drawing/2014/main" id="{9F6F3C76-6DA9-9F80-52B2-7127E29E8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70815" y="2212042"/>
                <a:ext cx="2696253" cy="70247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9">
                <a:extLst>
                  <a:ext uri="{FF2B5EF4-FFF2-40B4-BE49-F238E27FC236}">
                    <a16:creationId xmlns:a16="http://schemas.microsoft.com/office/drawing/2014/main" id="{6B609DE5-FA84-A091-E1B1-5C2BCD2094ED}"/>
                  </a:ext>
                </a:extLst>
              </p:cNvPr>
              <p:cNvSpPr txBox="1"/>
              <p:nvPr/>
            </p:nvSpPr>
            <p:spPr bwMode="auto">
              <a:xfrm>
                <a:off x="1420279" y="2892356"/>
                <a:ext cx="2852805" cy="62003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𝑑𝑠</m:t>
                          </m:r>
                          <m:r>
                            <a:rPr lang="pt-BR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</m:sub>
                      </m:sSub>
                      <m:r>
                        <a:rPr lang="pt-BR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f>
                        <m:fPr>
                          <m:ctrlP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pt-B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pt-B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1600">
                              <a:latin typeface="Cambria Math" panose="02040503050406030204" pitchFamily="18" charset="0"/>
                            </a:rPr>
                            <m:t>ζ</m:t>
                          </m:r>
                          <m:d>
                            <m:dPr>
                              <m:ctrlP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2" name="Object 9">
                <a:extLst>
                  <a:ext uri="{FF2B5EF4-FFF2-40B4-BE49-F238E27FC236}">
                    <a16:creationId xmlns:a16="http://schemas.microsoft.com/office/drawing/2014/main" id="{6B609DE5-FA84-A091-E1B1-5C2BCD209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20279" y="2892356"/>
                <a:ext cx="2852805" cy="62003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16">
            <a:extLst>
              <a:ext uri="{FF2B5EF4-FFF2-40B4-BE49-F238E27FC236}">
                <a16:creationId xmlns:a16="http://schemas.microsoft.com/office/drawing/2014/main" id="{E3FA24BD-3E0F-F7DC-2317-7824DC2067A9}"/>
              </a:ext>
            </a:extLst>
          </p:cNvPr>
          <p:cNvCxnSpPr/>
          <p:nvPr/>
        </p:nvCxnSpPr>
        <p:spPr>
          <a:xfrm>
            <a:off x="996531" y="3212398"/>
            <a:ext cx="301984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m 24">
            <a:extLst>
              <a:ext uri="{FF2B5EF4-FFF2-40B4-BE49-F238E27FC236}">
                <a16:creationId xmlns:a16="http://schemas.microsoft.com/office/drawing/2014/main" id="{AE4BC79C-737B-5151-AA5C-4155A09914F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68530" y="1535948"/>
            <a:ext cx="3427565" cy="551610"/>
          </a:xfrm>
          <a:prstGeom prst="rect">
            <a:avLst/>
          </a:prstGeom>
        </p:spPr>
      </p:pic>
      <p:sp>
        <p:nvSpPr>
          <p:cNvPr id="31" name="Ellipse 17">
            <a:extLst>
              <a:ext uri="{FF2B5EF4-FFF2-40B4-BE49-F238E27FC236}">
                <a16:creationId xmlns:a16="http://schemas.microsoft.com/office/drawing/2014/main" id="{D2609BF5-C23B-0446-653F-1B3A6220A47B}"/>
              </a:ext>
            </a:extLst>
          </p:cNvPr>
          <p:cNvSpPr/>
          <p:nvPr/>
        </p:nvSpPr>
        <p:spPr>
          <a:xfrm>
            <a:off x="3260040" y="2234288"/>
            <a:ext cx="271752" cy="319483"/>
          </a:xfrm>
          <a:prstGeom prst="ellipse">
            <a:avLst/>
          </a:prstGeom>
          <a:noFill/>
          <a:ln>
            <a:solidFill>
              <a:srgbClr val="33CC3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Ellipse 17">
            <a:extLst>
              <a:ext uri="{FF2B5EF4-FFF2-40B4-BE49-F238E27FC236}">
                <a16:creationId xmlns:a16="http://schemas.microsoft.com/office/drawing/2014/main" id="{762FD77A-FEF3-0E57-89DC-2CDB0D5D13D5}"/>
              </a:ext>
            </a:extLst>
          </p:cNvPr>
          <p:cNvSpPr/>
          <p:nvPr/>
        </p:nvSpPr>
        <p:spPr>
          <a:xfrm>
            <a:off x="2576760" y="2216400"/>
            <a:ext cx="271752" cy="319483"/>
          </a:xfrm>
          <a:prstGeom prst="ellipse">
            <a:avLst/>
          </a:prstGeom>
          <a:noFill/>
          <a:ln>
            <a:solidFill>
              <a:srgbClr val="33CC3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Ellipse 17">
            <a:extLst>
              <a:ext uri="{FF2B5EF4-FFF2-40B4-BE49-F238E27FC236}">
                <a16:creationId xmlns:a16="http://schemas.microsoft.com/office/drawing/2014/main" id="{19D29B85-A99D-7E32-316B-BE95FD821ADD}"/>
              </a:ext>
            </a:extLst>
          </p:cNvPr>
          <p:cNvSpPr/>
          <p:nvPr/>
        </p:nvSpPr>
        <p:spPr>
          <a:xfrm>
            <a:off x="3333950" y="2910728"/>
            <a:ext cx="271752" cy="319483"/>
          </a:xfrm>
          <a:prstGeom prst="ellipse">
            <a:avLst/>
          </a:prstGeom>
          <a:noFill/>
          <a:ln>
            <a:solidFill>
              <a:srgbClr val="33CC3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2" name="Ellipse 17">
            <a:extLst>
              <a:ext uri="{FF2B5EF4-FFF2-40B4-BE49-F238E27FC236}">
                <a16:creationId xmlns:a16="http://schemas.microsoft.com/office/drawing/2014/main" id="{137D058A-EDAC-95C5-BFB8-286D16662EAD}"/>
              </a:ext>
            </a:extLst>
          </p:cNvPr>
          <p:cNvSpPr/>
          <p:nvPr/>
        </p:nvSpPr>
        <p:spPr>
          <a:xfrm>
            <a:off x="2683065" y="2882888"/>
            <a:ext cx="271752" cy="319483"/>
          </a:xfrm>
          <a:prstGeom prst="ellipse">
            <a:avLst/>
          </a:prstGeom>
          <a:noFill/>
          <a:ln>
            <a:solidFill>
              <a:srgbClr val="33CC3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8681215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/>
      <p:bldP spid="11" grpId="0"/>
      <p:bldP spid="19" grpId="0" animBg="1"/>
      <p:bldP spid="20" grpId="0" animBg="1"/>
      <p:bldP spid="21" grpId="0" animBg="1"/>
      <p:bldP spid="23" grpId="0"/>
      <p:bldP spid="30" grpId="0" animBg="1"/>
      <p:bldP spid="32" grpId="0" animBg="1"/>
      <p:bldP spid="33" grpId="0" animBg="1"/>
      <p:bldP spid="34" grpId="0"/>
      <p:bldP spid="37" grpId="0" animBg="1"/>
      <p:bldP spid="40" grpId="0" animBg="1"/>
      <p:bldP spid="41" grpId="0" animBg="1"/>
      <p:bldP spid="45" grpId="0" animBg="1"/>
      <p:bldP spid="50" grpId="0"/>
      <p:bldP spid="52" grpId="0" animBg="1"/>
      <p:bldP spid="54" grpId="0" animBg="1"/>
      <p:bldP spid="57" grpId="0" animBg="1"/>
      <p:bldP spid="16" grpId="0"/>
      <p:bldP spid="22" grpId="0"/>
      <p:bldP spid="31" grpId="0" animBg="1"/>
      <p:bldP spid="38" grpId="0" animBg="1"/>
      <p:bldP spid="39" grpId="0" animBg="1"/>
      <p:bldP spid="42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C8C2CC3-9F44-A879-BCBC-131F0439DFE1}"/>
              </a:ext>
            </a:extLst>
          </p:cNvPr>
          <p:cNvSpPr txBox="1">
            <a:spLocks/>
          </p:cNvSpPr>
          <p:nvPr/>
        </p:nvSpPr>
        <p:spPr>
          <a:xfrm>
            <a:off x="775722" y="94295"/>
            <a:ext cx="7063204" cy="94180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Inversion Level Based Method for R-Feedback LNA with ACM-2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01D4A230-679A-6B54-1F39-6AD2BA46103D}"/>
              </a:ext>
            </a:extLst>
          </p:cNvPr>
          <p:cNvSpPr txBox="1"/>
          <p:nvPr/>
        </p:nvSpPr>
        <p:spPr>
          <a:xfrm>
            <a:off x="1055440" y="1287701"/>
            <a:ext cx="5630067" cy="400110"/>
          </a:xfrm>
          <a:prstGeom prst="rect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Finally : </a:t>
            </a:r>
            <a:r>
              <a:rPr 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1" i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b="1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;W</a:t>
            </a:r>
            <a:r>
              <a:rPr 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R</a:t>
            </a:r>
            <a:r>
              <a:rPr lang="en-US" b="1" i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b="1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;W</a:t>
            </a:r>
            <a:r>
              <a:rPr 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R</a:t>
            </a:r>
            <a:r>
              <a:rPr lang="en-US" b="1" i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b="1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;W</a:t>
            </a:r>
            <a:r>
              <a:rPr 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G</a:t>
            </a:r>
            <a:r>
              <a:rPr lang="en-US" b="1" i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b="1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;W</a:t>
            </a:r>
            <a:r>
              <a:rPr 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BA01B238-C9F9-D6B1-066E-45609ED9F03D}"/>
              </a:ext>
            </a:extLst>
          </p:cNvPr>
          <p:cNvSpPr txBox="1"/>
          <p:nvPr/>
        </p:nvSpPr>
        <p:spPr>
          <a:xfrm>
            <a:off x="1449936" y="2368254"/>
            <a:ext cx="1254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latin typeface="+mn-lt"/>
                <a:cs typeface="Times New Roman" panose="02020603050405020304" pitchFamily="18" charset="0"/>
              </a:rPr>
              <a:t>I</a:t>
            </a:r>
            <a:r>
              <a:rPr lang="en-US" sz="1800" i="1" baseline="-25000" dirty="0">
                <a:latin typeface="+mn-lt"/>
                <a:cs typeface="Times New Roman" panose="02020603050405020304" pitchFamily="18" charset="0"/>
              </a:rPr>
              <a:t>D</a:t>
            </a:r>
            <a:r>
              <a:rPr lang="en-US" sz="1800" i="1" dirty="0">
                <a:latin typeface="+mn-lt"/>
                <a:cs typeface="Times New Roman" panose="02020603050405020304" pitchFamily="18" charset="0"/>
              </a:rPr>
              <a:t>(</a:t>
            </a:r>
            <a:r>
              <a:rPr lang="en-US" sz="1800" i="1" dirty="0" err="1">
                <a:latin typeface="+mn-lt"/>
                <a:cs typeface="Times New Roman" panose="02020603050405020304" pitchFamily="18" charset="0"/>
              </a:rPr>
              <a:t>q</a:t>
            </a:r>
            <a:r>
              <a:rPr lang="en-US" sz="1800" i="1" baseline="-25000" dirty="0" err="1">
                <a:latin typeface="+mn-lt"/>
                <a:cs typeface="Times New Roman" panose="02020603050405020304" pitchFamily="18" charset="0"/>
              </a:rPr>
              <a:t>s</a:t>
            </a:r>
            <a:r>
              <a:rPr lang="en-US" sz="1800" i="1" dirty="0" err="1">
                <a:latin typeface="+mn-lt"/>
                <a:cs typeface="Times New Roman" panose="02020603050405020304" pitchFamily="18" charset="0"/>
              </a:rPr>
              <a:t>;W</a:t>
            </a:r>
            <a:r>
              <a:rPr lang="en-US" sz="1800" i="1" dirty="0">
                <a:latin typeface="+mn-lt"/>
                <a:cs typeface="Times New Roman" panose="02020603050405020304" pitchFamily="18" charset="0"/>
              </a:rPr>
              <a:t>)</a:t>
            </a:r>
            <a:endParaRPr lang="en-US" sz="1800" dirty="0">
              <a:latin typeface="+mn-lt"/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C0CA4ACC-567F-07BE-7D84-688BA9280329}"/>
              </a:ext>
            </a:extLst>
          </p:cNvPr>
          <p:cNvSpPr txBox="1"/>
          <p:nvPr/>
        </p:nvSpPr>
        <p:spPr>
          <a:xfrm>
            <a:off x="5172055" y="2368254"/>
            <a:ext cx="1254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latin typeface="+mn-lt"/>
                <a:cs typeface="Times New Roman" panose="02020603050405020304" pitchFamily="18" charset="0"/>
              </a:rPr>
              <a:t>R</a:t>
            </a:r>
            <a:r>
              <a:rPr lang="en-US" sz="1800" i="1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sz="1800" i="1" dirty="0">
                <a:latin typeface="+mn-lt"/>
                <a:cs typeface="Times New Roman" panose="02020603050405020304" pitchFamily="18" charset="0"/>
              </a:rPr>
              <a:t>(</a:t>
            </a:r>
            <a:r>
              <a:rPr lang="en-US" sz="1800" i="1" dirty="0" err="1">
                <a:latin typeface="+mn-lt"/>
                <a:cs typeface="Times New Roman" panose="02020603050405020304" pitchFamily="18" charset="0"/>
              </a:rPr>
              <a:t>q</a:t>
            </a:r>
            <a:r>
              <a:rPr lang="en-US" sz="1800" i="1" baseline="-25000" dirty="0" err="1">
                <a:latin typeface="+mn-lt"/>
                <a:cs typeface="Times New Roman" panose="02020603050405020304" pitchFamily="18" charset="0"/>
              </a:rPr>
              <a:t>s</a:t>
            </a:r>
            <a:r>
              <a:rPr lang="en-US" sz="1800" i="1" dirty="0" err="1">
                <a:latin typeface="+mn-lt"/>
                <a:cs typeface="Times New Roman" panose="02020603050405020304" pitchFamily="18" charset="0"/>
              </a:rPr>
              <a:t>;W</a:t>
            </a:r>
            <a:r>
              <a:rPr lang="en-US" sz="1800" i="1" dirty="0">
                <a:latin typeface="+mn-lt"/>
                <a:cs typeface="Times New Roman" panose="02020603050405020304" pitchFamily="18" charset="0"/>
              </a:rPr>
              <a:t>)</a:t>
            </a:r>
            <a:endParaRPr lang="en-US" sz="1800" dirty="0">
              <a:latin typeface="+mn-lt"/>
            </a:endParaRP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FFB5C229-F2EB-940E-4B93-AD1ABA1E8F3F}"/>
              </a:ext>
            </a:extLst>
          </p:cNvPr>
          <p:cNvSpPr txBox="1"/>
          <p:nvPr/>
        </p:nvSpPr>
        <p:spPr>
          <a:xfrm>
            <a:off x="9336360" y="2368254"/>
            <a:ext cx="1231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latin typeface="+mn-lt"/>
                <a:cs typeface="Times New Roman" panose="02020603050405020304" pitchFamily="18" charset="0"/>
              </a:rPr>
              <a:t>R</a:t>
            </a:r>
            <a:r>
              <a:rPr lang="en-US" sz="1800" i="1" baseline="-25000" dirty="0">
                <a:latin typeface="+mn-lt"/>
                <a:cs typeface="Times New Roman" panose="02020603050405020304" pitchFamily="18" charset="0"/>
              </a:rPr>
              <a:t>F</a:t>
            </a:r>
            <a:r>
              <a:rPr lang="en-US" sz="1800" i="1" dirty="0">
                <a:latin typeface="+mn-lt"/>
                <a:cs typeface="Times New Roman" panose="02020603050405020304" pitchFamily="18" charset="0"/>
              </a:rPr>
              <a:t>(</a:t>
            </a:r>
            <a:r>
              <a:rPr lang="en-US" sz="1800" i="1" dirty="0" err="1">
                <a:latin typeface="+mn-lt"/>
                <a:cs typeface="Times New Roman" panose="02020603050405020304" pitchFamily="18" charset="0"/>
              </a:rPr>
              <a:t>q</a:t>
            </a:r>
            <a:r>
              <a:rPr lang="en-US" sz="1800" i="1" baseline="-25000" dirty="0" err="1">
                <a:latin typeface="+mn-lt"/>
                <a:cs typeface="Times New Roman" panose="02020603050405020304" pitchFamily="18" charset="0"/>
              </a:rPr>
              <a:t>s</a:t>
            </a:r>
            <a:r>
              <a:rPr lang="en-US" sz="1800" i="1" dirty="0" err="1">
                <a:latin typeface="+mn-lt"/>
                <a:cs typeface="Times New Roman" panose="02020603050405020304" pitchFamily="18" charset="0"/>
              </a:rPr>
              <a:t>;W</a:t>
            </a:r>
            <a:r>
              <a:rPr lang="en-US" sz="1800" i="1" dirty="0">
                <a:latin typeface="+mn-lt"/>
                <a:cs typeface="Times New Roman" panose="02020603050405020304" pitchFamily="18" charset="0"/>
              </a:rPr>
              <a:t>)</a:t>
            </a:r>
            <a:endParaRPr lang="en-US" sz="1800" dirty="0">
              <a:latin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A8A36D-2BC2-CBE9-FD30-0EC39AB2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323" r="15957" b="1865"/>
          <a:stretch>
            <a:fillRect/>
          </a:stretch>
        </p:blipFill>
        <p:spPr>
          <a:xfrm>
            <a:off x="162028" y="2924819"/>
            <a:ext cx="3856430" cy="31423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5B65893-C767-3FDA-6BED-0C3F0E2AE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368" y="3019965"/>
            <a:ext cx="3746194" cy="295320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86BFC3B-E202-540B-EAFA-9B5251B5F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0472" y="2786314"/>
            <a:ext cx="4010893" cy="319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6037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9" descr="Gráfico&#10;&#10;Descrição gerada automaticamente">
            <a:extLst>
              <a:ext uri="{FF2B5EF4-FFF2-40B4-BE49-F238E27FC236}">
                <a16:creationId xmlns:a16="http://schemas.microsoft.com/office/drawing/2014/main" id="{4B4B4120-13B8-BD92-487A-364480F352D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90" y="1470308"/>
            <a:ext cx="9496425" cy="37639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64660B-97DD-A681-7091-8FC134F55164}"/>
                  </a:ext>
                </a:extLst>
              </p:cNvPr>
              <p:cNvSpPr>
                <a:spLocks noGrp="1"/>
              </p:cNvSpPr>
              <p:nvPr>
                <p:ph type="title" idx="4294967295"/>
              </p:nvPr>
            </p:nvSpPr>
            <p:spPr>
              <a:xfrm>
                <a:off x="790203" y="286448"/>
                <a:ext cx="10668000" cy="547688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Output curves including DIBL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3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𝑠𝑎𝑡</m:t>
                        </m:r>
                      </m:sub>
                    </m:sSub>
                  </m:oMath>
                </a14:m>
                <a:endParaRPr lang="pt-BR" sz="32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64660B-97DD-A681-7091-8FC134F551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790203" y="286448"/>
                <a:ext cx="10668000" cy="547688"/>
              </a:xfrm>
              <a:blipFill>
                <a:blip r:embed="rId3"/>
                <a:stretch>
                  <a:fillRect l="-1486" t="-21111" b="-3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608706-B103-0EF5-7A8E-39906D768D7E}"/>
                  </a:ext>
                </a:extLst>
              </p:cNvPr>
              <p:cNvSpPr txBox="1"/>
              <p:nvPr/>
            </p:nvSpPr>
            <p:spPr>
              <a:xfrm>
                <a:off x="759213" y="4895911"/>
                <a:ext cx="4572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𝐷𝐼𝐵𝐿</m:t>
                          </m:r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pt-B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BR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608706-B103-0EF5-7A8E-39906D768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13" y="4895911"/>
                <a:ext cx="4572000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15">
                <a:extLst>
                  <a:ext uri="{FF2B5EF4-FFF2-40B4-BE49-F238E27FC236}">
                    <a16:creationId xmlns:a16="http://schemas.microsoft.com/office/drawing/2014/main" id="{86F35AFF-2214-37A6-6582-E65F88475DF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20425" y="5418914"/>
              <a:ext cx="7138094" cy="67056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422460">
                      <a:extLst>
                        <a:ext uri="{9D8B030D-6E8A-4147-A177-3AD203B41FA5}">
                          <a16:colId xmlns:a16="http://schemas.microsoft.com/office/drawing/2014/main" val="2552127827"/>
                        </a:ext>
                      </a:extLst>
                    </a:gridCol>
                    <a:gridCol w="1395155">
                      <a:extLst>
                        <a:ext uri="{9D8B030D-6E8A-4147-A177-3AD203B41FA5}">
                          <a16:colId xmlns:a16="http://schemas.microsoft.com/office/drawing/2014/main" val="1727456195"/>
                        </a:ext>
                      </a:extLst>
                    </a:gridCol>
                    <a:gridCol w="990110">
                      <a:extLst>
                        <a:ext uri="{9D8B030D-6E8A-4147-A177-3AD203B41FA5}">
                          <a16:colId xmlns:a16="http://schemas.microsoft.com/office/drawing/2014/main" val="2855228003"/>
                        </a:ext>
                      </a:extLst>
                    </a:gridCol>
                    <a:gridCol w="855095">
                      <a:extLst>
                        <a:ext uri="{9D8B030D-6E8A-4147-A177-3AD203B41FA5}">
                          <a16:colId xmlns:a16="http://schemas.microsoft.com/office/drawing/2014/main" val="2406057892"/>
                        </a:ext>
                      </a:extLst>
                    </a:gridCol>
                    <a:gridCol w="765085">
                      <a:extLst>
                        <a:ext uri="{9D8B030D-6E8A-4147-A177-3AD203B41FA5}">
                          <a16:colId xmlns:a16="http://schemas.microsoft.com/office/drawing/2014/main" val="3609009544"/>
                        </a:ext>
                      </a:extLst>
                    </a:gridCol>
                    <a:gridCol w="827084">
                      <a:extLst>
                        <a:ext uri="{9D8B030D-6E8A-4147-A177-3AD203B41FA5}">
                          <a16:colId xmlns:a16="http://schemas.microsoft.com/office/drawing/2014/main" val="3405794881"/>
                        </a:ext>
                      </a:extLst>
                    </a:gridCol>
                    <a:gridCol w="883105">
                      <a:extLst>
                        <a:ext uri="{9D8B030D-6E8A-4147-A177-3AD203B41FA5}">
                          <a16:colId xmlns:a16="http://schemas.microsoft.com/office/drawing/2014/main" val="3935750452"/>
                        </a:ext>
                      </a:extLst>
                    </a:gridCol>
                  </a:tblGrid>
                  <a:tr h="3069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Transistor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1600" b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pt-BR" sz="1600" b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pt-BR" sz="1600" b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oMath>
                          </a14:m>
                          <a:r>
                            <a:rPr lang="pt-BR" sz="1600" dirty="0"/>
                            <a:t> [</a:t>
                          </a:r>
                          <a14:m>
                            <m:oMath xmlns:m="http://schemas.openxmlformats.org/officeDocument/2006/math">
                              <m:r>
                                <a:rPr lang="pt-BR" sz="1600" b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pt-BR" sz="1600" b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oMath>
                          </a14:m>
                          <a:r>
                            <a:rPr lang="pt-BR" sz="16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6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1" dirty="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pt-BR" sz="1600" b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r>
                                    <a:rPr lang="pt-BR" sz="1600" b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pt-BR" sz="1600" b="1" dirty="0" smtClean="0">
                                  <a:latin typeface="Cambria Math" panose="02040503050406030204" pitchFamily="18" charset="0"/>
                                </a:rPr>
                                <m:t>  [</m:t>
                              </m:r>
                              <m:r>
                                <a:rPr lang="pt-BR" sz="1600" b="1" dirty="0" smtClean="0">
                                  <a:latin typeface="Cambria Math" panose="02040503050406030204" pitchFamily="18" charset="0"/>
                                </a:rPr>
                                <m:t>𝒎𝑽</m:t>
                              </m:r>
                              <m:r>
                                <a:rPr lang="pt-BR" sz="1600" b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pt-BR" sz="1600" b="1" dirty="0"/>
                            <a:t> </a:t>
                          </a:r>
                          <a:endParaRPr lang="pt-B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b="1" dirty="0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pt-BR" sz="1600" b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sub>
                                </m:sSub>
                                <m:r>
                                  <a:rPr lang="pt-BR" sz="1600" b="1" dirty="0" smtClean="0"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pt-BR" sz="1600" b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pt-BR" sz="1600" b="1" dirty="0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r>
                                  <a:rPr lang="pt-BR" sz="1600" b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pt-BR" sz="16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dirty="0"/>
                            <a:t>n</a:t>
                          </a:r>
                          <a:endParaRPr lang="pt-BR" sz="16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1" smtClean="0"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oMath>
                            </m:oMathPara>
                          </a14:m>
                          <a:endParaRPr lang="pt-BR" sz="16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1" smtClean="0">
                                    <a:latin typeface="Cambria Math" panose="02040503050406030204" pitchFamily="18" charset="0"/>
                                  </a:rPr>
                                  <m:t>𝜻</m:t>
                                </m:r>
                              </m:oMath>
                            </m:oMathPara>
                          </a14:m>
                          <a:endParaRPr lang="pt-BR" sz="16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1312259"/>
                      </a:ext>
                    </a:extLst>
                  </a:tr>
                  <a:tr h="2881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NMOS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pt-BR" sz="1600" b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pt-BR" sz="1600" b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pt-BR" sz="1600" b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pt-BR" sz="1600" b="1" smtClean="0">
                                    <a:latin typeface="Cambria Math" panose="02040503050406030204" pitchFamily="18" charset="0"/>
                                  </a:rPr>
                                  <m:t>𝟏𝟖</m:t>
                                </m:r>
                              </m:oMath>
                            </m:oMathPara>
                          </a14:m>
                          <a:endParaRPr lang="pt-B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528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5.52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1.37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0.025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0.056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82976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15">
                <a:extLst>
                  <a:ext uri="{FF2B5EF4-FFF2-40B4-BE49-F238E27FC236}">
                    <a16:creationId xmlns:a16="http://schemas.microsoft.com/office/drawing/2014/main" id="{86F35AFF-2214-37A6-6582-E65F88475DF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20425" y="5418914"/>
              <a:ext cx="7138094" cy="67056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422460">
                      <a:extLst>
                        <a:ext uri="{9D8B030D-6E8A-4147-A177-3AD203B41FA5}">
                          <a16:colId xmlns:a16="http://schemas.microsoft.com/office/drawing/2014/main" val="2552127827"/>
                        </a:ext>
                      </a:extLst>
                    </a:gridCol>
                    <a:gridCol w="1395155">
                      <a:extLst>
                        <a:ext uri="{9D8B030D-6E8A-4147-A177-3AD203B41FA5}">
                          <a16:colId xmlns:a16="http://schemas.microsoft.com/office/drawing/2014/main" val="1727456195"/>
                        </a:ext>
                      </a:extLst>
                    </a:gridCol>
                    <a:gridCol w="990110">
                      <a:extLst>
                        <a:ext uri="{9D8B030D-6E8A-4147-A177-3AD203B41FA5}">
                          <a16:colId xmlns:a16="http://schemas.microsoft.com/office/drawing/2014/main" val="2855228003"/>
                        </a:ext>
                      </a:extLst>
                    </a:gridCol>
                    <a:gridCol w="855095">
                      <a:extLst>
                        <a:ext uri="{9D8B030D-6E8A-4147-A177-3AD203B41FA5}">
                          <a16:colId xmlns:a16="http://schemas.microsoft.com/office/drawing/2014/main" val="2406057892"/>
                        </a:ext>
                      </a:extLst>
                    </a:gridCol>
                    <a:gridCol w="765085">
                      <a:extLst>
                        <a:ext uri="{9D8B030D-6E8A-4147-A177-3AD203B41FA5}">
                          <a16:colId xmlns:a16="http://schemas.microsoft.com/office/drawing/2014/main" val="3609009544"/>
                        </a:ext>
                      </a:extLst>
                    </a:gridCol>
                    <a:gridCol w="827084">
                      <a:extLst>
                        <a:ext uri="{9D8B030D-6E8A-4147-A177-3AD203B41FA5}">
                          <a16:colId xmlns:a16="http://schemas.microsoft.com/office/drawing/2014/main" val="3405794881"/>
                        </a:ext>
                      </a:extLst>
                    </a:gridCol>
                    <a:gridCol w="883105">
                      <a:extLst>
                        <a:ext uri="{9D8B030D-6E8A-4147-A177-3AD203B41FA5}">
                          <a16:colId xmlns:a16="http://schemas.microsoft.com/office/drawing/2014/main" val="393575045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Transistor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5"/>
                          <a:stretch>
                            <a:fillRect l="-102620" t="-3571" r="-311790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5"/>
                          <a:stretch>
                            <a:fillRect l="-286420" t="-3571" r="-340741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5"/>
                          <a:stretch>
                            <a:fillRect l="-443972" t="-3571" r="-291489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dirty="0"/>
                            <a:t>n</a:t>
                          </a:r>
                          <a:endParaRPr lang="pt-BR" sz="16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5"/>
                          <a:stretch>
                            <a:fillRect l="-655882" t="-3571" r="-110294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5"/>
                          <a:stretch>
                            <a:fillRect l="-708966" t="-3571" r="-3448" b="-1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131225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NMOS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5"/>
                          <a:stretch>
                            <a:fillRect l="-102620" t="-105455" r="-311790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528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5.52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1.37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0.025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0.056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82976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3150B01E-A5DD-80A9-D5F4-4E7D79DA076D}"/>
              </a:ext>
            </a:extLst>
          </p:cNvPr>
          <p:cNvSpPr txBox="1"/>
          <p:nvPr/>
        </p:nvSpPr>
        <p:spPr>
          <a:xfrm>
            <a:off x="2953153" y="1070372"/>
            <a:ext cx="545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WI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AF97434-EA28-62E3-47F9-963D2EBCDBCD}"/>
              </a:ext>
            </a:extLst>
          </p:cNvPr>
          <p:cNvSpPr txBox="1"/>
          <p:nvPr/>
        </p:nvSpPr>
        <p:spPr>
          <a:xfrm>
            <a:off x="6124203" y="1071457"/>
            <a:ext cx="541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MI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0ED08D3-2DD2-308C-3029-6B49A3AF3A23}"/>
              </a:ext>
            </a:extLst>
          </p:cNvPr>
          <p:cNvSpPr txBox="1"/>
          <p:nvPr/>
        </p:nvSpPr>
        <p:spPr>
          <a:xfrm>
            <a:off x="9291355" y="107145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1190479402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C8C2CC3-9F44-A879-BCBC-131F0439DFE1}"/>
              </a:ext>
            </a:extLst>
          </p:cNvPr>
          <p:cNvSpPr txBox="1">
            <a:spLocks/>
          </p:cNvSpPr>
          <p:nvPr/>
        </p:nvSpPr>
        <p:spPr>
          <a:xfrm>
            <a:off x="785410" y="104274"/>
            <a:ext cx="7063204" cy="94180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Inversion Level Based Method for R-Feedback LNA with ACM-2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472C4413-A0B3-8D61-2ACB-2C5DAAFB3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10" y="1109761"/>
            <a:ext cx="7361015" cy="112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fr-FR" b="1" i="1" dirty="0">
                <a:latin typeface="+mj-lt"/>
                <a:cs typeface="Times New Roman" pitchFamily="18" charset="0"/>
              </a:rPr>
              <a:t>Computing GT, F and IIP3:</a:t>
            </a:r>
          </a:p>
          <a:p>
            <a:pPr>
              <a:defRPr/>
            </a:pPr>
            <a:endParaRPr lang="en-US" altLang="fr-FR" b="1" i="1" dirty="0">
              <a:latin typeface="+mj-lt"/>
              <a:cs typeface="Times New Roman" pitchFamily="18" charset="0"/>
            </a:endParaRPr>
          </a:p>
          <a:p>
            <a:pPr>
              <a:defRPr/>
            </a:pPr>
            <a:r>
              <a:rPr lang="en-US" altLang="fr-FR" sz="1350" b="1" dirty="0">
                <a:latin typeface="+mj-lt"/>
                <a:cs typeface="Times New Roman" pitchFamily="18" charset="0"/>
              </a:rPr>
              <a:t>Finally :</a:t>
            </a:r>
            <a:endParaRPr lang="en-US" altLang="fr-FR" sz="1350" dirty="0">
              <a:latin typeface="+mj-lt"/>
              <a:cs typeface="Times New Roman" pitchFamily="18" charset="0"/>
            </a:endParaRPr>
          </a:p>
          <a:p>
            <a:pPr>
              <a:defRPr/>
            </a:pPr>
            <a:endParaRPr lang="en-US" altLang="fr-FR" sz="1350" b="1" dirty="0">
              <a:latin typeface="+mj-lt"/>
              <a:cs typeface="Times New Roman" pitchFamily="18" charset="0"/>
            </a:endParaRPr>
          </a:p>
        </p:txBody>
      </p:sp>
      <p:pic>
        <p:nvPicPr>
          <p:cNvPr id="92" name="Image 91">
            <a:extLst>
              <a:ext uri="{FF2B5EF4-FFF2-40B4-BE49-F238E27FC236}">
                <a16:creationId xmlns:a16="http://schemas.microsoft.com/office/drawing/2014/main" id="{7BD4454E-5CDE-7BA6-A2EA-6951A3714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440" y="2185873"/>
            <a:ext cx="968303" cy="1501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3" name="Image 92">
            <a:extLst>
              <a:ext uri="{FF2B5EF4-FFF2-40B4-BE49-F238E27FC236}">
                <a16:creationId xmlns:a16="http://schemas.microsoft.com/office/drawing/2014/main" id="{80E845FC-4785-536D-F0BD-103B113C21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3324" y="1549872"/>
            <a:ext cx="2850838" cy="471907"/>
          </a:xfrm>
          <a:prstGeom prst="rect">
            <a:avLst/>
          </a:prstGeom>
        </p:spPr>
      </p:pic>
      <p:pic>
        <p:nvPicPr>
          <p:cNvPr id="94" name="Image 93">
            <a:extLst>
              <a:ext uri="{FF2B5EF4-FFF2-40B4-BE49-F238E27FC236}">
                <a16:creationId xmlns:a16="http://schemas.microsoft.com/office/drawing/2014/main" id="{9C30552D-4C23-0ADF-A9D0-DE3D0E4F3E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8286" y="1376144"/>
            <a:ext cx="5934130" cy="682135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3AD4479A-CE31-F513-CF5F-E3367CF54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244" y="2161193"/>
            <a:ext cx="1059380" cy="1485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9" name="Virage 98">
            <a:extLst>
              <a:ext uri="{FF2B5EF4-FFF2-40B4-BE49-F238E27FC236}">
                <a16:creationId xmlns:a16="http://schemas.microsoft.com/office/drawing/2014/main" id="{04A31FB3-0F3B-F7DF-95D1-A26C3405D84B}"/>
              </a:ext>
            </a:extLst>
          </p:cNvPr>
          <p:cNvSpPr/>
          <p:nvPr/>
        </p:nvSpPr>
        <p:spPr>
          <a:xfrm rot="10800000" flipH="1">
            <a:off x="1824675" y="2061290"/>
            <a:ext cx="282503" cy="267645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00" name="Virage 99">
            <a:extLst>
              <a:ext uri="{FF2B5EF4-FFF2-40B4-BE49-F238E27FC236}">
                <a16:creationId xmlns:a16="http://schemas.microsoft.com/office/drawing/2014/main" id="{BF0F3853-77C5-1A7C-0A5B-33C130211A3E}"/>
              </a:ext>
            </a:extLst>
          </p:cNvPr>
          <p:cNvSpPr/>
          <p:nvPr/>
        </p:nvSpPr>
        <p:spPr>
          <a:xfrm rot="10800000" flipH="1">
            <a:off x="4796454" y="2036945"/>
            <a:ext cx="282503" cy="267645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pic>
        <p:nvPicPr>
          <p:cNvPr id="101" name="Image 100">
            <a:extLst>
              <a:ext uri="{FF2B5EF4-FFF2-40B4-BE49-F238E27FC236}">
                <a16:creationId xmlns:a16="http://schemas.microsoft.com/office/drawing/2014/main" id="{73DA66ED-E6B7-61BD-3D49-3711F9F1ED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0175" y="2452481"/>
            <a:ext cx="1819852" cy="542418"/>
          </a:xfrm>
          <a:prstGeom prst="rect">
            <a:avLst/>
          </a:prstGeom>
        </p:spPr>
      </p:pic>
      <p:sp>
        <p:nvSpPr>
          <p:cNvPr id="102" name="Virage 101">
            <a:extLst>
              <a:ext uri="{FF2B5EF4-FFF2-40B4-BE49-F238E27FC236}">
                <a16:creationId xmlns:a16="http://schemas.microsoft.com/office/drawing/2014/main" id="{F95874AF-1AE5-0324-FAAB-69AD92B7B055}"/>
              </a:ext>
            </a:extLst>
          </p:cNvPr>
          <p:cNvSpPr/>
          <p:nvPr/>
        </p:nvSpPr>
        <p:spPr>
          <a:xfrm rot="10800000" flipH="1">
            <a:off x="1897170" y="2982029"/>
            <a:ext cx="282503" cy="267645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pic>
        <p:nvPicPr>
          <p:cNvPr id="103" name="Image 102">
            <a:extLst>
              <a:ext uri="{FF2B5EF4-FFF2-40B4-BE49-F238E27FC236}">
                <a16:creationId xmlns:a16="http://schemas.microsoft.com/office/drawing/2014/main" id="{85970286-AF56-5E64-2796-F7CF0BAA9D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2999" y="3100456"/>
            <a:ext cx="1364696" cy="1620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2F80CADA-5F5F-7FCE-97FC-C5D0333A96D6}"/>
              </a:ext>
            </a:extLst>
          </p:cNvPr>
          <p:cNvGrpSpPr/>
          <p:nvPr/>
        </p:nvGrpSpPr>
        <p:grpSpPr>
          <a:xfrm>
            <a:off x="6926385" y="2142385"/>
            <a:ext cx="2814668" cy="539275"/>
            <a:chOff x="8240233" y="2520296"/>
            <a:chExt cx="3752889" cy="719033"/>
          </a:xfrm>
        </p:grpSpPr>
        <p:grpSp>
          <p:nvGrpSpPr>
            <p:cNvPr id="95" name="Groupe 94">
              <a:extLst>
                <a:ext uri="{FF2B5EF4-FFF2-40B4-BE49-F238E27FC236}">
                  <a16:creationId xmlns:a16="http://schemas.microsoft.com/office/drawing/2014/main" id="{885D2EFD-6C99-64C9-661C-69417DA4FBD4}"/>
                </a:ext>
              </a:extLst>
            </p:cNvPr>
            <p:cNvGrpSpPr/>
            <p:nvPr/>
          </p:nvGrpSpPr>
          <p:grpSpPr>
            <a:xfrm>
              <a:off x="8573403" y="2737822"/>
              <a:ext cx="3419719" cy="501507"/>
              <a:chOff x="479117" y="2365776"/>
              <a:chExt cx="3419719" cy="501507"/>
            </a:xfrm>
          </p:grpSpPr>
          <p:pic>
            <p:nvPicPr>
              <p:cNvPr id="96" name="Image 95">
                <a:extLst>
                  <a:ext uri="{FF2B5EF4-FFF2-40B4-BE49-F238E27FC236}">
                    <a16:creationId xmlns:a16="http://schemas.microsoft.com/office/drawing/2014/main" id="{3E9E5D22-DC50-D915-FF84-4A9D7DF9E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46033" y="2365776"/>
                <a:ext cx="2652803" cy="501507"/>
              </a:xfrm>
              <a:prstGeom prst="rect">
                <a:avLst/>
              </a:prstGeom>
            </p:spPr>
          </p:pic>
          <p:pic>
            <p:nvPicPr>
              <p:cNvPr id="97" name="Image 96">
                <a:extLst>
                  <a:ext uri="{FF2B5EF4-FFF2-40B4-BE49-F238E27FC236}">
                    <a16:creationId xmlns:a16="http://schemas.microsoft.com/office/drawing/2014/main" id="{B1ACBAFB-F54C-B978-9BCF-B3E66263FA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9117" y="2517058"/>
                <a:ext cx="1110775" cy="251132"/>
              </a:xfrm>
              <a:prstGeom prst="rect">
                <a:avLst/>
              </a:prstGeom>
            </p:spPr>
          </p:pic>
        </p:grpSp>
        <p:sp>
          <p:nvSpPr>
            <p:cNvPr id="104" name="ZoneTexte 103">
              <a:extLst>
                <a:ext uri="{FF2B5EF4-FFF2-40B4-BE49-F238E27FC236}">
                  <a16:creationId xmlns:a16="http://schemas.microsoft.com/office/drawing/2014/main" id="{BE07BA29-38A2-1192-5F97-A1C5F7EAD396}"/>
                </a:ext>
              </a:extLst>
            </p:cNvPr>
            <p:cNvSpPr txBox="1"/>
            <p:nvPr/>
          </p:nvSpPr>
          <p:spPr>
            <a:xfrm>
              <a:off x="8240233" y="2520296"/>
              <a:ext cx="168755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Remember :</a:t>
              </a: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32B4363B-DCF3-0B35-8732-72E5068F1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246" y="2508533"/>
            <a:ext cx="968303" cy="150186"/>
          </a:xfrm>
          <a:prstGeom prst="rect">
            <a:avLst/>
          </a:prstGeom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0F423FD-B5FA-201D-EBE6-89DEDAF7E11D}"/>
              </a:ext>
            </a:extLst>
          </p:cNvPr>
          <p:cNvSpPr txBox="1"/>
          <p:nvPr/>
        </p:nvSpPr>
        <p:spPr>
          <a:xfrm>
            <a:off x="4718286" y="2421702"/>
            <a:ext cx="5517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with</a:t>
            </a:r>
          </a:p>
        </p:txBody>
      </p:sp>
      <p:sp>
        <p:nvSpPr>
          <p:cNvPr id="7" name="Virage 6">
            <a:extLst>
              <a:ext uri="{FF2B5EF4-FFF2-40B4-BE49-F238E27FC236}">
                <a16:creationId xmlns:a16="http://schemas.microsoft.com/office/drawing/2014/main" id="{3AF110F0-9F91-6656-B2C8-B9313B0D483E}"/>
              </a:ext>
            </a:extLst>
          </p:cNvPr>
          <p:cNvSpPr/>
          <p:nvPr/>
        </p:nvSpPr>
        <p:spPr>
          <a:xfrm rot="10800000" flipH="1">
            <a:off x="5504196" y="2723690"/>
            <a:ext cx="282503" cy="267645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EE5CBBEA-1487-343F-B266-F15A62E5D3C0}"/>
                  </a:ext>
                </a:extLst>
              </p:cNvPr>
              <p:cNvSpPr txBox="1"/>
              <p:nvPr/>
            </p:nvSpPr>
            <p:spPr>
              <a:xfrm>
                <a:off x="5856244" y="2820828"/>
                <a:ext cx="676852" cy="18466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sz="12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sz="1200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fr-FR" sz="12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fr-FR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EE5CBBEA-1487-343F-B266-F15A62E5D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244" y="2820828"/>
                <a:ext cx="676852" cy="184666"/>
              </a:xfrm>
              <a:prstGeom prst="rect">
                <a:avLst/>
              </a:prstGeom>
              <a:blipFill>
                <a:blip r:embed="rId11"/>
                <a:stretch>
                  <a:fillRect l="-2655" r="-5310" b="-375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FD9DB23C-9EB5-4E34-B572-7072E5C9D1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1315" y="3347087"/>
            <a:ext cx="8642582" cy="23226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0B57FE-E19E-4553-05EE-21ED9064BD43}"/>
              </a:ext>
            </a:extLst>
          </p:cNvPr>
          <p:cNvSpPr/>
          <p:nvPr/>
        </p:nvSpPr>
        <p:spPr>
          <a:xfrm>
            <a:off x="1491316" y="3358662"/>
            <a:ext cx="2822763" cy="2654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43A352-E026-40C1-8C6F-4B5F6A3F56B6}"/>
              </a:ext>
            </a:extLst>
          </p:cNvPr>
          <p:cNvSpPr/>
          <p:nvPr/>
        </p:nvSpPr>
        <p:spPr>
          <a:xfrm>
            <a:off x="4401225" y="3358662"/>
            <a:ext cx="2822763" cy="2654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232B0-E664-6012-B2E5-731AC03ABCC4}"/>
              </a:ext>
            </a:extLst>
          </p:cNvPr>
          <p:cNvSpPr/>
          <p:nvPr/>
        </p:nvSpPr>
        <p:spPr>
          <a:xfrm>
            <a:off x="7311135" y="3358662"/>
            <a:ext cx="2822763" cy="2654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5787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  <p:bldP spid="102" grpId="0" animBg="1"/>
      <p:bldP spid="3" grpId="0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C8C2CC3-9F44-A879-BCBC-131F0439DFE1}"/>
              </a:ext>
            </a:extLst>
          </p:cNvPr>
          <p:cNvSpPr txBox="1">
            <a:spLocks/>
          </p:cNvSpPr>
          <p:nvPr/>
        </p:nvSpPr>
        <p:spPr>
          <a:xfrm>
            <a:off x="718582" y="66208"/>
            <a:ext cx="7063204" cy="94180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Inversion Level Based Method for R-Feedback LNA with ACM-2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08D8D44-5A05-AE49-F6E4-608FC9652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810" y="1064802"/>
            <a:ext cx="7361015" cy="867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fr-FR" sz="1800" b="1" i="1" dirty="0">
                <a:latin typeface="+mn-lt"/>
                <a:cs typeface="Times New Roman" pitchFamily="18" charset="0"/>
              </a:rPr>
              <a:t>Exploring the design space:</a:t>
            </a:r>
            <a:endParaRPr lang="en-US" altLang="fr-FR" sz="1800" b="1" dirty="0">
              <a:latin typeface="+mn-lt"/>
              <a:cs typeface="Times New Roman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fr-FR" sz="1800" b="1" dirty="0">
                <a:latin typeface="+mn-lt"/>
                <a:cs typeface="Times New Roman" pitchFamily="18" charset="0"/>
              </a:rPr>
              <a:t>Setting GT (or NF, or IIP3) helps to build 2D plots. </a:t>
            </a:r>
            <a:endParaRPr lang="en-US" altLang="fr-FR" sz="1350" b="1" dirty="0">
              <a:latin typeface="+mj-lt"/>
              <a:cs typeface="Times New Roman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F88A755-3968-2F4C-280C-CD6FDBE21695}"/>
              </a:ext>
            </a:extLst>
          </p:cNvPr>
          <p:cNvSpPr txBox="1"/>
          <p:nvPr/>
        </p:nvSpPr>
        <p:spPr>
          <a:xfrm>
            <a:off x="3485710" y="1988880"/>
            <a:ext cx="4893638" cy="369332"/>
          </a:xfrm>
          <a:prstGeom prst="rect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fr-FR" sz="1800" b="1" i="1" dirty="0">
                <a:latin typeface="+mj-lt"/>
                <a:cs typeface="Times New Roman" pitchFamily="18" charset="0"/>
              </a:rPr>
              <a:t>=&gt; We get the relationship </a:t>
            </a:r>
            <a:r>
              <a:rPr lang="en-US" altLang="fr-FR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fr-FR" sz="18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fr-F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&lt;=&gt;W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824709FB-F1A5-9C4B-12E2-7C07995033F5}"/>
              </a:ext>
            </a:extLst>
          </p:cNvPr>
          <p:cNvGrpSpPr/>
          <p:nvPr/>
        </p:nvGrpSpPr>
        <p:grpSpPr>
          <a:xfrm>
            <a:off x="8121225" y="3429000"/>
            <a:ext cx="3469348" cy="2807877"/>
            <a:chOff x="8130831" y="962199"/>
            <a:chExt cx="3942657" cy="3198979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04C7312E-7D23-EE5D-5951-FBF450857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556588" y="962199"/>
              <a:ext cx="3516900" cy="2718830"/>
            </a:xfrm>
            <a:prstGeom prst="rect">
              <a:avLst/>
            </a:prstGeom>
            <a:noFill/>
            <a:ln w="19050">
              <a:solidFill>
                <a:srgbClr val="3366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3D5DA09-C252-BD10-A3AC-593D3EABCA79}"/>
                </a:ext>
              </a:extLst>
            </p:cNvPr>
            <p:cNvSpPr txBox="1"/>
            <p:nvPr/>
          </p:nvSpPr>
          <p:spPr>
            <a:xfrm>
              <a:off x="8130831" y="1873234"/>
              <a:ext cx="4257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US" sz="1200" b="1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sz="12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427134E6-0179-7C16-D0A6-AC043F75DD38}"/>
                </a:ext>
              </a:extLst>
            </p:cNvPr>
            <p:cNvSpPr txBox="1"/>
            <p:nvPr/>
          </p:nvSpPr>
          <p:spPr>
            <a:xfrm>
              <a:off x="10027530" y="3791846"/>
              <a:ext cx="842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W(</a:t>
              </a:r>
              <a:r>
                <a:rPr lang="en-US" sz="1200" b="1" i="1" dirty="0">
                  <a:latin typeface="Symbol" pitchFamily="2" charset="2"/>
                  <a:cs typeface="Times New Roman" panose="02020603050405020304" pitchFamily="18" charset="0"/>
                </a:rPr>
                <a:t>m</a:t>
              </a:r>
              <a:r>
                <a:rPr lang="en-US" sz="12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m)</a:t>
              </a:r>
              <a:endParaRPr lang="en-US" sz="12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001BC8D1-9D50-EEBC-5565-D7593312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32926" y="3377918"/>
            <a:ext cx="3469348" cy="2807877"/>
          </a:xfrm>
          <a:prstGeom prst="rect">
            <a:avLst/>
          </a:prstGeom>
          <a:solidFill>
            <a:srgbClr val="33CC33"/>
          </a:solidFill>
          <a:ln w="19050">
            <a:solidFill>
              <a:srgbClr val="33CC33"/>
            </a:solidFill>
          </a:ln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55D6018-5407-13CD-D18A-F21996DDB15B}"/>
              </a:ext>
            </a:extLst>
          </p:cNvPr>
          <p:cNvSpPr txBox="1"/>
          <p:nvPr/>
        </p:nvSpPr>
        <p:spPr>
          <a:xfrm>
            <a:off x="3485710" y="2462515"/>
            <a:ext cx="2705477" cy="369332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fr-FR" sz="1800" b="1" i="1" dirty="0">
                <a:latin typeface="+mj-lt"/>
                <a:cs typeface="Times New Roman" pitchFamily="18" charset="0"/>
              </a:rPr>
              <a:t>=&gt; We plot </a:t>
            </a:r>
            <a:r>
              <a:rPr lang="en-US" altLang="fr-F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NF(W)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FE5A2CF-5DBF-B4C5-51BC-7C78744090E6}"/>
              </a:ext>
            </a:extLst>
          </p:cNvPr>
          <p:cNvSpPr txBox="1"/>
          <p:nvPr/>
        </p:nvSpPr>
        <p:spPr>
          <a:xfrm>
            <a:off x="830415" y="1988880"/>
            <a:ext cx="2833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fr-FR" sz="1800" b="1" i="1" dirty="0">
                <a:latin typeface="+mj-lt"/>
                <a:cs typeface="Times New Roman" pitchFamily="18" charset="0"/>
              </a:rPr>
              <a:t>For a particular </a:t>
            </a:r>
            <a:r>
              <a:rPr lang="en-US" altLang="fr-F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fr-FR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fr-FR" sz="1800" b="1" i="1" dirty="0">
                <a:latin typeface="+mj-lt"/>
                <a:cs typeface="Times New Roman" pitchFamily="18" charset="0"/>
              </a:rPr>
              <a:t>  </a:t>
            </a:r>
            <a:endParaRPr lang="en-US" sz="1800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21DBBA7-A728-9934-807C-686BAAB7B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5920" y="3393852"/>
            <a:ext cx="3469348" cy="2735448"/>
          </a:xfrm>
          <a:prstGeom prst="rect">
            <a:avLst/>
          </a:prstGeom>
          <a:solidFill>
            <a:srgbClr val="FF9933"/>
          </a:solidFill>
          <a:ln w="19050">
            <a:solidFill>
              <a:srgbClr val="FF9933"/>
            </a:solidFill>
          </a:ln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A79E568-7A38-BE2C-D549-94C9F5C85827}"/>
              </a:ext>
            </a:extLst>
          </p:cNvPr>
          <p:cNvSpPr txBox="1"/>
          <p:nvPr/>
        </p:nvSpPr>
        <p:spPr>
          <a:xfrm>
            <a:off x="3485710" y="2920217"/>
            <a:ext cx="2873873" cy="369332"/>
          </a:xfrm>
          <a:prstGeom prst="rect">
            <a:avLst/>
          </a:prstGeom>
          <a:solidFill>
            <a:srgbClr val="33CC33"/>
          </a:solidFill>
          <a:ln>
            <a:solidFill>
              <a:srgbClr val="33CC33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fr-FR" sz="1800" b="1" i="1" dirty="0">
                <a:latin typeface="+mj-lt"/>
                <a:cs typeface="Times New Roman" pitchFamily="18" charset="0"/>
              </a:rPr>
              <a:t>=&gt; We plot </a:t>
            </a:r>
            <a:r>
              <a:rPr lang="en-US" altLang="fr-F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IIP3(W)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CF7FA5C-A035-4B3F-6249-978B01A5035B}"/>
              </a:ext>
            </a:extLst>
          </p:cNvPr>
          <p:cNvSpPr txBox="1"/>
          <p:nvPr/>
        </p:nvSpPr>
        <p:spPr>
          <a:xfrm>
            <a:off x="6476705" y="2954842"/>
            <a:ext cx="2534668" cy="307777"/>
          </a:xfrm>
          <a:prstGeom prst="rect">
            <a:avLst/>
          </a:prstGeom>
          <a:solidFill>
            <a:srgbClr val="FFCC66"/>
          </a:solidFill>
          <a:ln>
            <a:solidFill>
              <a:srgbClr val="FFCC66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dirty="0"/>
              <a:t>And We already have </a:t>
            </a:r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524542101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C8C2CC3-9F44-A879-BCBC-131F0439DFE1}"/>
              </a:ext>
            </a:extLst>
          </p:cNvPr>
          <p:cNvSpPr txBox="1">
            <a:spLocks/>
          </p:cNvSpPr>
          <p:nvPr/>
        </p:nvSpPr>
        <p:spPr>
          <a:xfrm>
            <a:off x="740405" y="13082"/>
            <a:ext cx="7063204" cy="94180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Inversion Level Based Method for R-Feedback LNA with ACM-2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B6B6DBA-728E-3250-D690-19CE19A6B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415" y="1135979"/>
            <a:ext cx="981468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fr-FR" sz="2400" b="1" i="1" dirty="0">
                <a:latin typeface="+mj-lt"/>
                <a:cs typeface="Times New Roman" pitchFamily="18" charset="0"/>
              </a:rPr>
              <a:t>Setting the final value:</a:t>
            </a:r>
          </a:p>
          <a:p>
            <a:pPr>
              <a:defRPr/>
            </a:pPr>
            <a:endParaRPr lang="en-US" altLang="fr-FR" b="1" dirty="0">
              <a:latin typeface="+mj-lt"/>
              <a:cs typeface="Times New Roman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fr-FR" dirty="0">
                <a:latin typeface="+mj-lt"/>
                <a:cs typeface="Times New Roman" pitchFamily="18" charset="0"/>
              </a:rPr>
              <a:t>We choose </a:t>
            </a:r>
            <a:r>
              <a:rPr lang="en-US" alt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fr-FR" dirty="0">
                <a:latin typeface="+mj-lt"/>
                <a:cs typeface="Times New Roman" pitchFamily="18" charset="0"/>
              </a:rPr>
              <a:t>, that gives </a:t>
            </a:r>
            <a:r>
              <a:rPr lang="en-US" altLang="fr-F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fr-F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fr-FR" dirty="0">
                <a:latin typeface="+mj-lt"/>
                <a:cs typeface="Times New Roman" pitchFamily="18" charset="0"/>
              </a:rPr>
              <a:t> for a given </a:t>
            </a:r>
            <a:r>
              <a:rPr lang="en-US" alt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fr-F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fr-FR" dirty="0">
                <a:latin typeface="+mj-lt"/>
                <a:cs typeface="Times New Roman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en-US" altLang="fr-FR" i="1" dirty="0">
              <a:latin typeface="+mj-lt"/>
              <a:cs typeface="Times New Roman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fr-FR" i="1" dirty="0">
                <a:latin typeface="+mj-lt"/>
                <a:cs typeface="Times New Roman" pitchFamily="18" charset="0"/>
              </a:rPr>
              <a:t>(</a:t>
            </a:r>
            <a:r>
              <a:rPr lang="en-US" altLang="fr-F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W;q</a:t>
            </a:r>
            <a:r>
              <a:rPr lang="en-US" altLang="fr-F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fr-FR" i="1" dirty="0">
                <a:latin typeface="+mj-lt"/>
                <a:cs typeface="Times New Roman" pitchFamily="18" charset="0"/>
              </a:rPr>
              <a:t>) </a:t>
            </a:r>
            <a:r>
              <a:rPr lang="en-US" altLang="fr-FR" dirty="0">
                <a:latin typeface="+mj-lt"/>
                <a:cs typeface="Times New Roman" pitchFamily="18" charset="0"/>
              </a:rPr>
              <a:t>gives</a:t>
            </a:r>
            <a:r>
              <a:rPr lang="en-US" altLang="fr-FR" i="1" dirty="0">
                <a:latin typeface="+mj-lt"/>
                <a:cs typeface="Times New Roman" pitchFamily="18" charset="0"/>
              </a:rPr>
              <a:t> </a:t>
            </a:r>
            <a:r>
              <a:rPr lang="en-US" alt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fr-F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</a:t>
            </a:r>
            <a:r>
              <a:rPr lang="en-US" altLang="fr-F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</a:t>
            </a:r>
            <a:r>
              <a:rPr lang="en-US" altLang="fr-F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fr-F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fr-F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msat</a:t>
            </a:r>
            <a:r>
              <a:rPr lang="en-US" alt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fr-F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fr-F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DSsat</a:t>
            </a:r>
            <a:r>
              <a:rPr lang="en-US" alt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fr-FR" dirty="0">
                <a:latin typeface="+mj-lt"/>
                <a:cs typeface="Times New Roman" pitchFamily="18" charset="0"/>
              </a:rPr>
              <a:t>and</a:t>
            </a:r>
            <a:r>
              <a:rPr lang="en-US" altLang="fr-FR" i="1" dirty="0">
                <a:latin typeface="+mj-lt"/>
                <a:cs typeface="Times New Roman" pitchFamily="18" charset="0"/>
              </a:rPr>
              <a:t> </a:t>
            </a:r>
            <a:r>
              <a:rPr lang="en-US" alt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fr-F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  <a:p>
            <a:pPr>
              <a:defRPr/>
            </a:pPr>
            <a:endParaRPr lang="en-US" altLang="fr-FR" b="1" dirty="0">
              <a:latin typeface="+mj-lt"/>
              <a:cs typeface="Times New Roman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fr-FR" dirty="0">
              <a:latin typeface="+mj-lt"/>
              <a:cs typeface="Times New Roman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6A00E7E-B2E8-6812-C919-D7B99964739A}"/>
              </a:ext>
            </a:extLst>
          </p:cNvPr>
          <p:cNvSpPr txBox="1"/>
          <p:nvPr/>
        </p:nvSpPr>
        <p:spPr>
          <a:xfrm>
            <a:off x="1010435" y="2989356"/>
            <a:ext cx="252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Input Matching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7EFDB15-373A-1629-CC6F-481E4F1CE396}"/>
              </a:ext>
            </a:extLst>
          </p:cNvPr>
          <p:cNvGrpSpPr/>
          <p:nvPr/>
        </p:nvGrpSpPr>
        <p:grpSpPr>
          <a:xfrm>
            <a:off x="928270" y="3578042"/>
            <a:ext cx="6361130" cy="593578"/>
            <a:chOff x="543637" y="3901945"/>
            <a:chExt cx="6361130" cy="593578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2A44E44F-43F2-C407-4E77-212D9C21E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67266" y="3901945"/>
              <a:ext cx="2337501" cy="593578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0249FA65-80B8-CC7E-9092-C53D6E964039}"/>
                </a:ext>
              </a:extLst>
            </p:cNvPr>
            <p:cNvSpPr txBox="1"/>
            <p:nvPr/>
          </p:nvSpPr>
          <p:spPr>
            <a:xfrm>
              <a:off x="543637" y="3999787"/>
              <a:ext cx="385209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i="1" dirty="0"/>
                <a:t>With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R</a:t>
              </a:r>
              <a:r>
                <a:rPr lang="en-US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g</a:t>
              </a:r>
              <a:r>
                <a:rPr lang="en-US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=&gt; R</a:t>
              </a:r>
              <a:r>
                <a:rPr lang="en-US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02510577-7F7A-A1FC-A8C9-A3EEFA52B45C}"/>
              </a:ext>
            </a:extLst>
          </p:cNvPr>
          <p:cNvGrpSpPr/>
          <p:nvPr/>
        </p:nvGrpSpPr>
        <p:grpSpPr>
          <a:xfrm>
            <a:off x="928269" y="4213453"/>
            <a:ext cx="6535902" cy="707886"/>
            <a:chOff x="546052" y="4472376"/>
            <a:chExt cx="6535902" cy="707886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4FF5E1D8-145C-D807-8600-065F7AB6E19A}"/>
                </a:ext>
              </a:extLst>
            </p:cNvPr>
            <p:cNvGrpSpPr/>
            <p:nvPr/>
          </p:nvGrpSpPr>
          <p:grpSpPr>
            <a:xfrm>
              <a:off x="4540743" y="4499876"/>
              <a:ext cx="2541211" cy="487901"/>
              <a:chOff x="642633" y="5393913"/>
              <a:chExt cx="2541211" cy="487901"/>
            </a:xfrm>
          </p:grpSpPr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AE1A950B-148E-436E-C71A-898A1CFF1A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633" y="5393913"/>
                <a:ext cx="1848393" cy="487901"/>
              </a:xfrm>
              <a:prstGeom prst="rect">
                <a:avLst/>
              </a:prstGeom>
            </p:spPr>
          </p:pic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42E043-3493-6B00-B08B-F33F57826735}"/>
                  </a:ext>
                </a:extLst>
              </p:cNvPr>
              <p:cNvSpPr txBox="1"/>
              <p:nvPr/>
            </p:nvSpPr>
            <p:spPr>
              <a:xfrm>
                <a:off x="2491026" y="5455406"/>
                <a:ext cx="692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50 </a:t>
                </a:r>
                <a:r>
                  <a:rPr lang="en-US" sz="1400" dirty="0">
                    <a:latin typeface="Symbol" pitchFamily="2" charset="2"/>
                  </a:rPr>
                  <a:t>W</a:t>
                </a:r>
              </a:p>
            </p:txBody>
          </p:sp>
        </p:grp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766942D5-C732-544E-F06B-C2177C98D97B}"/>
                </a:ext>
              </a:extLst>
            </p:cNvPr>
            <p:cNvSpPr txBox="1"/>
            <p:nvPr/>
          </p:nvSpPr>
          <p:spPr>
            <a:xfrm>
              <a:off x="546052" y="4472376"/>
              <a:ext cx="384967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i="1" dirty="0"/>
                <a:t>With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i="1" dirty="0"/>
                <a:t> and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i="1" dirty="0"/>
                <a:t> calculate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US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031D0215-F485-68BE-EE2C-4000EF436F7E}"/>
              </a:ext>
            </a:extLst>
          </p:cNvPr>
          <p:cNvGrpSpPr/>
          <p:nvPr/>
        </p:nvGrpSpPr>
        <p:grpSpPr>
          <a:xfrm>
            <a:off x="942510" y="4588382"/>
            <a:ext cx="9837032" cy="944572"/>
            <a:chOff x="546052" y="4714854"/>
            <a:chExt cx="9837032" cy="944572"/>
          </a:xfrm>
        </p:grpSpPr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8F92088C-2636-4EAF-5B7A-D16575490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06428" y="4714854"/>
              <a:ext cx="2376656" cy="68604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0C8F8648-A880-D25D-7864-C1DA4DF7D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1440" y="4994287"/>
              <a:ext cx="1885864" cy="302155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0963DF2B-B02F-20C3-CB7E-C562768A1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31822" y="4999773"/>
              <a:ext cx="1182433" cy="272869"/>
            </a:xfrm>
            <a:prstGeom prst="rect">
              <a:avLst/>
            </a:prstGeom>
          </p:spPr>
        </p:pic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2D4957F1-E746-E2D2-1B69-169EEC3EA3A3}"/>
                </a:ext>
              </a:extLst>
            </p:cNvPr>
            <p:cNvSpPr txBox="1"/>
            <p:nvPr/>
          </p:nvSpPr>
          <p:spPr>
            <a:xfrm>
              <a:off x="546052" y="4951540"/>
              <a:ext cx="394232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i="1" dirty="0"/>
                <a:t>With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US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i="1" dirty="0"/>
                <a:t> calculate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i="1" dirty="0"/>
                <a:t> and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GS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’</a:t>
              </a: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9437C2E6-5CC0-FABC-F34D-009121D14114}"/>
              </a:ext>
            </a:extLst>
          </p:cNvPr>
          <p:cNvGrpSpPr/>
          <p:nvPr/>
        </p:nvGrpSpPr>
        <p:grpSpPr>
          <a:xfrm>
            <a:off x="928269" y="5415466"/>
            <a:ext cx="6473058" cy="449789"/>
            <a:chOff x="546052" y="5430704"/>
            <a:chExt cx="6473058" cy="449789"/>
          </a:xfrm>
        </p:grpSpPr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A24FF397-6A67-3479-5B74-66E0F1C06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45273" y="5430704"/>
              <a:ext cx="2473837" cy="449789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77F9C561-0808-7D52-2849-A668D22C7F90}"/>
                </a:ext>
              </a:extLst>
            </p:cNvPr>
            <p:cNvSpPr txBox="1"/>
            <p:nvPr/>
          </p:nvSpPr>
          <p:spPr>
            <a:xfrm>
              <a:off x="546052" y="5431642"/>
              <a:ext cx="384967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i="1" dirty="0"/>
                <a:t>With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i="1" dirty="0"/>
                <a:t> calculate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258116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C8C2CC3-9F44-A879-BCBC-131F0439DFE1}"/>
              </a:ext>
            </a:extLst>
          </p:cNvPr>
          <p:cNvSpPr txBox="1">
            <a:spLocks/>
          </p:cNvSpPr>
          <p:nvPr/>
        </p:nvSpPr>
        <p:spPr>
          <a:xfrm>
            <a:off x="830415" y="98630"/>
            <a:ext cx="7063204" cy="9418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Validation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B8E1C32-28DE-FB6A-BFE8-817B9F4A580E}"/>
              </a:ext>
            </a:extLst>
          </p:cNvPr>
          <p:cNvSpPr txBox="1"/>
          <p:nvPr/>
        </p:nvSpPr>
        <p:spPr>
          <a:xfrm>
            <a:off x="2956102" y="1557258"/>
            <a:ext cx="62797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Now, let’s simulate with a real PDK</a:t>
            </a:r>
          </a:p>
        </p:txBody>
      </p:sp>
      <p:pic>
        <p:nvPicPr>
          <p:cNvPr id="5122" name="Picture 2" descr="Simulation - Free computer icons">
            <a:extLst>
              <a:ext uri="{FF2B5EF4-FFF2-40B4-BE49-F238E27FC236}">
                <a16:creationId xmlns:a16="http://schemas.microsoft.com/office/drawing/2014/main" id="{EB36C945-990C-3D52-B44E-D936B3395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955" y="23574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256844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90833-BCBD-83F3-8F04-78A2BA259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CB0F5F40-47B7-A61E-901F-D40BAC6B9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1718810"/>
            <a:ext cx="10566400" cy="430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 eaLnBrk="1" hangingPunct="1"/>
            <a:r>
              <a:rPr lang="it-IT" altLang="en-US" sz="3200" b="1" kern="0" dirty="0"/>
              <a:t>Design and Simulation of analog/RF ICs </a:t>
            </a:r>
            <a:br>
              <a:rPr lang="it-IT" altLang="en-US" sz="3200" b="1" kern="0" dirty="0"/>
            </a:br>
            <a:r>
              <a:rPr lang="it-IT" altLang="en-US" sz="3200" b="1" kern="0" dirty="0"/>
              <a:t>with Open-Source CAD Tools and PDKs</a:t>
            </a:r>
            <a:r>
              <a:rPr lang="pt-BR" altLang="en-US" sz="3200" b="1" kern="0" dirty="0"/>
              <a:t>:</a:t>
            </a:r>
            <a:endParaRPr lang="en-US" altLang="en-US" sz="3200" kern="0" dirty="0"/>
          </a:p>
          <a:p>
            <a:pPr algn="ctr" eaLnBrk="1" hangingPunct="1"/>
            <a:r>
              <a:rPr lang="en-US" altLang="en-US" sz="3200" kern="0" dirty="0"/>
              <a:t>Analog Circuit Design</a:t>
            </a:r>
          </a:p>
          <a:p>
            <a:pPr algn="ctr" eaLnBrk="1" hangingPunct="1"/>
            <a:br>
              <a:rPr lang="en-US" altLang="en-US" sz="3600" kern="0" dirty="0"/>
            </a:br>
            <a:r>
              <a:rPr lang="en-US" altLang="en-US" sz="2400" kern="0" dirty="0"/>
              <a:t>Pr. Márcio Cherem Schneider</a:t>
            </a:r>
            <a:br>
              <a:rPr lang="en-US" altLang="en-US" sz="2400" kern="0" dirty="0"/>
            </a:br>
            <a:r>
              <a:rPr lang="en-US" altLang="en-US" sz="2400" kern="0" dirty="0"/>
              <a:t>Department of electrical engineering</a:t>
            </a:r>
            <a:br>
              <a:rPr lang="en-US" altLang="en-US" sz="2400" kern="0" dirty="0"/>
            </a:br>
            <a:r>
              <a:rPr lang="en-US" altLang="en-US" sz="2400" kern="0" dirty="0" err="1"/>
              <a:t>Universidade</a:t>
            </a:r>
            <a:r>
              <a:rPr lang="en-US" altLang="en-US" sz="2400" kern="0" dirty="0"/>
              <a:t> Federal de Santa Catarina, </a:t>
            </a:r>
            <a:r>
              <a:rPr lang="en-US" altLang="en-US" sz="2400" kern="0" dirty="0" err="1"/>
              <a:t>Brasil</a:t>
            </a:r>
            <a:endParaRPr lang="en-US" altLang="en-US" sz="2400" kern="0" dirty="0"/>
          </a:p>
          <a:p>
            <a:pPr algn="ctr" eaLnBrk="1" hangingPunct="1"/>
            <a:br>
              <a:rPr lang="en-US" altLang="en-US" sz="2400" kern="0" dirty="0"/>
            </a:br>
            <a:br>
              <a:rPr lang="en-US" altLang="en-US" sz="2400" kern="0" dirty="0"/>
            </a:br>
            <a:endParaRPr lang="en-US" altLang="en-US" sz="2400" kern="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C34742A-8517-32B2-44A9-08BE034D85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" y="5541324"/>
            <a:ext cx="1538642" cy="49151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7B51961-5DF2-544B-A187-4C8B94EEAF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090" y="5485603"/>
            <a:ext cx="594018" cy="59401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4EF3A9F-D546-5166-BCCB-E25ECBFC61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61" y="5601365"/>
            <a:ext cx="594019" cy="4672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2B59C8A-A805-22AB-237C-284E744CD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740" y="5612325"/>
            <a:ext cx="762790" cy="46729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D2ECC8C-42FB-7436-1F03-58EE9812422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039" y="5313865"/>
            <a:ext cx="594018" cy="818865"/>
          </a:xfrm>
          <a:prstGeom prst="rect">
            <a:avLst/>
          </a:prstGeom>
        </p:spPr>
      </p:pic>
      <p:pic>
        <p:nvPicPr>
          <p:cNvPr id="8" name="Picture 3" descr="E:\Doutorado\lcilogosombra.gif">
            <a:extLst>
              <a:ext uri="{FF2B5EF4-FFF2-40B4-BE49-F238E27FC236}">
                <a16:creationId xmlns:a16="http://schemas.microsoft.com/office/drawing/2014/main" id="{C9D77210-A76D-4E0C-7F6E-EBFA6FA73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259853" y="5292028"/>
            <a:ext cx="696313" cy="9811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2032967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830415" y="1268760"/>
            <a:ext cx="8710613" cy="274530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b="1" dirty="0">
                <a:cs typeface="Arial" panose="020B0604020202020204" pitchFamily="34" charset="0"/>
              </a:rPr>
              <a:t>Current mirrors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>
                <a:ea typeface="+mn-ea"/>
                <a:cs typeface="Arial" panose="020B0604020202020204" pitchFamily="34" charset="0"/>
              </a:rPr>
              <a:t>High-swing </a:t>
            </a:r>
            <a:r>
              <a:rPr lang="en-US" sz="2800" b="1" dirty="0" err="1">
                <a:ea typeface="+mn-ea"/>
                <a:cs typeface="Arial" panose="020B0604020202020204" pitchFamily="34" charset="0"/>
              </a:rPr>
              <a:t>cascode</a:t>
            </a:r>
            <a:r>
              <a:rPr lang="en-US" sz="2800" b="1" dirty="0">
                <a:ea typeface="+mn-ea"/>
                <a:cs typeface="Arial" panose="020B0604020202020204" pitchFamily="34" charset="0"/>
              </a:rPr>
              <a:t> current mirror</a:t>
            </a:r>
          </a:p>
          <a:p>
            <a:pPr marL="304800" indent="-285750">
              <a:buFont typeface="Wingdings" panose="05000000000000000000" pitchFamily="2" charset="2"/>
              <a:buChar char="q"/>
            </a:pPr>
            <a:r>
              <a:rPr lang="en-US" sz="2800" b="1" dirty="0">
                <a:ea typeface="+mn-ea"/>
                <a:cs typeface="Arial" panose="020B0604020202020204" pitchFamily="34" charset="0"/>
              </a:rPr>
              <a:t> Current gain schemes</a:t>
            </a:r>
          </a:p>
          <a:p>
            <a:pPr marL="304800" indent="-285750">
              <a:buFont typeface="Wingdings" panose="05000000000000000000" pitchFamily="2" charset="2"/>
              <a:buChar char="q"/>
            </a:pPr>
            <a:r>
              <a:rPr lang="en-US" sz="2800" b="1" dirty="0">
                <a:ea typeface="+mn-ea"/>
                <a:cs typeface="Arial" panose="020B0604020202020204" pitchFamily="34" charset="0"/>
              </a:rPr>
              <a:t> Current reference</a:t>
            </a:r>
          </a:p>
          <a:p>
            <a:pPr marL="304800" indent="-285750">
              <a:buFont typeface="Wingdings" panose="05000000000000000000" pitchFamily="2" charset="2"/>
              <a:buChar char="q"/>
            </a:pPr>
            <a:r>
              <a:rPr lang="en-US" sz="2800" b="1" dirty="0"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>
                <a:cs typeface="Arial" panose="020B0604020202020204" pitchFamily="34" charset="0"/>
              </a:rPr>
              <a:t>Common-source</a:t>
            </a:r>
            <a:r>
              <a:rPr lang="en-US" sz="2800" b="1" dirty="0">
                <a:ea typeface="+mn-ea"/>
                <a:cs typeface="Arial" panose="020B0604020202020204" pitchFamily="34" charset="0"/>
              </a:rPr>
              <a:t> amplifier</a:t>
            </a:r>
          </a:p>
          <a:p>
            <a:pPr marL="0" indent="0">
              <a:lnSpc>
                <a:spcPct val="120000"/>
              </a:lnSpc>
              <a:buNone/>
            </a:pPr>
            <a:endParaRPr lang="en-US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830415" y="323655"/>
            <a:ext cx="7772400" cy="493712"/>
          </a:xfrm>
        </p:spPr>
        <p:txBody>
          <a:bodyPr>
            <a:normAutofit fontScale="90000"/>
          </a:bodyPr>
          <a:lstStyle/>
          <a:p>
            <a:br>
              <a:rPr lang="en-US" sz="3600" b="1" dirty="0">
                <a:solidFill>
                  <a:srgbClr val="0000FF"/>
                </a:solidFill>
                <a:latin typeface="+mn-lt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30557912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CE8BCDD6-709A-4506-9D60-E725D729AA40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1131102" y="1061652"/>
            <a:ext cx="3369358" cy="460375"/>
          </a:xfrm>
        </p:spPr>
        <p:txBody>
          <a:bodyPr/>
          <a:lstStyle/>
          <a:p>
            <a:pPr marL="0">
              <a:buNone/>
            </a:pPr>
            <a:r>
              <a:rPr lang="pt-BR" altLang="pt-BR" sz="2000" b="1" i="1" dirty="0">
                <a:solidFill>
                  <a:srgbClr val="FF0000"/>
                </a:solidFill>
              </a:rPr>
              <a:t>V</a:t>
            </a:r>
            <a:r>
              <a:rPr lang="pt-BR" altLang="pt-BR" sz="2000" b="1" i="1" baseline="-25000" dirty="0">
                <a:solidFill>
                  <a:srgbClr val="FF0000"/>
                </a:solidFill>
              </a:rPr>
              <a:t>DSsat</a:t>
            </a:r>
            <a:r>
              <a:rPr lang="pt-BR" altLang="pt-BR" sz="2000" b="1" dirty="0">
                <a:solidFill>
                  <a:srgbClr val="FF0000"/>
                </a:solidFill>
              </a:rPr>
              <a:t> = </a:t>
            </a:r>
            <a:r>
              <a:rPr lang="pt-BR" altLang="pt-BR" sz="2000" b="1" i="1" dirty="0">
                <a:solidFill>
                  <a:srgbClr val="FF0000"/>
                </a:solidFill>
              </a:rPr>
              <a:t>V</a:t>
            </a:r>
            <a:r>
              <a:rPr lang="pt-BR" altLang="pt-BR" sz="2000" b="1" i="1" baseline="-25000" dirty="0">
                <a:solidFill>
                  <a:srgbClr val="FF0000"/>
                </a:solidFill>
              </a:rPr>
              <a:t>DS</a:t>
            </a:r>
            <a:r>
              <a:rPr lang="pt-BR" altLang="pt-BR" sz="2000" b="1" dirty="0">
                <a:solidFill>
                  <a:srgbClr val="FF0000"/>
                </a:solidFill>
              </a:rPr>
              <a:t>  such that</a:t>
            </a:r>
            <a:endParaRPr lang="en-US" altLang="pt-BR" sz="2000" b="1" dirty="0">
              <a:solidFill>
                <a:srgbClr val="FF0000"/>
              </a:solidFill>
            </a:endParaRPr>
          </a:p>
        </p:txBody>
      </p:sp>
      <p:sp>
        <p:nvSpPr>
          <p:cNvPr id="24" name="Título 2">
            <a:extLst>
              <a:ext uri="{FF2B5EF4-FFF2-40B4-BE49-F238E27FC236}">
                <a16:creationId xmlns:a16="http://schemas.microsoft.com/office/drawing/2014/main" id="{31771650-753B-4BEE-269D-EF2538094F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5864" y="307716"/>
            <a:ext cx="8586788" cy="550863"/>
          </a:xfrm>
        </p:spPr>
        <p:txBody>
          <a:bodyPr/>
          <a:lstStyle/>
          <a:p>
            <a:r>
              <a:rPr lang="en-US" sz="3200" dirty="0"/>
              <a:t>Saturation voltage </a:t>
            </a:r>
            <a:endParaRPr lang="pt-BR" sz="3200" dirty="0"/>
          </a:p>
        </p:txBody>
      </p:sp>
      <p:sp>
        <p:nvSpPr>
          <p:cNvPr id="4102" name="Rectangle 5">
            <a:extLst>
              <a:ext uri="{FF2B5EF4-FFF2-40B4-BE49-F238E27FC236}">
                <a16:creationId xmlns:a16="http://schemas.microsoft.com/office/drawing/2014/main" id="{29DF9BE3-36F4-4EB4-9F1C-E8DFE06EF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1873" y="253135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29E05EC9-BEB7-4B4E-9199-F5C6732AF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1873" y="2364672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pic>
        <p:nvPicPr>
          <p:cNvPr id="32" name="Picture 31" descr="Chart&#10;&#10;Description automatically generated with low confidence">
            <a:extLst>
              <a:ext uri="{FF2B5EF4-FFF2-40B4-BE49-F238E27FC236}">
                <a16:creationId xmlns:a16="http://schemas.microsoft.com/office/drawing/2014/main" id="{08F45306-B45E-401C-87DC-F2A45F2638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" t="2923" r="788" b="3780"/>
          <a:stretch/>
        </p:blipFill>
        <p:spPr>
          <a:xfrm>
            <a:off x="1190455" y="1733922"/>
            <a:ext cx="4069918" cy="29917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3">
                <a:extLst>
                  <a:ext uri="{FF2B5EF4-FFF2-40B4-BE49-F238E27FC236}">
                    <a16:creationId xmlns:a16="http://schemas.microsoft.com/office/drawing/2014/main" id="{8421204C-EB88-4434-99BC-B9DF615398F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686980" y="1456193"/>
                <a:ext cx="2813480" cy="37419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62500" lnSpcReduction="20000"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5000"/>
                  <a:buFont typeface="Wingdings" panose="05000000000000000000" pitchFamily="2" charset="2"/>
                  <a:buChar char="n"/>
                  <a:defRPr sz="23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pt-BR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𝒎𝒅</m:t>
                        </m:r>
                      </m:sub>
                    </m:sSub>
                    <m:r>
                      <a:rPr lang="pt-BR" b="1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pt-BR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pt-BR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𝒎𝒔</m:t>
                        </m:r>
                      </m:sub>
                    </m:sSub>
                  </m:oMath>
                </a14:m>
                <a:r>
                  <a:rPr lang="pt-BR" b="1" kern="0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pt-BR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𝑰𝑫</m:t>
                        </m:r>
                      </m:sub>
                    </m:sSub>
                    <m:r>
                      <a:rPr lang="pt-BR" b="1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pt-BR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pt-BR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𝑰𝑺</m:t>
                        </m:r>
                      </m:sub>
                    </m:sSub>
                    <m:r>
                      <a:rPr lang="pt-BR" b="1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𝝃</m:t>
                    </m:r>
                  </m:oMath>
                </a14:m>
                <a:endParaRPr lang="pt-BR" b="1" kern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Object 13">
                <a:extLst>
                  <a:ext uri="{FF2B5EF4-FFF2-40B4-BE49-F238E27FC236}">
                    <a16:creationId xmlns:a16="http://schemas.microsoft.com/office/drawing/2014/main" id="{8421204C-EB88-4434-99BC-B9DF61539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86980" y="1456193"/>
                <a:ext cx="2813480" cy="374196"/>
              </a:xfrm>
              <a:prstGeom prst="rect">
                <a:avLst/>
              </a:prstGeom>
              <a:blipFill>
                <a:blip r:embed="rId4"/>
                <a:stretch>
                  <a:fillRect t="-24590" b="-983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25">
            <a:extLst>
              <a:ext uri="{FF2B5EF4-FFF2-40B4-BE49-F238E27FC236}">
                <a16:creationId xmlns:a16="http://schemas.microsoft.com/office/drawing/2014/main" id="{03A629E9-7FAA-4675-99FB-18A327534302}"/>
              </a:ext>
            </a:extLst>
          </p:cNvPr>
          <p:cNvGrpSpPr>
            <a:grpSpLocks/>
          </p:cNvGrpSpPr>
          <p:nvPr/>
        </p:nvGrpSpPr>
        <p:grpSpPr bwMode="auto">
          <a:xfrm>
            <a:off x="1537416" y="4975105"/>
            <a:ext cx="4118873" cy="400185"/>
            <a:chOff x="673" y="1646"/>
            <a:chExt cx="2727" cy="2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bject 20">
                  <a:extLst>
                    <a:ext uri="{FF2B5EF4-FFF2-40B4-BE49-F238E27FC236}">
                      <a16:creationId xmlns:a16="http://schemas.microsoft.com/office/drawing/2014/main" id="{BE75BE87-46A8-47DE-A423-A813FB8BCACD}"/>
                    </a:ext>
                  </a:extLst>
                </p:cNvPr>
                <p:cNvSpPr txBox="1"/>
                <p:nvPr/>
              </p:nvSpPr>
              <p:spPr bwMode="auto">
                <a:xfrm>
                  <a:off x="673" y="1660"/>
                  <a:ext cx="647" cy="220"/>
                </a:xfrm>
                <a:prstGeom prst="rect">
                  <a:avLst/>
                </a:prstGeom>
                <a:solidFill>
                  <a:srgbClr val="FFFF00"/>
                </a:solidFill>
                <a:ln w="19050">
                  <a:solidFill>
                    <a:srgbClr val="000000"/>
                  </a:solidFill>
                </a:ln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pt-B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pt-B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13" name="Object 20">
                  <a:extLst>
                    <a:ext uri="{FF2B5EF4-FFF2-40B4-BE49-F238E27FC236}">
                      <a16:creationId xmlns:a16="http://schemas.microsoft.com/office/drawing/2014/main" id="{BE75BE87-46A8-47DE-A423-A813FB8BCA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73" y="1660"/>
                  <a:ext cx="647" cy="220"/>
                </a:xfrm>
                <a:prstGeom prst="rect">
                  <a:avLst/>
                </a:prstGeom>
                <a:blipFill>
                  <a:blip r:embed="rId5"/>
                  <a:stretch>
                    <a:fillRect b="-24194"/>
                  </a:stretch>
                </a:blipFill>
                <a:ln w="1905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 Box 24">
              <a:extLst>
                <a:ext uri="{FF2B5EF4-FFF2-40B4-BE49-F238E27FC236}">
                  <a16:creationId xmlns:a16="http://schemas.microsoft.com/office/drawing/2014/main" id="{48583F76-5398-4C2D-A602-5443EDD696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0" y="1646"/>
              <a:ext cx="2080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pt-BR" altLang="pt-BR" dirty="0">
                  <a:latin typeface="+mn-lt"/>
                </a:rPr>
                <a:t>is the saturation level </a:t>
              </a:r>
              <a:endParaRPr lang="en-US" altLang="pt-BR" dirty="0">
                <a:latin typeface="+mn-lt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DAA852-FDF9-107B-37B8-2B6DD282A0CD}"/>
              </a:ext>
            </a:extLst>
          </p:cNvPr>
          <p:cNvGrpSpPr/>
          <p:nvPr/>
        </p:nvGrpSpPr>
        <p:grpSpPr>
          <a:xfrm>
            <a:off x="6837252" y="5286041"/>
            <a:ext cx="3197626" cy="812240"/>
            <a:chOff x="5623233" y="5598084"/>
            <a:chExt cx="3197626" cy="812240"/>
          </a:xfrm>
        </p:grpSpPr>
        <p:sp>
          <p:nvSpPr>
            <p:cNvPr id="18" name="Retângulo 14">
              <a:extLst>
                <a:ext uri="{FF2B5EF4-FFF2-40B4-BE49-F238E27FC236}">
                  <a16:creationId xmlns:a16="http://schemas.microsoft.com/office/drawing/2014/main" id="{863E6CF1-85EE-4D74-A667-B8C6D54C1C95}"/>
                </a:ext>
              </a:extLst>
            </p:cNvPr>
            <p:cNvSpPr/>
            <p:nvPr/>
          </p:nvSpPr>
          <p:spPr bwMode="auto">
            <a:xfrm>
              <a:off x="5623233" y="5598084"/>
              <a:ext cx="3141641" cy="8122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bject 37">
                  <a:extLst>
                    <a:ext uri="{FF2B5EF4-FFF2-40B4-BE49-F238E27FC236}">
                      <a16:creationId xmlns:a16="http://schemas.microsoft.com/office/drawing/2014/main" id="{17FF43BD-0ABD-43ED-A0CF-51D4F1EB0E07}"/>
                    </a:ext>
                  </a:extLst>
                </p:cNvPr>
                <p:cNvSpPr txBox="1"/>
                <p:nvPr/>
              </p:nvSpPr>
              <p:spPr bwMode="auto">
                <a:xfrm>
                  <a:off x="5623233" y="5620283"/>
                  <a:ext cx="3197626" cy="729986"/>
                </a:xfrm>
                <a:prstGeom prst="rect">
                  <a:avLst/>
                </a:prstGeom>
                <a:noFill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𝐷𝑆𝑠𝑎𝑡</m:t>
                            </m:r>
                          </m:sub>
                        </m:sSub>
                        <m:r>
                          <a:rPr lang="pt-B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</m:t>
                        </m:r>
                        <m:sSub>
                          <m:sSubPr>
                            <m:ctrlPr>
                              <a:rPr lang="pt-B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pt-B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pt-BR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pt-BR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pt-BR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pt-BR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rad>
                            <m:r>
                              <a:rPr lang="pt-B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+3</m:t>
                            </m:r>
                          </m:e>
                        </m:d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19" name="Object 37">
                  <a:extLst>
                    <a:ext uri="{FF2B5EF4-FFF2-40B4-BE49-F238E27FC236}">
                      <a16:creationId xmlns:a16="http://schemas.microsoft.com/office/drawing/2014/main" id="{17FF43BD-0ABD-43ED-A0CF-51D4F1EB0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23233" y="5620283"/>
                  <a:ext cx="3197626" cy="7299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1" name="Picture 31" descr="MOSFET_fig 3">
            <a:extLst>
              <a:ext uri="{FF2B5EF4-FFF2-40B4-BE49-F238E27FC236}">
                <a16:creationId xmlns:a16="http://schemas.microsoft.com/office/drawing/2014/main" id="{71E22EBF-23A7-4211-A431-02A326087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" t="1493" r="2221" b="1246"/>
          <a:stretch/>
        </p:blipFill>
        <p:spPr bwMode="auto">
          <a:xfrm>
            <a:off x="6096000" y="1725618"/>
            <a:ext cx="4417129" cy="312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Box 34">
            <a:extLst>
              <a:ext uri="{FF2B5EF4-FFF2-40B4-BE49-F238E27FC236}">
                <a16:creationId xmlns:a16="http://schemas.microsoft.com/office/drawing/2014/main" id="{AE4CE18E-525F-441C-8B7E-B068376CA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345" y="5576266"/>
            <a:ext cx="66369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pt-BR" dirty="0">
                <a:solidFill>
                  <a:srgbClr val="422AF2"/>
                </a:solidFill>
                <a:latin typeface="+mn-lt"/>
              </a:rPr>
              <a:t>A good approximation for the saturation voltage:</a:t>
            </a:r>
            <a:endParaRPr lang="en-US" altLang="pt-BR" dirty="0">
              <a:solidFill>
                <a:srgbClr val="422AF2"/>
              </a:solidFill>
              <a:latin typeface="+mn-lt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FB33EA7-E4D8-BF6D-12E0-A2A2F4A6EF64}"/>
              </a:ext>
            </a:extLst>
          </p:cNvPr>
          <p:cNvSpPr/>
          <p:nvPr/>
        </p:nvSpPr>
        <p:spPr>
          <a:xfrm>
            <a:off x="5019293" y="997444"/>
            <a:ext cx="1439127" cy="61299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210CE3-C750-0859-8DF1-A654652CD3CF}"/>
              </a:ext>
            </a:extLst>
          </p:cNvPr>
          <p:cNvSpPr txBox="1"/>
          <p:nvPr/>
        </p:nvSpPr>
        <p:spPr>
          <a:xfrm>
            <a:off x="5109258" y="1108628"/>
            <a:ext cx="127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422AF2"/>
                </a:solidFill>
              </a:rPr>
              <a:t>UCCM</a:t>
            </a:r>
          </a:p>
        </p:txBody>
      </p:sp>
      <p:graphicFrame>
        <p:nvGraphicFramePr>
          <p:cNvPr id="8" name="Object 14">
            <a:extLst>
              <a:ext uri="{FF2B5EF4-FFF2-40B4-BE49-F238E27FC236}">
                <a16:creationId xmlns:a16="http://schemas.microsoft.com/office/drawing/2014/main" id="{74463643-5B49-7647-F02F-D31322206C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493813"/>
              </p:ext>
            </p:extLst>
          </p:nvPr>
        </p:nvGraphicFramePr>
        <p:xfrm>
          <a:off x="6623615" y="852364"/>
          <a:ext cx="396875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463800" imgH="482600" progId="Equation.DSMT4">
                  <p:embed/>
                </p:oleObj>
              </mc:Choice>
              <mc:Fallback>
                <p:oleObj name="Equation" r:id="rId8" imgW="2463800" imgH="482600" progId="Equation.DSMT4">
                  <p:embed/>
                  <p:pic>
                    <p:nvPicPr>
                      <p:cNvPr id="8" name="Object 14">
                        <a:extLst>
                          <a:ext uri="{FF2B5EF4-FFF2-40B4-BE49-F238E27FC236}">
                            <a16:creationId xmlns:a16="http://schemas.microsoft.com/office/drawing/2014/main" id="{74463643-5B49-7647-F02F-D31322206C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3615" y="852364"/>
                        <a:ext cx="3968750" cy="7810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13">
            <a:extLst>
              <a:ext uri="{FF2B5EF4-FFF2-40B4-BE49-F238E27FC236}">
                <a16:creationId xmlns:a16="http://schemas.microsoft.com/office/drawing/2014/main" id="{8060A6E9-1B2A-1F0A-D326-D8DCC04FE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450" y="4847448"/>
            <a:ext cx="606021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0033CC"/>
                </a:solidFill>
                <a:latin typeface="+mn-lt"/>
                <a:cs typeface="Times New Roman" pitchFamily="18" charset="0"/>
              </a:rPr>
              <a:t>Saturation voltage</a:t>
            </a:r>
            <a:r>
              <a:rPr lang="en-US" b="1" i="1" dirty="0">
                <a:solidFill>
                  <a:srgbClr val="0033CC"/>
                </a:solidFill>
                <a:latin typeface="+mn-lt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0033CC"/>
                </a:solidFill>
                <a:latin typeface="+mn-lt"/>
                <a:cs typeface="Times New Roman" pitchFamily="18" charset="0"/>
              </a:rPr>
              <a:t>versus inversion level</a:t>
            </a:r>
            <a:endParaRPr lang="en-US" b="1" dirty="0">
              <a:solidFill>
                <a:srgbClr val="0033CC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728329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92">
            <a:extLst>
              <a:ext uri="{FF2B5EF4-FFF2-40B4-BE49-F238E27FC236}">
                <a16:creationId xmlns:a16="http://schemas.microsoft.com/office/drawing/2014/main" id="{7E008BB3-BD8F-24AE-3068-CF38F7CDFBA0}"/>
              </a:ext>
            </a:extLst>
          </p:cNvPr>
          <p:cNvGrpSpPr>
            <a:grpSpLocks/>
          </p:cNvGrpSpPr>
          <p:nvPr/>
        </p:nvGrpSpPr>
        <p:grpSpPr bwMode="auto">
          <a:xfrm>
            <a:off x="1096579" y="1086179"/>
            <a:ext cx="3403600" cy="2817812"/>
            <a:chOff x="777837" y="1630362"/>
            <a:chExt cx="3402986" cy="2818626"/>
          </a:xfrm>
        </p:grpSpPr>
        <p:grpSp>
          <p:nvGrpSpPr>
            <p:cNvPr id="3" name="Group 319">
              <a:extLst>
                <a:ext uri="{FF2B5EF4-FFF2-40B4-BE49-F238E27FC236}">
                  <a16:creationId xmlns:a16="http://schemas.microsoft.com/office/drawing/2014/main" id="{2A410FF2-D1B0-A26A-BE43-EB219F7DD1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5499" y="1630362"/>
              <a:ext cx="3355324" cy="2517891"/>
              <a:chOff x="489" y="1093"/>
              <a:chExt cx="1821" cy="1423"/>
            </a:xfrm>
          </p:grpSpPr>
          <p:sp>
            <p:nvSpPr>
              <p:cNvPr id="7" name="Line 274">
                <a:extLst>
                  <a:ext uri="{FF2B5EF4-FFF2-40B4-BE49-F238E27FC236}">
                    <a16:creationId xmlns:a16="http://schemas.microsoft.com/office/drawing/2014/main" id="{2D2C187F-A01D-6CC9-C706-D269EE0651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47" y="1560"/>
                <a:ext cx="12" cy="45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" name="Text Box 275">
                <a:extLst>
                  <a:ext uri="{FF2B5EF4-FFF2-40B4-BE49-F238E27FC236}">
                    <a16:creationId xmlns:a16="http://schemas.microsoft.com/office/drawing/2014/main" id="{C99CF76D-9D49-2A49-570C-417683A4EC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3" y="1093"/>
                <a:ext cx="350" cy="2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800" kern="0">
                    <a:solidFill>
                      <a:srgbClr val="0000FF"/>
                    </a:solidFill>
                  </a:rPr>
                  <a:t>V</a:t>
                </a:r>
                <a:r>
                  <a:rPr lang="en-US" altLang="pt-BR" sz="1800" kern="0" baseline="-25000">
                    <a:solidFill>
                      <a:srgbClr val="0000FF"/>
                    </a:solidFill>
                  </a:rPr>
                  <a:t>DD</a:t>
                </a:r>
                <a:endParaRPr lang="en-US" altLang="pt-BR" sz="1800" ker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9" name="Line 269">
                <a:extLst>
                  <a:ext uri="{FF2B5EF4-FFF2-40B4-BE49-F238E27FC236}">
                    <a16:creationId xmlns:a16="http://schemas.microsoft.com/office/drawing/2014/main" id="{A093DF5A-535D-5757-E2D5-A43B499CF8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63" y="2129"/>
                <a:ext cx="223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" name="Line 270">
                <a:extLst>
                  <a:ext uri="{FF2B5EF4-FFF2-40B4-BE49-F238E27FC236}">
                    <a16:creationId xmlns:a16="http://schemas.microsoft.com/office/drawing/2014/main" id="{D662F6AC-379A-1361-85F5-964F9849F1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50" y="1985"/>
                <a:ext cx="153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" name="Line 271">
                <a:extLst>
                  <a:ext uri="{FF2B5EF4-FFF2-40B4-BE49-F238E27FC236}">
                    <a16:creationId xmlns:a16="http://schemas.microsoft.com/office/drawing/2014/main" id="{D8064D3E-EFD7-2897-C8FB-AA19462C35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48" y="1879"/>
                <a:ext cx="0" cy="10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2" name="Line 272">
                <a:extLst>
                  <a:ext uri="{FF2B5EF4-FFF2-40B4-BE49-F238E27FC236}">
                    <a16:creationId xmlns:a16="http://schemas.microsoft.com/office/drawing/2014/main" id="{973674B4-6EFF-E4CE-9327-36A7B4EA32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04" y="1985"/>
                <a:ext cx="0" cy="2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" name="Line 273">
                <a:extLst>
                  <a:ext uri="{FF2B5EF4-FFF2-40B4-BE49-F238E27FC236}">
                    <a16:creationId xmlns:a16="http://schemas.microsoft.com/office/drawing/2014/main" id="{F62032FB-EB4C-2FFB-701B-1938C1710B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" y="1985"/>
                <a:ext cx="3" cy="2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" name="Line 276">
                <a:extLst>
                  <a:ext uri="{FF2B5EF4-FFF2-40B4-BE49-F238E27FC236}">
                    <a16:creationId xmlns:a16="http://schemas.microsoft.com/office/drawing/2014/main" id="{93B068E1-74E9-C58B-8D94-64173F7FF7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4" y="1878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" name="Line 277">
                <a:extLst>
                  <a:ext uri="{FF2B5EF4-FFF2-40B4-BE49-F238E27FC236}">
                    <a16:creationId xmlns:a16="http://schemas.microsoft.com/office/drawing/2014/main" id="{A33F0FC2-7017-35D9-524E-2C04C0271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6" y="1879"/>
                <a:ext cx="0" cy="2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" name="Line 278">
                <a:extLst>
                  <a:ext uri="{FF2B5EF4-FFF2-40B4-BE49-F238E27FC236}">
                    <a16:creationId xmlns:a16="http://schemas.microsoft.com/office/drawing/2014/main" id="{189732B5-C816-F339-89D6-7E1972B7B1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0" y="2280"/>
                <a:ext cx="15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7" name="Text Box 280">
                <a:extLst>
                  <a:ext uri="{FF2B5EF4-FFF2-40B4-BE49-F238E27FC236}">
                    <a16:creationId xmlns:a16="http://schemas.microsoft.com/office/drawing/2014/main" id="{E76A64CE-F5D9-B827-8AE3-51E12E5F4B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7" y="1475"/>
                <a:ext cx="131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800" kern="0" err="1">
                    <a:solidFill>
                      <a:srgbClr val="0000FF"/>
                    </a:solidFill>
                  </a:rPr>
                  <a:t>i</a:t>
                </a:r>
                <a:r>
                  <a:rPr lang="en-US" altLang="pt-BR" sz="1800" kern="0" baseline="-25000" err="1">
                    <a:solidFill>
                      <a:srgbClr val="0000FF"/>
                    </a:solidFill>
                  </a:rPr>
                  <a:t>in</a:t>
                </a:r>
                <a:endParaRPr lang="en-US" altLang="pt-BR" sz="1800" kern="0">
                  <a:solidFill>
                    <a:srgbClr val="0000FF"/>
                  </a:solidFill>
                </a:endParaRPr>
              </a:p>
            </p:txBody>
          </p:sp>
          <p:grpSp>
            <p:nvGrpSpPr>
              <p:cNvPr id="18" name="Group 281">
                <a:extLst>
                  <a:ext uri="{FF2B5EF4-FFF2-40B4-BE49-F238E27FC236}">
                    <a16:creationId xmlns:a16="http://schemas.microsoft.com/office/drawing/2014/main" id="{3E3EA7BC-8E12-27C1-9CB6-BB34E377FD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6" y="2295"/>
                <a:ext cx="152" cy="221"/>
                <a:chOff x="3141" y="3081"/>
                <a:chExt cx="231" cy="333"/>
              </a:xfrm>
            </p:grpSpPr>
            <p:sp>
              <p:nvSpPr>
                <p:cNvPr id="48" name="Line 282">
                  <a:extLst>
                    <a:ext uri="{FF2B5EF4-FFF2-40B4-BE49-F238E27FC236}">
                      <a16:creationId xmlns:a16="http://schemas.microsoft.com/office/drawing/2014/main" id="{B4F0C825-8EF8-1319-8E56-7747663825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58" y="3081"/>
                  <a:ext cx="0" cy="24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9" name="Line 283">
                  <a:extLst>
                    <a:ext uri="{FF2B5EF4-FFF2-40B4-BE49-F238E27FC236}">
                      <a16:creationId xmlns:a16="http://schemas.microsoft.com/office/drawing/2014/main" id="{620C7B0E-2682-5D50-7617-59D477F151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41" y="3327"/>
                  <a:ext cx="231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0" name="Line 284">
                  <a:extLst>
                    <a:ext uri="{FF2B5EF4-FFF2-40B4-BE49-F238E27FC236}">
                      <a16:creationId xmlns:a16="http://schemas.microsoft.com/office/drawing/2014/main" id="{425D8FF4-F040-3D80-6643-41533BB99F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89" y="3369"/>
                  <a:ext cx="141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1" name="Line 285">
                  <a:extLst>
                    <a:ext uri="{FF2B5EF4-FFF2-40B4-BE49-F238E27FC236}">
                      <a16:creationId xmlns:a16="http://schemas.microsoft.com/office/drawing/2014/main" id="{47D794D1-6618-F2E0-9994-832455C664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34" y="3414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9" name="Oval 286">
                <a:extLst>
                  <a:ext uri="{FF2B5EF4-FFF2-40B4-BE49-F238E27FC236}">
                    <a16:creationId xmlns:a16="http://schemas.microsoft.com/office/drawing/2014/main" id="{47195DB9-D715-00F3-8E5E-C44CA78411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" y="1998"/>
                <a:ext cx="312" cy="30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pt-BR" sz="1800" ker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20" name="Text Box 288">
                <a:extLst>
                  <a:ext uri="{FF2B5EF4-FFF2-40B4-BE49-F238E27FC236}">
                    <a16:creationId xmlns:a16="http://schemas.microsoft.com/office/drawing/2014/main" id="{75D0A7CF-5BD7-4736-22B5-3CAE16A938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3" y="2139"/>
                <a:ext cx="131" cy="3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400" kern="0">
                    <a:solidFill>
                      <a:srgbClr val="0000FF"/>
                    </a:solidFill>
                  </a:rPr>
                  <a:t>+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400" kern="0">
                    <a:solidFill>
                      <a:srgbClr val="0000FF"/>
                    </a:solidFill>
                  </a:rPr>
                  <a:t>v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400" kern="0">
                    <a:solidFill>
                      <a:srgbClr val="0000FF"/>
                    </a:solidFill>
                  </a:rPr>
                  <a:t>-</a:t>
                </a:r>
              </a:p>
            </p:txBody>
          </p:sp>
          <p:sp>
            <p:nvSpPr>
              <p:cNvPr id="21" name="Text Box 289">
                <a:extLst>
                  <a:ext uri="{FF2B5EF4-FFF2-40B4-BE49-F238E27FC236}">
                    <a16:creationId xmlns:a16="http://schemas.microsoft.com/office/drawing/2014/main" id="{AC49B144-C8B9-CDAA-E387-D5176C933B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0" y="1660"/>
                <a:ext cx="195" cy="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800" kern="0">
                    <a:solidFill>
                      <a:srgbClr val="0000FF"/>
                    </a:solidFill>
                  </a:rPr>
                  <a:t>i</a:t>
                </a:r>
                <a:r>
                  <a:rPr lang="en-US" altLang="pt-BR" sz="1800" kern="0" baseline="-25000">
                    <a:solidFill>
                      <a:srgbClr val="0000FF"/>
                    </a:solidFill>
                  </a:rPr>
                  <a:t>out</a:t>
                </a:r>
                <a:endParaRPr lang="en-US" altLang="pt-BR" sz="1800" kern="0">
                  <a:solidFill>
                    <a:srgbClr val="0000FF"/>
                  </a:solidFill>
                </a:endParaRPr>
              </a:p>
            </p:txBody>
          </p:sp>
          <p:grpSp>
            <p:nvGrpSpPr>
              <p:cNvPr id="22" name="Group 290">
                <a:extLst>
                  <a:ext uri="{FF2B5EF4-FFF2-40B4-BE49-F238E27FC236}">
                    <a16:creationId xmlns:a16="http://schemas.microsoft.com/office/drawing/2014/main" id="{82C74900-9C97-7551-953D-69321690CB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" y="2291"/>
                <a:ext cx="152" cy="221"/>
                <a:chOff x="3141" y="3081"/>
                <a:chExt cx="231" cy="333"/>
              </a:xfrm>
            </p:grpSpPr>
            <p:sp>
              <p:nvSpPr>
                <p:cNvPr id="44" name="Line 291">
                  <a:extLst>
                    <a:ext uri="{FF2B5EF4-FFF2-40B4-BE49-F238E27FC236}">
                      <a16:creationId xmlns:a16="http://schemas.microsoft.com/office/drawing/2014/main" id="{6D1764DD-AE20-7932-C45F-61429A7903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58" y="3081"/>
                  <a:ext cx="0" cy="24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5" name="Line 292">
                  <a:extLst>
                    <a:ext uri="{FF2B5EF4-FFF2-40B4-BE49-F238E27FC236}">
                      <a16:creationId xmlns:a16="http://schemas.microsoft.com/office/drawing/2014/main" id="{1ED92F1C-05A5-0488-9704-D70F5BF05C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41" y="3327"/>
                  <a:ext cx="231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6" name="Line 293">
                  <a:extLst>
                    <a:ext uri="{FF2B5EF4-FFF2-40B4-BE49-F238E27FC236}">
                      <a16:creationId xmlns:a16="http://schemas.microsoft.com/office/drawing/2014/main" id="{001A4356-5464-788D-D72B-D21226D3E0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89" y="3369"/>
                  <a:ext cx="141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7" name="Line 294">
                  <a:extLst>
                    <a:ext uri="{FF2B5EF4-FFF2-40B4-BE49-F238E27FC236}">
                      <a16:creationId xmlns:a16="http://schemas.microsoft.com/office/drawing/2014/main" id="{12410145-4D43-7E60-E372-8F781A446B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34" y="3414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3" name="Oval 295">
                <a:extLst>
                  <a:ext uri="{FF2B5EF4-FFF2-40B4-BE49-F238E27FC236}">
                    <a16:creationId xmlns:a16="http://schemas.microsoft.com/office/drawing/2014/main" id="{F00EA576-E874-68BE-E935-8616BAB8F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" y="1451"/>
                <a:ext cx="312" cy="30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pt-BR" sz="1800" ker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24" name="Line 296">
                <a:extLst>
                  <a:ext uri="{FF2B5EF4-FFF2-40B4-BE49-F238E27FC236}">
                    <a16:creationId xmlns:a16="http://schemas.microsoft.com/office/drawing/2014/main" id="{A9F4A3B8-054F-2938-76E9-56866290AD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7" y="1475"/>
                <a:ext cx="0" cy="26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5" name="Line 297">
                <a:extLst>
                  <a:ext uri="{FF2B5EF4-FFF2-40B4-BE49-F238E27FC236}">
                    <a16:creationId xmlns:a16="http://schemas.microsoft.com/office/drawing/2014/main" id="{D8CEF07D-9C99-B53D-0628-5E97A0EB6A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7" y="1209"/>
                <a:ext cx="0" cy="24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6" name="Line 298">
                <a:extLst>
                  <a:ext uri="{FF2B5EF4-FFF2-40B4-BE49-F238E27FC236}">
                    <a16:creationId xmlns:a16="http://schemas.microsoft.com/office/drawing/2014/main" id="{ECE9BDF5-5B82-1CE5-74CC-45AF19EF8D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6" y="1758"/>
                <a:ext cx="0" cy="3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grpSp>
            <p:nvGrpSpPr>
              <p:cNvPr id="27" name="Group 313">
                <a:extLst>
                  <a:ext uri="{FF2B5EF4-FFF2-40B4-BE49-F238E27FC236}">
                    <a16:creationId xmlns:a16="http://schemas.microsoft.com/office/drawing/2014/main" id="{CEC2B414-78BF-D2A4-888A-399403F227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979" y="1878"/>
                <a:ext cx="497" cy="633"/>
                <a:chOff x="1722" y="1960"/>
                <a:chExt cx="497" cy="633"/>
              </a:xfrm>
            </p:grpSpPr>
            <p:sp>
              <p:nvSpPr>
                <p:cNvPr id="33" name="Line 300">
                  <a:extLst>
                    <a:ext uri="{FF2B5EF4-FFF2-40B4-BE49-F238E27FC236}">
                      <a16:creationId xmlns:a16="http://schemas.microsoft.com/office/drawing/2014/main" id="{4ECC93B0-A8A1-B74D-5A6A-C530A04CD5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96" y="2210"/>
                  <a:ext cx="223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4" name="Line 301">
                  <a:extLst>
                    <a:ext uri="{FF2B5EF4-FFF2-40B4-BE49-F238E27FC236}">
                      <a16:creationId xmlns:a16="http://schemas.microsoft.com/office/drawing/2014/main" id="{E7AE9442-1ACB-732A-DD66-9E42E62836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83" y="2066"/>
                  <a:ext cx="153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5" name="Line 302">
                  <a:extLst>
                    <a:ext uri="{FF2B5EF4-FFF2-40B4-BE49-F238E27FC236}">
                      <a16:creationId xmlns:a16="http://schemas.microsoft.com/office/drawing/2014/main" id="{4D86FAC5-AE6E-1D7A-4AA7-F5FF3C4704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81" y="1960"/>
                  <a:ext cx="0" cy="10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6" name="Line 303">
                  <a:extLst>
                    <a:ext uri="{FF2B5EF4-FFF2-40B4-BE49-F238E27FC236}">
                      <a16:creationId xmlns:a16="http://schemas.microsoft.com/office/drawing/2014/main" id="{C16135EC-FA2A-1F37-7D33-C121CE007C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37" y="2066"/>
                  <a:ext cx="0" cy="29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" name="Line 304">
                  <a:extLst>
                    <a:ext uri="{FF2B5EF4-FFF2-40B4-BE49-F238E27FC236}">
                      <a16:creationId xmlns:a16="http://schemas.microsoft.com/office/drawing/2014/main" id="{9DE6352A-65E9-56E6-11A8-827505DCE4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87" y="2066"/>
                  <a:ext cx="3" cy="29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" name="Line 307">
                  <a:extLst>
                    <a:ext uri="{FF2B5EF4-FFF2-40B4-BE49-F238E27FC236}">
                      <a16:creationId xmlns:a16="http://schemas.microsoft.com/office/drawing/2014/main" id="{2B5A8B54-E641-BE56-24A4-09CD0E3D9F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3" y="2361"/>
                  <a:ext cx="154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39" name="Group 308">
                  <a:extLst>
                    <a:ext uri="{FF2B5EF4-FFF2-40B4-BE49-F238E27FC236}">
                      <a16:creationId xmlns:a16="http://schemas.microsoft.com/office/drawing/2014/main" id="{652EC436-926A-6F57-4E15-358A0EC7445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2" y="2372"/>
                  <a:ext cx="152" cy="221"/>
                  <a:chOff x="3141" y="3081"/>
                  <a:chExt cx="231" cy="333"/>
                </a:xfrm>
              </p:grpSpPr>
              <p:sp>
                <p:nvSpPr>
                  <p:cNvPr id="40" name="Line 309">
                    <a:extLst>
                      <a:ext uri="{FF2B5EF4-FFF2-40B4-BE49-F238E27FC236}">
                        <a16:creationId xmlns:a16="http://schemas.microsoft.com/office/drawing/2014/main" id="{BE0BD7C6-5B25-87E7-5841-7355E786F5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58" y="3081"/>
                    <a:ext cx="0" cy="24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8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41" name="Line 310">
                    <a:extLst>
                      <a:ext uri="{FF2B5EF4-FFF2-40B4-BE49-F238E27FC236}">
                        <a16:creationId xmlns:a16="http://schemas.microsoft.com/office/drawing/2014/main" id="{11EB9CD9-D99D-6555-424E-7E7DA79090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41" y="3327"/>
                    <a:ext cx="231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8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42" name="Line 311">
                    <a:extLst>
                      <a:ext uri="{FF2B5EF4-FFF2-40B4-BE49-F238E27FC236}">
                        <a16:creationId xmlns:a16="http://schemas.microsoft.com/office/drawing/2014/main" id="{FAD1594E-C9B3-A05C-B1E8-65DB04D0530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89" y="3369"/>
                    <a:ext cx="141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8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43" name="Line 312">
                    <a:extLst>
                      <a:ext uri="{FF2B5EF4-FFF2-40B4-BE49-F238E27FC236}">
                        <a16:creationId xmlns:a16="http://schemas.microsoft.com/office/drawing/2014/main" id="{8BE05169-AE3E-BB88-3BAF-8FB39BDF2B5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34" y="341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8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28" name="Line 314">
                <a:extLst>
                  <a:ext uri="{FF2B5EF4-FFF2-40B4-BE49-F238E27FC236}">
                    <a16:creationId xmlns:a16="http://schemas.microsoft.com/office/drawing/2014/main" id="{397FB380-C92B-4377-3859-80C59F93AD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15" y="1560"/>
                <a:ext cx="2" cy="31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9" name="Line 315">
                <a:extLst>
                  <a:ext uri="{FF2B5EF4-FFF2-40B4-BE49-F238E27FC236}">
                    <a16:creationId xmlns:a16="http://schemas.microsoft.com/office/drawing/2014/main" id="{0F1E7646-3FB4-047B-9D77-FEA99ACC8B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17" y="1560"/>
                <a:ext cx="43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" name="Text Box 316">
                <a:extLst>
                  <a:ext uri="{FF2B5EF4-FFF2-40B4-BE49-F238E27FC236}">
                    <a16:creationId xmlns:a16="http://schemas.microsoft.com/office/drawing/2014/main" id="{0BE39246-D88A-F8F8-5B8E-0F7809842F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2" y="2047"/>
                <a:ext cx="298" cy="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800" kern="0" err="1">
                    <a:solidFill>
                      <a:srgbClr val="0000FF"/>
                    </a:solidFill>
                  </a:rPr>
                  <a:t>v</a:t>
                </a:r>
                <a:r>
                  <a:rPr lang="en-US" altLang="pt-BR" sz="1800" kern="0" baseline="-25000" err="1">
                    <a:solidFill>
                      <a:srgbClr val="0000FF"/>
                    </a:solidFill>
                  </a:rPr>
                  <a:t>D</a:t>
                </a:r>
                <a:endParaRPr lang="en-US" altLang="pt-BR" sz="1800" ker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31" name="Text Box 317">
                <a:extLst>
                  <a:ext uri="{FF2B5EF4-FFF2-40B4-BE49-F238E27FC236}">
                    <a16:creationId xmlns:a16="http://schemas.microsoft.com/office/drawing/2014/main" id="{F438EFF2-8BEB-254A-75F4-87F16C4604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18" y="1986"/>
                <a:ext cx="96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800" kern="0">
                    <a:solidFill>
                      <a:srgbClr val="0000FF"/>
                    </a:solidFill>
                  </a:rPr>
                  <a:t>+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800" kern="0">
                    <a:solidFill>
                      <a:srgbClr val="0000FF"/>
                    </a:solidFill>
                  </a:rPr>
                  <a:t>-</a:t>
                </a:r>
              </a:p>
            </p:txBody>
          </p:sp>
          <p:sp>
            <p:nvSpPr>
              <p:cNvPr id="32" name="Line 318">
                <a:extLst>
                  <a:ext uri="{FF2B5EF4-FFF2-40B4-BE49-F238E27FC236}">
                    <a16:creationId xmlns:a16="http://schemas.microsoft.com/office/drawing/2014/main" id="{1096BE4F-584E-00E6-733E-421D60EC71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4" y="1660"/>
                <a:ext cx="0" cy="21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" name="Text Box 320">
              <a:extLst>
                <a:ext uri="{FF2B5EF4-FFF2-40B4-BE49-F238E27FC236}">
                  <a16:creationId xmlns:a16="http://schemas.microsoft.com/office/drawing/2014/main" id="{E04D305E-C090-AE5E-4BCC-FCD5B14097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837" y="3308892"/>
              <a:ext cx="2794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pt-BR" sz="1800" kern="0">
                  <a:solidFill>
                    <a:srgbClr val="000000"/>
                  </a:solidFill>
                </a:rPr>
                <a:t>M</a:t>
              </a:r>
              <a:r>
                <a:rPr lang="en-US" altLang="pt-BR" sz="1800" kern="0" baseline="-25000">
                  <a:solidFill>
                    <a:srgbClr val="000000"/>
                  </a:solidFill>
                </a:rPr>
                <a:t>1</a:t>
              </a:r>
              <a:endParaRPr lang="en-US" altLang="pt-BR" sz="1800" kern="0">
                <a:solidFill>
                  <a:srgbClr val="000000"/>
                </a:solidFill>
              </a:endParaRPr>
            </a:p>
          </p:txBody>
        </p:sp>
        <p:sp>
          <p:nvSpPr>
            <p:cNvPr id="5" name="Text Box 321">
              <a:extLst>
                <a:ext uri="{FF2B5EF4-FFF2-40B4-BE49-F238E27FC236}">
                  <a16:creationId xmlns:a16="http://schemas.microsoft.com/office/drawing/2014/main" id="{33DC73C3-1A40-E9BD-6132-313D84C66D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6269" y="3326471"/>
              <a:ext cx="2794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pt-BR" sz="1800" kern="0">
                  <a:solidFill>
                    <a:srgbClr val="000000"/>
                  </a:solidFill>
                </a:rPr>
                <a:t>M</a:t>
              </a:r>
              <a:r>
                <a:rPr lang="en-US" altLang="pt-BR" sz="1800" kern="0" baseline="-25000">
                  <a:solidFill>
                    <a:srgbClr val="000000"/>
                  </a:solidFill>
                </a:rPr>
                <a:t>2</a:t>
              </a:r>
              <a:endParaRPr lang="en-US" altLang="pt-BR" sz="1800" kern="0">
                <a:solidFill>
                  <a:srgbClr val="000000"/>
                </a:solidFill>
              </a:endParaRPr>
            </a:p>
          </p:txBody>
        </p:sp>
        <p:sp>
          <p:nvSpPr>
            <p:cNvPr id="6" name="Text Box 348">
              <a:extLst>
                <a:ext uri="{FF2B5EF4-FFF2-40B4-BE49-F238E27FC236}">
                  <a16:creationId xmlns:a16="http://schemas.microsoft.com/office/drawing/2014/main" id="{00B92E1B-96D1-F19B-DA02-769E5B664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1365" y="4174350"/>
              <a:ext cx="729669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pt-BR" sz="1800" kern="0">
                  <a:solidFill>
                    <a:srgbClr val="0000FF"/>
                  </a:solidFill>
                </a:rPr>
                <a:t>1:1</a:t>
              </a:r>
              <a:endParaRPr lang="en-US" altLang="pt-BR" sz="1800" kern="0">
                <a:solidFill>
                  <a:srgbClr val="0000FF"/>
                </a:solidFill>
                <a:sym typeface="Symbol" panose="05050102010706020507" pitchFamily="18" charset="2"/>
              </a:endParaRPr>
            </a:p>
          </p:txBody>
        </p:sp>
      </p:grpSp>
      <p:sp>
        <p:nvSpPr>
          <p:cNvPr id="52" name="Text Box 364">
            <a:extLst>
              <a:ext uri="{FF2B5EF4-FFF2-40B4-BE49-F238E27FC236}">
                <a16:creationId xmlns:a16="http://schemas.microsoft.com/office/drawing/2014/main" id="{1A932D82-4E79-1752-214E-0BA5967CC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002" y="4430421"/>
            <a:ext cx="287442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pt-BR" kern="0" dirty="0">
                <a:solidFill>
                  <a:srgbClr val="FF0000"/>
                </a:solidFill>
                <a:latin typeface="+mn-lt"/>
              </a:rPr>
              <a:t>M</a:t>
            </a:r>
            <a:r>
              <a:rPr lang="en-US" altLang="pt-BR" kern="0" baseline="-25000" dirty="0">
                <a:solidFill>
                  <a:srgbClr val="FF0000"/>
                </a:solidFill>
                <a:latin typeface="+mn-lt"/>
              </a:rPr>
              <a:t>1</a:t>
            </a:r>
            <a:r>
              <a:rPr lang="en-US" altLang="pt-BR" kern="0" dirty="0">
                <a:solidFill>
                  <a:srgbClr val="FF0000"/>
                </a:solidFill>
                <a:latin typeface="+mn-lt"/>
              </a:rPr>
              <a:t>: </a:t>
            </a:r>
            <a:r>
              <a:rPr lang="en-US" altLang="pt-BR" kern="0" dirty="0" err="1">
                <a:solidFill>
                  <a:srgbClr val="FF0000"/>
                </a:solidFill>
                <a:latin typeface="+mn-lt"/>
              </a:rPr>
              <a:t>i</a:t>
            </a:r>
            <a:r>
              <a:rPr lang="en-US" altLang="pt-BR" kern="0" dirty="0" err="1">
                <a:solidFill>
                  <a:srgbClr val="FF0000"/>
                </a:solidFill>
                <a:latin typeface="+mn-lt"/>
                <a:sym typeface="Symbol" panose="05050102010706020507" pitchFamily="18" charset="2"/>
              </a:rPr>
              <a:t>v</a:t>
            </a:r>
            <a:r>
              <a:rPr lang="en-US" altLang="pt-BR" kern="0" dirty="0">
                <a:solidFill>
                  <a:srgbClr val="FF0000"/>
                </a:solidFill>
                <a:latin typeface="+mn-lt"/>
                <a:sym typeface="Symbol" panose="05050102010706020507" pitchFamily="18" charset="2"/>
              </a:rPr>
              <a:t> converter</a:t>
            </a:r>
          </a:p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pt-BR" kern="0" dirty="0">
                <a:solidFill>
                  <a:srgbClr val="FF0000"/>
                </a:solidFill>
                <a:latin typeface="+mn-lt"/>
              </a:rPr>
              <a:t>M</a:t>
            </a:r>
            <a:r>
              <a:rPr lang="en-US" altLang="pt-BR" kern="0" baseline="-25000" dirty="0">
                <a:solidFill>
                  <a:srgbClr val="FF0000"/>
                </a:solidFill>
                <a:latin typeface="+mn-lt"/>
              </a:rPr>
              <a:t>2</a:t>
            </a:r>
            <a:r>
              <a:rPr lang="en-US" altLang="pt-BR" kern="0" dirty="0">
                <a:solidFill>
                  <a:srgbClr val="FF0000"/>
                </a:solidFill>
                <a:latin typeface="+mn-lt"/>
              </a:rPr>
              <a:t>: </a:t>
            </a:r>
            <a:r>
              <a:rPr lang="en-US" altLang="pt-BR" kern="0" dirty="0" err="1">
                <a:solidFill>
                  <a:srgbClr val="FF0000"/>
                </a:solidFill>
                <a:latin typeface="+mn-lt"/>
              </a:rPr>
              <a:t>v</a:t>
            </a:r>
            <a:r>
              <a:rPr lang="en-US" altLang="pt-BR" kern="0" dirty="0" err="1">
                <a:solidFill>
                  <a:srgbClr val="FF0000"/>
                </a:solidFill>
                <a:latin typeface="+mn-lt"/>
                <a:sym typeface="Symbol" panose="05050102010706020507" pitchFamily="18" charset="2"/>
              </a:rPr>
              <a:t>i</a:t>
            </a:r>
            <a:r>
              <a:rPr lang="en-US" altLang="pt-BR" kern="0" dirty="0">
                <a:solidFill>
                  <a:srgbClr val="FF0000"/>
                </a:solidFill>
                <a:latin typeface="+mn-lt"/>
                <a:sym typeface="Symbol" panose="05050102010706020507" pitchFamily="18" charset="2"/>
              </a:rPr>
              <a:t> converter</a:t>
            </a:r>
          </a:p>
        </p:txBody>
      </p:sp>
      <p:sp>
        <p:nvSpPr>
          <p:cNvPr id="76" name="Text Box 397">
            <a:extLst>
              <a:ext uri="{FF2B5EF4-FFF2-40B4-BE49-F238E27FC236}">
                <a16:creationId xmlns:a16="http://schemas.microsoft.com/office/drawing/2014/main" id="{3E7459D3-2256-5F03-3CC7-1E4B1EE30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5192" y="3734321"/>
            <a:ext cx="552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pt-BR" sz="1800" kern="0" dirty="0">
                <a:solidFill>
                  <a:srgbClr val="0000FF"/>
                </a:solidFill>
              </a:rPr>
              <a:t>Basic principle V</a:t>
            </a:r>
            <a:r>
              <a:rPr lang="en-US" altLang="pt-BR" sz="1800" kern="0" baseline="-25000" dirty="0">
                <a:solidFill>
                  <a:srgbClr val="0000FF"/>
                </a:solidFill>
              </a:rPr>
              <a:t>G1</a:t>
            </a:r>
            <a:r>
              <a:rPr lang="en-US" altLang="pt-BR" sz="1800" kern="0" dirty="0">
                <a:solidFill>
                  <a:srgbClr val="0000FF"/>
                </a:solidFill>
              </a:rPr>
              <a:t>=V</a:t>
            </a:r>
            <a:r>
              <a:rPr lang="en-US" altLang="pt-BR" sz="1800" kern="0" baseline="-25000" dirty="0">
                <a:solidFill>
                  <a:srgbClr val="0000FF"/>
                </a:solidFill>
              </a:rPr>
              <a:t>G2</a:t>
            </a:r>
            <a:r>
              <a:rPr lang="en-US" altLang="pt-BR" sz="1800" kern="0" dirty="0">
                <a:solidFill>
                  <a:srgbClr val="0000FF"/>
                </a:solidFill>
              </a:rPr>
              <a:t>; V</a:t>
            </a:r>
            <a:r>
              <a:rPr lang="en-US" altLang="pt-BR" sz="1800" kern="0" baseline="-25000" dirty="0">
                <a:solidFill>
                  <a:srgbClr val="0000FF"/>
                </a:solidFill>
              </a:rPr>
              <a:t>S1</a:t>
            </a:r>
            <a:r>
              <a:rPr lang="en-US" altLang="pt-BR" sz="1800" kern="0" dirty="0">
                <a:solidFill>
                  <a:srgbClr val="0000FF"/>
                </a:solidFill>
              </a:rPr>
              <a:t>=V</a:t>
            </a:r>
            <a:r>
              <a:rPr lang="en-US" altLang="pt-BR" sz="1800" kern="0" baseline="-25000" dirty="0">
                <a:solidFill>
                  <a:srgbClr val="0000FF"/>
                </a:solidFill>
              </a:rPr>
              <a:t>S2</a:t>
            </a:r>
            <a:r>
              <a:rPr lang="en-US" altLang="pt-BR" sz="1800" kern="0" dirty="0">
                <a:solidFill>
                  <a:srgbClr val="0000FF"/>
                </a:solidFill>
              </a:rPr>
              <a:t>; V</a:t>
            </a:r>
            <a:r>
              <a:rPr lang="en-US" altLang="pt-BR" sz="1800" kern="0" baseline="-25000" dirty="0">
                <a:solidFill>
                  <a:srgbClr val="0000FF"/>
                </a:solidFill>
              </a:rPr>
              <a:t>B1</a:t>
            </a:r>
            <a:r>
              <a:rPr lang="en-US" altLang="pt-BR" sz="1800" kern="0" dirty="0">
                <a:solidFill>
                  <a:srgbClr val="0000FF"/>
                </a:solidFill>
              </a:rPr>
              <a:t>=V</a:t>
            </a:r>
            <a:r>
              <a:rPr lang="en-US" altLang="pt-BR" sz="1800" kern="0" baseline="-25000" dirty="0">
                <a:solidFill>
                  <a:srgbClr val="0000FF"/>
                </a:solidFill>
              </a:rPr>
              <a:t>B2</a:t>
            </a:r>
            <a:r>
              <a:rPr lang="en-US" altLang="pt-BR" sz="1800" kern="0" dirty="0">
                <a:solidFill>
                  <a:srgbClr val="0000FF"/>
                </a:solidFill>
              </a:rPr>
              <a:t>; </a:t>
            </a:r>
            <a:r>
              <a:rPr lang="en-US" altLang="pt-BR" sz="1800" kern="0" dirty="0" err="1">
                <a:solidFill>
                  <a:srgbClr val="0000FF"/>
                </a:solidFill>
              </a:rPr>
              <a:t>v</a:t>
            </a:r>
            <a:r>
              <a:rPr lang="en-US" altLang="pt-BR" sz="1800" kern="0" baseline="-25000" dirty="0" err="1">
                <a:solidFill>
                  <a:srgbClr val="0000FF"/>
                </a:solidFill>
              </a:rPr>
              <a:t>out</a:t>
            </a:r>
            <a:r>
              <a:rPr lang="en-US" altLang="pt-BR" sz="1800" kern="0" dirty="0">
                <a:solidFill>
                  <a:srgbClr val="0000FF"/>
                </a:solidFill>
              </a:rPr>
              <a:t>&gt;</a:t>
            </a:r>
            <a:r>
              <a:rPr lang="en-US" altLang="pt-BR" sz="1800" kern="0" dirty="0" err="1">
                <a:solidFill>
                  <a:srgbClr val="0000FF"/>
                </a:solidFill>
              </a:rPr>
              <a:t>V</a:t>
            </a:r>
            <a:r>
              <a:rPr lang="en-US" altLang="pt-BR" sz="1800" kern="0" baseline="-25000" dirty="0" err="1">
                <a:solidFill>
                  <a:srgbClr val="0000FF"/>
                </a:solidFill>
              </a:rPr>
              <a:t>Dsat</a:t>
            </a:r>
            <a:r>
              <a:rPr lang="en-US" altLang="pt-BR" sz="1800" kern="0" baseline="-25000" dirty="0">
                <a:solidFill>
                  <a:srgbClr val="0000FF"/>
                </a:solidFill>
              </a:rPr>
              <a:t> </a:t>
            </a:r>
            <a:r>
              <a:rPr lang="en-US" altLang="pt-BR" sz="1800" kern="0" dirty="0">
                <a:solidFill>
                  <a:srgbClr val="0000FF"/>
                </a:solidFill>
                <a:sym typeface="Symbol" panose="05050102010706020507" pitchFamily="18" charset="2"/>
              </a:rPr>
              <a:t> </a:t>
            </a:r>
            <a:r>
              <a:rPr lang="en-US" altLang="pt-BR" sz="1800" kern="0" dirty="0" err="1">
                <a:solidFill>
                  <a:srgbClr val="0000FF"/>
                </a:solidFill>
                <a:sym typeface="Symbol" panose="05050102010706020507" pitchFamily="18" charset="2"/>
              </a:rPr>
              <a:t>i</a:t>
            </a:r>
            <a:r>
              <a:rPr lang="en-US" altLang="pt-BR" sz="1800" kern="0" baseline="-25000" dirty="0" err="1">
                <a:solidFill>
                  <a:srgbClr val="0000FF"/>
                </a:solidFill>
                <a:sym typeface="Symbol" panose="05050102010706020507" pitchFamily="18" charset="2"/>
              </a:rPr>
              <a:t>out</a:t>
            </a:r>
            <a:r>
              <a:rPr lang="en-US" altLang="pt-BR" sz="1800" kern="0" dirty="0" err="1">
                <a:solidFill>
                  <a:srgbClr val="0000FF"/>
                </a:solidFill>
                <a:sym typeface="Symbol" panose="05050102010706020507" pitchFamily="18" charset="2"/>
              </a:rPr>
              <a:t>i</a:t>
            </a:r>
            <a:r>
              <a:rPr lang="en-US" altLang="pt-BR" sz="1800" kern="0" baseline="-25000" dirty="0" err="1">
                <a:solidFill>
                  <a:srgbClr val="0000FF"/>
                </a:solidFill>
                <a:sym typeface="Symbol" panose="05050102010706020507" pitchFamily="18" charset="2"/>
              </a:rPr>
              <a:t>in</a:t>
            </a:r>
            <a:endParaRPr lang="en-US" altLang="pt-BR" sz="1800" kern="0" dirty="0">
              <a:solidFill>
                <a:srgbClr val="0000FF"/>
              </a:solidFill>
              <a:sym typeface="Symbol" panose="05050102010706020507" pitchFamily="18" charset="2"/>
            </a:endParaRPr>
          </a:p>
        </p:txBody>
      </p:sp>
      <p:sp>
        <p:nvSpPr>
          <p:cNvPr id="77" name="Text Box 364">
            <a:extLst>
              <a:ext uri="{FF2B5EF4-FFF2-40B4-BE49-F238E27FC236}">
                <a16:creationId xmlns:a16="http://schemas.microsoft.com/office/drawing/2014/main" id="{E35F0459-B43E-D802-4715-AAAF6E3850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7313" y="4042719"/>
            <a:ext cx="21971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pt-BR" kern="0" dirty="0">
                <a:solidFill>
                  <a:srgbClr val="FF0000"/>
                </a:solidFill>
                <a:latin typeface="+mn-lt"/>
              </a:rPr>
              <a:t>M</a:t>
            </a:r>
            <a:r>
              <a:rPr lang="en-US" altLang="pt-BR" kern="0" baseline="-25000" dirty="0">
                <a:solidFill>
                  <a:srgbClr val="FF0000"/>
                </a:solidFill>
                <a:latin typeface="+mn-lt"/>
              </a:rPr>
              <a:t>1</a:t>
            </a:r>
            <a:r>
              <a:rPr lang="en-US" altLang="pt-BR" kern="0" dirty="0">
                <a:solidFill>
                  <a:srgbClr val="FF0000"/>
                </a:solidFill>
                <a:latin typeface="+mn-lt"/>
              </a:rPr>
              <a:t>=M</a:t>
            </a:r>
            <a:r>
              <a:rPr lang="en-US" altLang="pt-BR" kern="0" baseline="-25000" dirty="0">
                <a:solidFill>
                  <a:srgbClr val="FF0000"/>
                </a:solidFill>
                <a:latin typeface="+mn-lt"/>
              </a:rPr>
              <a:t>2</a:t>
            </a:r>
            <a:endParaRPr lang="en-US" altLang="pt-BR" kern="0" dirty="0">
              <a:solidFill>
                <a:srgbClr val="FF0000"/>
              </a:solidFill>
              <a:latin typeface="+mn-lt"/>
              <a:sym typeface="Symbol" panose="05050102010706020507" pitchFamily="18" charset="2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42E0B33-5CFC-5422-9770-43C313E35C3F}"/>
              </a:ext>
            </a:extLst>
          </p:cNvPr>
          <p:cNvSpPr txBox="1"/>
          <p:nvPr/>
        </p:nvSpPr>
        <p:spPr>
          <a:xfrm>
            <a:off x="770698" y="295031"/>
            <a:ext cx="39113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Current mirrors</a:t>
            </a:r>
            <a:endParaRPr lang="en-US" sz="3200" dirty="0">
              <a:latin typeface="+mj-lt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2C843E5-0767-B739-4E46-C61B8B2FBEB2}"/>
              </a:ext>
            </a:extLst>
          </p:cNvPr>
          <p:cNvGrpSpPr/>
          <p:nvPr/>
        </p:nvGrpSpPr>
        <p:grpSpPr>
          <a:xfrm>
            <a:off x="5901443" y="1028251"/>
            <a:ext cx="5455069" cy="2641641"/>
            <a:chOff x="4851400" y="1884550"/>
            <a:chExt cx="5455069" cy="2641641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EBCE884-0E93-67A5-AAC6-FE01E30ACF25}"/>
                </a:ext>
              </a:extLst>
            </p:cNvPr>
            <p:cNvGrpSpPr/>
            <p:nvPr/>
          </p:nvGrpSpPr>
          <p:grpSpPr>
            <a:xfrm>
              <a:off x="4851400" y="1884550"/>
              <a:ext cx="5455069" cy="2641641"/>
              <a:chOff x="4851400" y="1884550"/>
              <a:chExt cx="5455069" cy="2641641"/>
            </a:xfrm>
          </p:grpSpPr>
          <p:grpSp>
            <p:nvGrpSpPr>
              <p:cNvPr id="53" name="Group 388">
                <a:extLst>
                  <a:ext uri="{FF2B5EF4-FFF2-40B4-BE49-F238E27FC236}">
                    <a16:creationId xmlns:a16="http://schemas.microsoft.com/office/drawing/2014/main" id="{2651FD98-76FB-D423-980D-D6805DE5E0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51400" y="1985963"/>
                <a:ext cx="3340100" cy="2498724"/>
                <a:chOff x="2606" y="1258"/>
                <a:chExt cx="2104" cy="1574"/>
              </a:xfrm>
            </p:grpSpPr>
            <p:sp>
              <p:nvSpPr>
                <p:cNvPr id="54" name="Line 368">
                  <a:extLst>
                    <a:ext uri="{FF2B5EF4-FFF2-40B4-BE49-F238E27FC236}">
                      <a16:creationId xmlns:a16="http://schemas.microsoft.com/office/drawing/2014/main" id="{F3194405-C538-3FA8-57C2-4B8EA258E5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58" y="2655"/>
                  <a:ext cx="2052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" name="Line 369">
                  <a:extLst>
                    <a:ext uri="{FF2B5EF4-FFF2-40B4-BE49-F238E27FC236}">
                      <a16:creationId xmlns:a16="http://schemas.microsoft.com/office/drawing/2014/main" id="{01DD9E79-2BB4-6E14-6E6F-D3560B55C2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08" y="1409"/>
                  <a:ext cx="0" cy="139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8" name="Group 380">
                  <a:extLst>
                    <a:ext uri="{FF2B5EF4-FFF2-40B4-BE49-F238E27FC236}">
                      <a16:creationId xmlns:a16="http://schemas.microsoft.com/office/drawing/2014/main" id="{4BC9B75D-3AAC-6A1D-4F03-70833EC207F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08" y="1951"/>
                  <a:ext cx="1710" cy="659"/>
                  <a:chOff x="2808" y="1951"/>
                  <a:chExt cx="1710" cy="659"/>
                </a:xfrm>
              </p:grpSpPr>
              <p:sp>
                <p:nvSpPr>
                  <p:cNvPr id="64" name="Arc 378">
                    <a:extLst>
                      <a:ext uri="{FF2B5EF4-FFF2-40B4-BE49-F238E27FC236}">
                        <a16:creationId xmlns:a16="http://schemas.microsoft.com/office/drawing/2014/main" id="{F0ECE798-BC24-39E0-0F90-88B3C91BED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5400000">
                    <a:off x="2787" y="2100"/>
                    <a:ext cx="531" cy="49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8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5" name="Line 379">
                    <a:extLst>
                      <a:ext uri="{FF2B5EF4-FFF2-40B4-BE49-F238E27FC236}">
                        <a16:creationId xmlns:a16="http://schemas.microsoft.com/office/drawing/2014/main" id="{F6E62EA9-A354-326A-7F5B-0BC8EA00BF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254" y="1951"/>
                    <a:ext cx="1264" cy="128"/>
                  </a:xfrm>
                  <a:prstGeom prst="line">
                    <a:avLst/>
                  </a:prstGeom>
                  <a:no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8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0" name="Text Box 386">
                  <a:extLst>
                    <a:ext uri="{FF2B5EF4-FFF2-40B4-BE49-F238E27FC236}">
                      <a16:creationId xmlns:a16="http://schemas.microsoft.com/office/drawing/2014/main" id="{584954E1-5C1E-985B-8B93-492AF6DCE7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06" y="1258"/>
                  <a:ext cx="202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fontAlgn="auto" hangingPunct="1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r>
                    <a:rPr lang="en-US" altLang="pt-BR" sz="1800" kern="0">
                      <a:solidFill>
                        <a:srgbClr val="000000"/>
                      </a:solidFill>
                    </a:rPr>
                    <a:t>i</a:t>
                  </a:r>
                  <a:r>
                    <a:rPr lang="en-US" altLang="pt-BR" sz="1800" kern="0" baseline="-25000">
                      <a:solidFill>
                        <a:srgbClr val="000000"/>
                      </a:solidFill>
                    </a:rPr>
                    <a:t>D</a:t>
                  </a:r>
                  <a:endParaRPr lang="en-US" altLang="pt-BR" sz="1800" kern="0">
                    <a:solidFill>
                      <a:srgbClr val="000000"/>
                    </a:solidFill>
                    <a:sym typeface="Symbol" panose="05050102010706020507" pitchFamily="18" charset="2"/>
                  </a:endParaRPr>
                </a:p>
              </p:txBody>
            </p:sp>
            <p:sp>
              <p:nvSpPr>
                <p:cNvPr id="61" name="Text Box 387">
                  <a:extLst>
                    <a:ext uri="{FF2B5EF4-FFF2-40B4-BE49-F238E27FC236}">
                      <a16:creationId xmlns:a16="http://schemas.microsoft.com/office/drawing/2014/main" id="{CF69AD07-46D3-19DB-1670-B5AAD69AE2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76" y="2659"/>
                  <a:ext cx="202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fontAlgn="auto" hangingPunct="1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r>
                    <a:rPr lang="en-US" altLang="pt-BR" sz="1800" kern="0" err="1">
                      <a:solidFill>
                        <a:srgbClr val="000000"/>
                      </a:solidFill>
                    </a:rPr>
                    <a:t>v</a:t>
                  </a:r>
                  <a:r>
                    <a:rPr lang="en-US" altLang="pt-BR" sz="1800" kern="0" baseline="-25000" err="1">
                      <a:solidFill>
                        <a:srgbClr val="000000"/>
                      </a:solidFill>
                    </a:rPr>
                    <a:t>D</a:t>
                  </a:r>
                  <a:endParaRPr lang="en-US" altLang="pt-BR" sz="1800" kern="0">
                    <a:solidFill>
                      <a:srgbClr val="000000"/>
                    </a:solidFill>
                    <a:sym typeface="Symbol" panose="05050102010706020507" pitchFamily="18" charset="2"/>
                  </a:endParaRPr>
                </a:p>
              </p:txBody>
            </p:sp>
          </p:grpSp>
          <p:sp>
            <p:nvSpPr>
              <p:cNvPr id="70" name="Freeform 389">
                <a:extLst>
                  <a:ext uri="{FF2B5EF4-FFF2-40B4-BE49-F238E27FC236}">
                    <a16:creationId xmlns:a16="http://schemas.microsoft.com/office/drawing/2014/main" id="{149A4BA0-C665-E617-E2D9-4BED55FFDC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9775" y="2338388"/>
                <a:ext cx="1498600" cy="1860550"/>
              </a:xfrm>
              <a:custGeom>
                <a:avLst/>
                <a:gdLst>
                  <a:gd name="T0" fmla="*/ 0 w 944"/>
                  <a:gd name="T1" fmla="*/ 1172 h 1172"/>
                  <a:gd name="T2" fmla="*/ 196 w 944"/>
                  <a:gd name="T3" fmla="*/ 1156 h 1172"/>
                  <a:gd name="T4" fmla="*/ 340 w 944"/>
                  <a:gd name="T5" fmla="*/ 1092 h 1172"/>
                  <a:gd name="T6" fmla="*/ 484 w 944"/>
                  <a:gd name="T7" fmla="*/ 948 h 1172"/>
                  <a:gd name="T8" fmla="*/ 632 w 944"/>
                  <a:gd name="T9" fmla="*/ 716 h 1172"/>
                  <a:gd name="T10" fmla="*/ 768 w 944"/>
                  <a:gd name="T11" fmla="*/ 464 h 1172"/>
                  <a:gd name="T12" fmla="*/ 856 w 944"/>
                  <a:gd name="T13" fmla="*/ 252 h 1172"/>
                  <a:gd name="T14" fmla="*/ 944 w 944"/>
                  <a:gd name="T15" fmla="*/ 0 h 11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44"/>
                  <a:gd name="T25" fmla="*/ 0 h 1172"/>
                  <a:gd name="T26" fmla="*/ 944 w 944"/>
                  <a:gd name="T27" fmla="*/ 1172 h 117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44" h="1172">
                    <a:moveTo>
                      <a:pt x="0" y="1172"/>
                    </a:moveTo>
                    <a:cubicBezTo>
                      <a:pt x="69" y="1170"/>
                      <a:pt x="139" y="1169"/>
                      <a:pt x="196" y="1156"/>
                    </a:cubicBezTo>
                    <a:cubicBezTo>
                      <a:pt x="253" y="1143"/>
                      <a:pt x="292" y="1127"/>
                      <a:pt x="340" y="1092"/>
                    </a:cubicBezTo>
                    <a:cubicBezTo>
                      <a:pt x="388" y="1057"/>
                      <a:pt x="435" y="1011"/>
                      <a:pt x="484" y="948"/>
                    </a:cubicBezTo>
                    <a:cubicBezTo>
                      <a:pt x="533" y="885"/>
                      <a:pt x="585" y="797"/>
                      <a:pt x="632" y="716"/>
                    </a:cubicBezTo>
                    <a:cubicBezTo>
                      <a:pt x="679" y="635"/>
                      <a:pt x="731" y="541"/>
                      <a:pt x="768" y="464"/>
                    </a:cubicBezTo>
                    <a:cubicBezTo>
                      <a:pt x="805" y="387"/>
                      <a:pt x="827" y="329"/>
                      <a:pt x="856" y="252"/>
                    </a:cubicBezTo>
                    <a:cubicBezTo>
                      <a:pt x="885" y="175"/>
                      <a:pt x="929" y="42"/>
                      <a:pt x="944" y="0"/>
                    </a:cubicBezTo>
                  </a:path>
                </a:pathLst>
              </a:custGeom>
              <a:noFill/>
              <a:ln w="22225" cap="flat">
                <a:solidFill>
                  <a:srgbClr val="C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pt-BR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" name="Text Box 390">
                <a:extLst>
                  <a:ext uri="{FF2B5EF4-FFF2-40B4-BE49-F238E27FC236}">
                    <a16:creationId xmlns:a16="http://schemas.microsoft.com/office/drawing/2014/main" id="{2A757A2C-DDF3-1FF4-C724-DB4E47EE9E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77159" y="1884550"/>
                <a:ext cx="3129310" cy="73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altLang="pt-BR" sz="1800" kern="0" dirty="0">
                    <a:solidFill>
                      <a:srgbClr val="C00000"/>
                    </a:solidFill>
                    <a:latin typeface="+mn-lt"/>
                  </a:rPr>
                  <a:t>locus </a:t>
                </a:r>
                <a:r>
                  <a:rPr lang="en-US" altLang="pt-BR" sz="1800" kern="0" dirty="0" err="1">
                    <a:solidFill>
                      <a:srgbClr val="C00000"/>
                    </a:solidFill>
                    <a:latin typeface="+mn-lt"/>
                  </a:rPr>
                  <a:t>v</a:t>
                </a:r>
                <a:r>
                  <a:rPr lang="en-US" altLang="pt-BR" sz="1800" kern="0" baseline="-25000" dirty="0" err="1">
                    <a:solidFill>
                      <a:srgbClr val="C00000"/>
                    </a:solidFill>
                    <a:latin typeface="+mn-lt"/>
                  </a:rPr>
                  <a:t>D</a:t>
                </a:r>
                <a:r>
                  <a:rPr lang="en-US" altLang="pt-BR" sz="1800" kern="0" dirty="0">
                    <a:solidFill>
                      <a:srgbClr val="C00000"/>
                    </a:solidFill>
                    <a:latin typeface="+mn-lt"/>
                  </a:rPr>
                  <a:t>=</a:t>
                </a:r>
                <a:r>
                  <a:rPr lang="en-US" altLang="pt-BR" sz="1800" kern="0" dirty="0" err="1">
                    <a:solidFill>
                      <a:srgbClr val="C00000"/>
                    </a:solidFill>
                    <a:latin typeface="+mn-lt"/>
                  </a:rPr>
                  <a:t>v</a:t>
                </a:r>
                <a:r>
                  <a:rPr lang="en-US" altLang="pt-BR" sz="1800" kern="0" baseline="-25000" dirty="0" err="1">
                    <a:solidFill>
                      <a:srgbClr val="C00000"/>
                    </a:solidFill>
                    <a:latin typeface="+mn-lt"/>
                  </a:rPr>
                  <a:t>G</a:t>
                </a:r>
                <a:endParaRPr lang="en-US" altLang="pt-BR" sz="1800" kern="0" baseline="-25000" dirty="0">
                  <a:solidFill>
                    <a:srgbClr val="C00000"/>
                  </a:solidFill>
                  <a:latin typeface="+mn-lt"/>
                </a:endParaRPr>
              </a:p>
              <a:p>
                <a:pPr algn="ctr" eaLnBrk="1" fontAlgn="auto" hangingPunct="1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altLang="pt-BR" sz="1600" kern="0" dirty="0">
                    <a:solidFill>
                      <a:srgbClr val="C00000"/>
                    </a:solidFill>
                    <a:latin typeface="+mn-lt"/>
                  </a:rPr>
                  <a:t>(input MOSFET)</a:t>
                </a:r>
              </a:p>
            </p:txBody>
          </p:sp>
          <p:sp>
            <p:nvSpPr>
              <p:cNvPr id="74" name="Line 395">
                <a:extLst>
                  <a:ext uri="{FF2B5EF4-FFF2-40B4-BE49-F238E27FC236}">
                    <a16:creationId xmlns:a16="http://schemas.microsoft.com/office/drawing/2014/main" id="{284C7809-9C93-3522-A5D4-EEA1900FD0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87494" y="3177216"/>
                <a:ext cx="0" cy="10485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8" name="Text Box 280">
                <a:extLst>
                  <a:ext uri="{FF2B5EF4-FFF2-40B4-BE49-F238E27FC236}">
                    <a16:creationId xmlns:a16="http://schemas.microsoft.com/office/drawing/2014/main" id="{CA54B3EF-B187-40DA-A789-6AE8012E45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63306" y="3027184"/>
                <a:ext cx="241420" cy="373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800" kern="0" err="1">
                    <a:solidFill>
                      <a:srgbClr val="0000FF"/>
                    </a:solidFill>
                  </a:rPr>
                  <a:t>i</a:t>
                </a:r>
                <a:r>
                  <a:rPr lang="en-US" altLang="pt-BR" sz="1800" kern="0" baseline="-25000" err="1">
                    <a:solidFill>
                      <a:srgbClr val="0000FF"/>
                    </a:solidFill>
                  </a:rPr>
                  <a:t>in</a:t>
                </a:r>
                <a:endParaRPr lang="en-US" altLang="pt-BR" sz="1800" ker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79" name="Line 395">
                <a:extLst>
                  <a:ext uri="{FF2B5EF4-FFF2-40B4-BE49-F238E27FC236}">
                    <a16:creationId xmlns:a16="http://schemas.microsoft.com/office/drawing/2014/main" id="{E79C1582-00EB-AE5F-C065-EE4744927B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6067540" y="2264185"/>
                <a:ext cx="27202" cy="18532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" name="TextBox 93">
                <a:extLst>
                  <a:ext uri="{FF2B5EF4-FFF2-40B4-BE49-F238E27FC236}">
                    <a16:creationId xmlns:a16="http://schemas.microsoft.com/office/drawing/2014/main" id="{23103567-8DF3-810C-A9A4-AEBDB0789051}"/>
                  </a:ext>
                </a:extLst>
              </p:cNvPr>
              <p:cNvSpPr txBox="1"/>
              <p:nvPr/>
            </p:nvSpPr>
            <p:spPr>
              <a:xfrm>
                <a:off x="6718186" y="4187637"/>
                <a:ext cx="54270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pt-BR" sz="1600" b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V</a:t>
                </a:r>
                <a:r>
                  <a:rPr lang="en-US" altLang="pt-BR" sz="1600" b="1" baseline="-25000">
                    <a:solidFill>
                      <a:srgbClr val="0000FF"/>
                    </a:solidFill>
                    <a:latin typeface="Arial" panose="020B0604020202020204" pitchFamily="34" charset="0"/>
                  </a:rPr>
                  <a:t>G1</a:t>
                </a:r>
                <a:endParaRPr lang="pt-BR" sz="16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1" name="TextBox 94">
                <a:extLst>
                  <a:ext uri="{FF2B5EF4-FFF2-40B4-BE49-F238E27FC236}">
                    <a16:creationId xmlns:a16="http://schemas.microsoft.com/office/drawing/2014/main" id="{2774309B-8F32-6310-012F-19FD7456899A}"/>
                  </a:ext>
                </a:extLst>
              </p:cNvPr>
              <p:cNvSpPr txBox="1"/>
              <p:nvPr/>
            </p:nvSpPr>
            <p:spPr>
              <a:xfrm>
                <a:off x="7282896" y="2753590"/>
                <a:ext cx="9726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pt-BR" sz="1600" b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V</a:t>
                </a:r>
                <a:r>
                  <a:rPr lang="en-US" altLang="pt-BR" sz="1600" b="1" baseline="-25000">
                    <a:solidFill>
                      <a:srgbClr val="0000FF"/>
                    </a:solidFill>
                    <a:latin typeface="Arial" panose="020B0604020202020204" pitchFamily="34" charset="0"/>
                  </a:rPr>
                  <a:t>G1</a:t>
                </a:r>
                <a:r>
                  <a:rPr lang="en-US" altLang="pt-BR" sz="1600" b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=V</a:t>
                </a:r>
                <a:r>
                  <a:rPr lang="en-US" altLang="pt-BR" sz="1600" b="1" baseline="-25000">
                    <a:solidFill>
                      <a:srgbClr val="0000FF"/>
                    </a:solidFill>
                    <a:latin typeface="Arial" panose="020B0604020202020204" pitchFamily="34" charset="0"/>
                  </a:rPr>
                  <a:t>G</a:t>
                </a:r>
                <a:r>
                  <a:rPr lang="pt-BR" altLang="pt-BR" sz="1600" b="1" baseline="-25000">
                    <a:solidFill>
                      <a:srgbClr val="0000FF"/>
                    </a:solidFill>
                    <a:latin typeface="Arial" panose="020B0604020202020204" pitchFamily="34" charset="0"/>
                  </a:rPr>
                  <a:t>2</a:t>
                </a:r>
                <a:endParaRPr lang="pt-BR" sz="16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3" name="Line 395">
                <a:extLst>
                  <a:ext uri="{FF2B5EF4-FFF2-40B4-BE49-F238E27FC236}">
                    <a16:creationId xmlns:a16="http://schemas.microsoft.com/office/drawing/2014/main" id="{39134D3E-6BA0-EAAE-6081-1C46F8FFD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21387" y="3167481"/>
                <a:ext cx="0" cy="10485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4" name="Text Box 387">
                <a:extLst>
                  <a:ext uri="{FF2B5EF4-FFF2-40B4-BE49-F238E27FC236}">
                    <a16:creationId xmlns:a16="http://schemas.microsoft.com/office/drawing/2014/main" id="{D4A637E3-7A3D-06EB-F990-B29694C835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68975" y="4167638"/>
                <a:ext cx="55245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altLang="pt-BR" sz="1800" kern="0" err="1">
                    <a:solidFill>
                      <a:srgbClr val="0000FF"/>
                    </a:solidFill>
                  </a:rPr>
                  <a:t>v</a:t>
                </a:r>
                <a:r>
                  <a:rPr lang="en-US" altLang="pt-BR" sz="1800" kern="0" baseline="-25000" err="1">
                    <a:solidFill>
                      <a:srgbClr val="0000FF"/>
                    </a:solidFill>
                  </a:rPr>
                  <a:t>Dsat</a:t>
                </a:r>
                <a:endParaRPr lang="en-US" altLang="pt-BR" sz="1800" kern="0">
                  <a:solidFill>
                    <a:srgbClr val="0000FF"/>
                  </a:solidFill>
                  <a:sym typeface="Symbol" panose="05050102010706020507" pitchFamily="18" charset="2"/>
                </a:endParaRPr>
              </a:p>
            </p:txBody>
          </p:sp>
        </p:grp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D50F49C-0960-9DD1-A1F0-0A2FCE9DE6C4}"/>
                </a:ext>
              </a:extLst>
            </p:cNvPr>
            <p:cNvCxnSpPr>
              <a:cxnSpLocks/>
            </p:cNvCxnSpPr>
            <p:nvPr/>
          </p:nvCxnSpPr>
          <p:spPr>
            <a:xfrm>
              <a:off x="6059488" y="3512672"/>
              <a:ext cx="26193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5492CC5D-1B8D-A0B8-C2C9-BFFD4AD7F5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0589" y="3519790"/>
              <a:ext cx="26193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 Box 280">
              <a:extLst>
                <a:ext uri="{FF2B5EF4-FFF2-40B4-BE49-F238E27FC236}">
                  <a16:creationId xmlns:a16="http://schemas.microsoft.com/office/drawing/2014/main" id="{123D8499-A089-360B-39B7-155123560F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47994" y="3275189"/>
              <a:ext cx="241420" cy="260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kern="0">
                  <a:solidFill>
                    <a:srgbClr val="0000FF"/>
                  </a:solidFill>
                </a:rPr>
                <a:t>?</a:t>
              </a:r>
            </a:p>
          </p:txBody>
        </p:sp>
        <p:sp>
          <p:nvSpPr>
            <p:cNvPr id="92" name="Text Box 280">
              <a:extLst>
                <a:ext uri="{FF2B5EF4-FFF2-40B4-BE49-F238E27FC236}">
                  <a16:creationId xmlns:a16="http://schemas.microsoft.com/office/drawing/2014/main" id="{3C709847-3267-83A2-2009-63F01658A9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 flipH="1" flipV="1">
              <a:off x="6028471" y="3266328"/>
              <a:ext cx="241420" cy="260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kern="0" dirty="0">
                  <a:solidFill>
                    <a:srgbClr val="0000FF"/>
                  </a:solidFill>
                </a:rPr>
                <a:t>?</a:t>
              </a:r>
            </a:p>
          </p:txBody>
        </p:sp>
        <p:sp>
          <p:nvSpPr>
            <p:cNvPr id="75" name="Text Box 390">
              <a:extLst>
                <a:ext uri="{FF2B5EF4-FFF2-40B4-BE49-F238E27FC236}">
                  <a16:creationId xmlns:a16="http://schemas.microsoft.com/office/drawing/2014/main" id="{05F4FFD8-6FD0-CBE9-D4F8-74A8CD7118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2511" y="2246803"/>
              <a:ext cx="119167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pt-BR" sz="1600" kern="0" dirty="0"/>
                <a:t>output MOSFET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FB18EDF7-BE24-DDA7-65D9-272324670C8E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>
              <a:off x="5808348" y="2849276"/>
              <a:ext cx="60356" cy="4259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CA1A740-1BEA-CC35-D1D3-8895583D3B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0888" y="2442379"/>
              <a:ext cx="490641" cy="581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3F7D2D6-4046-0CB8-8BB5-3B8B065BE9C2}"/>
              </a:ext>
            </a:extLst>
          </p:cNvPr>
          <p:cNvGrpSpPr/>
          <p:nvPr/>
        </p:nvGrpSpPr>
        <p:grpSpPr>
          <a:xfrm>
            <a:off x="6594231" y="5123265"/>
            <a:ext cx="3197626" cy="812240"/>
            <a:chOff x="5623233" y="5598084"/>
            <a:chExt cx="3197626" cy="812240"/>
          </a:xfrm>
        </p:grpSpPr>
        <p:sp>
          <p:nvSpPr>
            <p:cNvPr id="57" name="Retângulo 14">
              <a:extLst>
                <a:ext uri="{FF2B5EF4-FFF2-40B4-BE49-F238E27FC236}">
                  <a16:creationId xmlns:a16="http://schemas.microsoft.com/office/drawing/2014/main" id="{9F555165-7A9B-67E7-9EDB-1EC5BF6BB2B9}"/>
                </a:ext>
              </a:extLst>
            </p:cNvPr>
            <p:cNvSpPr/>
            <p:nvPr/>
          </p:nvSpPr>
          <p:spPr bwMode="auto">
            <a:xfrm>
              <a:off x="5623233" y="5598084"/>
              <a:ext cx="3141641" cy="8122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Object 37">
                  <a:extLst>
                    <a:ext uri="{FF2B5EF4-FFF2-40B4-BE49-F238E27FC236}">
                      <a16:creationId xmlns:a16="http://schemas.microsoft.com/office/drawing/2014/main" id="{154A9F22-6867-CBD7-5128-C2CA73AC3A9E}"/>
                    </a:ext>
                  </a:extLst>
                </p:cNvPr>
                <p:cNvSpPr txBox="1"/>
                <p:nvPr/>
              </p:nvSpPr>
              <p:spPr bwMode="auto">
                <a:xfrm>
                  <a:off x="5623233" y="5620283"/>
                  <a:ext cx="3197626" cy="729986"/>
                </a:xfrm>
                <a:prstGeom prst="rect">
                  <a:avLst/>
                </a:prstGeom>
                <a:noFill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𝐷𝑆𝑠𝑎𝑡</m:t>
                            </m:r>
                          </m:sub>
                        </m:sSub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pt-B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pt-B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pt-B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rad>
                            <m: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2" name="Object 37">
                  <a:extLst>
                    <a:ext uri="{FF2B5EF4-FFF2-40B4-BE49-F238E27FC236}">
                      <a16:creationId xmlns:a16="http://schemas.microsoft.com/office/drawing/2014/main" id="{442CE76D-ED36-3D03-8EF5-0EEF64CEB6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23233" y="5620283"/>
                  <a:ext cx="3197626" cy="7299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Text Box 34">
            <a:extLst>
              <a:ext uri="{FF2B5EF4-FFF2-40B4-BE49-F238E27FC236}">
                <a16:creationId xmlns:a16="http://schemas.microsoft.com/office/drawing/2014/main" id="{0CF56704-5B74-EF2D-AA1D-F75D4E3A8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409" y="5375456"/>
            <a:ext cx="50361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pt-BR" sz="1800" b="1" dirty="0">
                <a:solidFill>
                  <a:srgbClr val="422AF2"/>
                </a:solidFill>
              </a:rPr>
              <a:t>An approximation for the saturation voltage:</a:t>
            </a:r>
            <a:endParaRPr lang="en-US" altLang="pt-BR" sz="1800" b="1" dirty="0">
              <a:solidFill>
                <a:srgbClr val="422A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666089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AD793B4-55A8-5087-EDB5-A75162419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288" y="234393"/>
            <a:ext cx="6821426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200" dirty="0"/>
              <a:t>ACM2 applied to weak inversion</a:t>
            </a:r>
          </a:p>
        </p:txBody>
      </p:sp>
      <p:graphicFrame>
        <p:nvGraphicFramePr>
          <p:cNvPr id="3" name="Object 13">
            <a:extLst>
              <a:ext uri="{FF2B5EF4-FFF2-40B4-BE49-F238E27FC236}">
                <a16:creationId xmlns:a16="http://schemas.microsoft.com/office/drawing/2014/main" id="{BEBF96D6-A3B7-30C8-0302-685CD484EC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777616"/>
              </p:ext>
            </p:extLst>
          </p:nvPr>
        </p:nvGraphicFramePr>
        <p:xfrm>
          <a:off x="6789803" y="2503781"/>
          <a:ext cx="2784475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87240" imgH="431640" progId="Equation.DSMT4">
                  <p:embed/>
                </p:oleObj>
              </mc:Choice>
              <mc:Fallback>
                <p:oleObj name="Equation" r:id="rId3" imgW="1587240" imgH="431640" progId="Equation.DSMT4">
                  <p:embed/>
                  <p:pic>
                    <p:nvPicPr>
                      <p:cNvPr id="3" name="Object 13">
                        <a:extLst>
                          <a:ext uri="{FF2B5EF4-FFF2-40B4-BE49-F238E27FC236}">
                            <a16:creationId xmlns:a16="http://schemas.microsoft.com/office/drawing/2014/main" id="{BEBF96D6-A3B7-30C8-0302-685CD484EC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9803" y="2503781"/>
                        <a:ext cx="2784475" cy="7493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15875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15">
                <a:extLst>
                  <a:ext uri="{FF2B5EF4-FFF2-40B4-BE49-F238E27FC236}">
                    <a16:creationId xmlns:a16="http://schemas.microsoft.com/office/drawing/2014/main" id="{C7548C20-6EC7-8745-404A-0C0F87E127B6}"/>
                  </a:ext>
                </a:extLst>
              </p:cNvPr>
              <p:cNvSpPr txBox="1"/>
              <p:nvPr/>
            </p:nvSpPr>
            <p:spPr bwMode="auto">
              <a:xfrm>
                <a:off x="6741245" y="4735399"/>
                <a:ext cx="3497803" cy="51706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pt-BR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pt-BR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200" dirty="0"/>
              </a:p>
            </p:txBody>
          </p:sp>
        </mc:Choice>
        <mc:Fallback xmlns="">
          <p:sp>
            <p:nvSpPr>
              <p:cNvPr id="4" name="Object 15">
                <a:extLst>
                  <a:ext uri="{FF2B5EF4-FFF2-40B4-BE49-F238E27FC236}">
                    <a16:creationId xmlns:a16="http://schemas.microsoft.com/office/drawing/2014/main" id="{C7548C20-6EC7-8745-404A-0C0F87E12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1245" y="4735399"/>
                <a:ext cx="3497803" cy="517061"/>
              </a:xfrm>
              <a:prstGeom prst="rect">
                <a:avLst/>
              </a:prstGeom>
              <a:blipFill>
                <a:blip r:embed="rId5"/>
                <a:stretch>
                  <a:fillRect t="-107955" b="-151136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19">
                <a:extLst>
                  <a:ext uri="{FF2B5EF4-FFF2-40B4-BE49-F238E27FC236}">
                    <a16:creationId xmlns:a16="http://schemas.microsoft.com/office/drawing/2014/main" id="{CE1E82A2-B71A-3200-B1C7-6B3702CAFEF7}"/>
                  </a:ext>
                </a:extLst>
              </p:cNvPr>
              <p:cNvSpPr txBox="1"/>
              <p:nvPr/>
            </p:nvSpPr>
            <p:spPr bwMode="auto">
              <a:xfrm>
                <a:off x="2022306" y="1881784"/>
                <a:ext cx="2873375" cy="4873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d>
                        <m:d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Object 19">
                <a:extLst>
                  <a:ext uri="{FF2B5EF4-FFF2-40B4-BE49-F238E27FC236}">
                    <a16:creationId xmlns:a16="http://schemas.microsoft.com/office/drawing/2014/main" id="{CE1E82A2-B71A-3200-B1C7-6B3702CAF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22306" y="1881784"/>
                <a:ext cx="2873375" cy="4873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EE66407-5DB7-AA65-757D-4C813120F2D2}"/>
              </a:ext>
            </a:extLst>
          </p:cNvPr>
          <p:cNvSpPr txBox="1"/>
          <p:nvPr/>
        </p:nvSpPr>
        <p:spPr>
          <a:xfrm>
            <a:off x="4276669" y="3455378"/>
            <a:ext cx="2784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dirty="0"/>
              <a:t>WI : q</a:t>
            </a:r>
            <a:r>
              <a:rPr lang="pt-BR" sz="2400" b="1" i="1" baseline="-25000" dirty="0"/>
              <a:t>S(D)</a:t>
            </a:r>
            <a:r>
              <a:rPr lang="pt-BR" sz="2400" b="1" baseline="-25000" dirty="0"/>
              <a:t> </a:t>
            </a:r>
            <a:r>
              <a:rPr lang="pt-BR" sz="2400" b="1" dirty="0"/>
              <a:t>&lt;&lt;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20">
                <a:extLst>
                  <a:ext uri="{FF2B5EF4-FFF2-40B4-BE49-F238E27FC236}">
                    <a16:creationId xmlns:a16="http://schemas.microsoft.com/office/drawing/2014/main" id="{99ACD6B0-05EA-193D-6528-CD2F243F99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43871" y="1194948"/>
                <a:ext cx="4636276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dirty="0"/>
                  <a:t>ACM2 parameters: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n</a:t>
                </a:r>
                <a:r>
                  <a:rPr lang="en-US" dirty="0"/>
                  <a:t>,</a:t>
                </a:r>
                <a:r>
                  <a:rPr lang="en-US" i="1" dirty="0"/>
                  <a:t> </a:t>
                </a:r>
                <a:r>
                  <a:rPr lang="en-US" i="1" dirty="0">
                    <a:sym typeface="Symbol" panose="05050102010706020507" pitchFamily="18" charset="2"/>
                  </a:rPr>
                  <a:t>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0000"/>
                        </a:solidFill>
                        <a:highlight>
                          <a:srgbClr val="FF0000"/>
                        </a:highlight>
                        <a:latin typeface="Cambria Math" panose="02040503050406030204" pitchFamily="18" charset="0"/>
                      </a:rPr>
                      <m:t>𝜁</m:t>
                    </m:r>
                  </m:oMath>
                </a14:m>
                <a:endParaRPr lang="en-US" i="1" dirty="0">
                  <a:highlight>
                    <a:srgbClr val="FF0000"/>
                  </a:highlight>
                </a:endParaRPr>
              </a:p>
            </p:txBody>
          </p:sp>
        </mc:Choice>
        <mc:Fallback xmlns="">
          <p:sp>
            <p:nvSpPr>
              <p:cNvPr id="15" name="Text Box 20">
                <a:extLst>
                  <a:ext uri="{FF2B5EF4-FFF2-40B4-BE49-F238E27FC236}">
                    <a16:creationId xmlns:a16="http://schemas.microsoft.com/office/drawing/2014/main" id="{99ACD6B0-05EA-193D-6528-CD2F243F9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871" y="1194948"/>
                <a:ext cx="4636276" cy="400110"/>
              </a:xfrm>
              <a:prstGeom prst="rect">
                <a:avLst/>
              </a:prstGeom>
              <a:blipFill>
                <a:blip r:embed="rId7"/>
                <a:stretch>
                  <a:fillRect l="-1314" t="-7576" b="-257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82A0F0-5355-3ABA-E280-FF5598C45096}"/>
                  </a:ext>
                </a:extLst>
              </p:cNvPr>
              <p:cNvSpPr txBox="1"/>
              <p:nvPr/>
            </p:nvSpPr>
            <p:spPr>
              <a:xfrm>
                <a:off x="2295462" y="4639667"/>
                <a:ext cx="2784475" cy="70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pt-BR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sz="2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pt-BR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pt-BR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pt-BR" sz="2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pt-BR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2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22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pt-BR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2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2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pt-BR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2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  <m:r>
                                    <a:rPr lang="pt-BR" sz="22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B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sz="2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82A0F0-5355-3ABA-E280-FF5598C45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462" y="4639667"/>
                <a:ext cx="2784475" cy="7085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5CA1D1-3E38-DBC7-51F1-70ED34464A34}"/>
                  </a:ext>
                </a:extLst>
              </p:cNvPr>
              <p:cNvSpPr txBox="1"/>
              <p:nvPr/>
            </p:nvSpPr>
            <p:spPr>
              <a:xfrm>
                <a:off x="6408059" y="1294354"/>
                <a:ext cx="3727561" cy="727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</m:sub>
                          </m:sSub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𝐷𝐵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𝑆𝐵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pt-B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5CA1D1-3E38-DBC7-51F1-70ED34464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059" y="1294354"/>
                <a:ext cx="3727561" cy="7273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64E179-5D6A-8DE8-022E-AD8902C4002C}"/>
                  </a:ext>
                </a:extLst>
              </p:cNvPr>
              <p:cNvSpPr txBox="1"/>
              <p:nvPr/>
            </p:nvSpPr>
            <p:spPr>
              <a:xfrm>
                <a:off x="1646028" y="2633541"/>
                <a:ext cx="3825132" cy="4579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pt-BR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pt-BR" sz="22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r>
                            <a:rPr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pt-BR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2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64E179-5D6A-8DE8-022E-AD8902C40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028" y="2633541"/>
                <a:ext cx="3825132" cy="457946"/>
              </a:xfrm>
              <a:prstGeom prst="rect">
                <a:avLst/>
              </a:prstGeom>
              <a:blipFill>
                <a:blip r:embed="rId10"/>
                <a:stretch>
                  <a:fillRect l="-2229" t="-113333" b="-17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4DD49DB-2349-593E-2CC7-3E7A31BF73CF}"/>
              </a:ext>
            </a:extLst>
          </p:cNvPr>
          <p:cNvSpPr txBox="1"/>
          <p:nvPr/>
        </p:nvSpPr>
        <p:spPr>
          <a:xfrm>
            <a:off x="2900187" y="4178002"/>
            <a:ext cx="1316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00FF"/>
                </a:solidFill>
              </a:rPr>
              <a:t>UCCM</a:t>
            </a:r>
          </a:p>
        </p:txBody>
      </p:sp>
    </p:spTree>
    <p:extLst>
      <p:ext uri="{BB962C8B-B14F-4D97-AF65-F5344CB8AC3E}">
        <p14:creationId xmlns:p14="http://schemas.microsoft.com/office/powerpoint/2010/main" val="3691885529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83F29-9745-3145-79F6-A8277B2B6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CF373635-A57C-597D-6C2F-F268A4CE9F6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28961" y="3718268"/>
                <a:ext cx="3439260" cy="7885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5000"/>
                  <a:buFont typeface="Wingdings" panose="05000000000000000000" pitchFamily="2" charset="2"/>
                  <a:buChar char="n"/>
                  <a:defRPr sz="23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buClr>
                    <a:srgbClr val="B2B2B2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pt-BR" sz="16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pt-BR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pt-BR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pt-BR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pt-BR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  <m:r>
                                <a:rPr lang="pt-BR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pt-BR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pt-BR" sz="1600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sSub>
                            <m:sSubPr>
                              <m:ctrlPr>
                                <a:rPr lang="pt-BR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pt-BR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pt-BR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pt-BR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pt-BR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pt-BR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pt-BR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pt-BR" sz="1600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pt-BR" sz="1600" kern="0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CF373635-A57C-597D-6C2F-F268A4CE9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961" y="3718268"/>
                <a:ext cx="3439260" cy="788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5">
                <a:extLst>
                  <a:ext uri="{FF2B5EF4-FFF2-40B4-BE49-F238E27FC236}">
                    <a16:creationId xmlns:a16="http://schemas.microsoft.com/office/drawing/2014/main" id="{98705322-F877-E9D5-EC34-0F4BCB35135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50172" y="4672733"/>
                <a:ext cx="2523644" cy="678821"/>
              </a:xfrm>
              <a:prstGeom prst="rect">
                <a:avLst/>
              </a:prstGeom>
              <a:solidFill>
                <a:srgbClr val="FFFF00"/>
              </a:solidFill>
              <a:ln w="12700" cmpd="sng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62500" lnSpcReduction="20000"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5000"/>
                  <a:buFont typeface="Wingdings" panose="05000000000000000000" pitchFamily="2" charset="2"/>
                  <a:buChar char="n"/>
                  <a:defRPr sz="23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buClr>
                    <a:srgbClr val="B2B2B2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pt-BR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pt-BR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pt-BR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pt-BR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kern="0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4" name="Object 5">
                <a:extLst>
                  <a:ext uri="{FF2B5EF4-FFF2-40B4-BE49-F238E27FC236}">
                    <a16:creationId xmlns:a16="http://schemas.microsoft.com/office/drawing/2014/main" id="{98705322-F877-E9D5-EC34-0F4BCB351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0172" y="4672733"/>
                <a:ext cx="2523644" cy="6788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mpd="sng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o 75">
            <a:extLst>
              <a:ext uri="{FF2B5EF4-FFF2-40B4-BE49-F238E27FC236}">
                <a16:creationId xmlns:a16="http://schemas.microsoft.com/office/drawing/2014/main" id="{8036B63C-0B3F-EFCF-487C-A9AD4A2E1283}"/>
              </a:ext>
            </a:extLst>
          </p:cNvPr>
          <p:cNvGrpSpPr>
            <a:grpSpLocks/>
          </p:cNvGrpSpPr>
          <p:nvPr/>
        </p:nvGrpSpPr>
        <p:grpSpPr bwMode="auto">
          <a:xfrm>
            <a:off x="971667" y="1074113"/>
            <a:ext cx="2689086" cy="2169454"/>
            <a:chOff x="846138" y="1154113"/>
            <a:chExt cx="3032125" cy="2517532"/>
          </a:xfrm>
        </p:grpSpPr>
        <p:grpSp>
          <p:nvGrpSpPr>
            <p:cNvPr id="6" name="Group 16">
              <a:extLst>
                <a:ext uri="{FF2B5EF4-FFF2-40B4-BE49-F238E27FC236}">
                  <a16:creationId xmlns:a16="http://schemas.microsoft.com/office/drawing/2014/main" id="{D6DA20B0-4306-6D2B-CE95-6702E986A3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2650" y="1154113"/>
              <a:ext cx="2995613" cy="2259012"/>
              <a:chOff x="489" y="1093"/>
              <a:chExt cx="1887" cy="1423"/>
            </a:xfrm>
          </p:grpSpPr>
          <p:sp>
            <p:nvSpPr>
              <p:cNvPr id="10" name="Line 17">
                <a:extLst>
                  <a:ext uri="{FF2B5EF4-FFF2-40B4-BE49-F238E27FC236}">
                    <a16:creationId xmlns:a16="http://schemas.microsoft.com/office/drawing/2014/main" id="{277E0F2B-602D-61E1-96EE-8F4F196B44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47" y="1560"/>
                <a:ext cx="12" cy="45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" name="Text Box 18">
                <a:extLst>
                  <a:ext uri="{FF2B5EF4-FFF2-40B4-BE49-F238E27FC236}">
                    <a16:creationId xmlns:a16="http://schemas.microsoft.com/office/drawing/2014/main" id="{1463F786-92FF-2156-5019-5F3F2BEB59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3" y="1093"/>
                <a:ext cx="35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800" b="0" kern="0">
                    <a:solidFill>
                      <a:srgbClr val="000000"/>
                    </a:solidFill>
                  </a:rPr>
                  <a:t>V</a:t>
                </a:r>
                <a:r>
                  <a:rPr lang="en-US" altLang="pt-BR" sz="1800" b="0" kern="0" baseline="-25000">
                    <a:solidFill>
                      <a:srgbClr val="000000"/>
                    </a:solidFill>
                  </a:rPr>
                  <a:t>DD</a:t>
                </a:r>
                <a:endParaRPr lang="en-US" altLang="pt-BR" sz="1800" b="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Line 19">
                <a:extLst>
                  <a:ext uri="{FF2B5EF4-FFF2-40B4-BE49-F238E27FC236}">
                    <a16:creationId xmlns:a16="http://schemas.microsoft.com/office/drawing/2014/main" id="{52D7181B-F6A1-92D9-AAF6-7C3844FB12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63" y="2129"/>
                <a:ext cx="223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" name="Line 20">
                <a:extLst>
                  <a:ext uri="{FF2B5EF4-FFF2-40B4-BE49-F238E27FC236}">
                    <a16:creationId xmlns:a16="http://schemas.microsoft.com/office/drawing/2014/main" id="{F819C468-93E6-823B-F4DD-6DA5F83360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50" y="1985"/>
                <a:ext cx="153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" name="Line 21">
                <a:extLst>
                  <a:ext uri="{FF2B5EF4-FFF2-40B4-BE49-F238E27FC236}">
                    <a16:creationId xmlns:a16="http://schemas.microsoft.com/office/drawing/2014/main" id="{EB72CA09-3A87-EB3E-6127-D4854745E6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48" y="1879"/>
                <a:ext cx="0" cy="10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" name="Line 22">
                <a:extLst>
                  <a:ext uri="{FF2B5EF4-FFF2-40B4-BE49-F238E27FC236}">
                    <a16:creationId xmlns:a16="http://schemas.microsoft.com/office/drawing/2014/main" id="{C02A34F0-58A4-D2F1-D08C-854233B5CF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04" y="1985"/>
                <a:ext cx="0" cy="2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" name="Line 23">
                <a:extLst>
                  <a:ext uri="{FF2B5EF4-FFF2-40B4-BE49-F238E27FC236}">
                    <a16:creationId xmlns:a16="http://schemas.microsoft.com/office/drawing/2014/main" id="{DFFF81FC-9E26-EF11-758E-FE96786EA7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" y="1985"/>
                <a:ext cx="3" cy="2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7" name="Line 24">
                <a:extLst>
                  <a:ext uri="{FF2B5EF4-FFF2-40B4-BE49-F238E27FC236}">
                    <a16:creationId xmlns:a16="http://schemas.microsoft.com/office/drawing/2014/main" id="{850B7DF0-6F26-6A61-84A8-3942B79948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4" y="1878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" name="Line 25">
                <a:extLst>
                  <a:ext uri="{FF2B5EF4-FFF2-40B4-BE49-F238E27FC236}">
                    <a16:creationId xmlns:a16="http://schemas.microsoft.com/office/drawing/2014/main" id="{7FDCFF8E-200A-60AC-9745-6D393AE3C2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6" y="1879"/>
                <a:ext cx="0" cy="2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" name="Line 26">
                <a:extLst>
                  <a:ext uri="{FF2B5EF4-FFF2-40B4-BE49-F238E27FC236}">
                    <a16:creationId xmlns:a16="http://schemas.microsoft.com/office/drawing/2014/main" id="{7AD3C155-9CDA-F53C-9701-7DAB4BF3C2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0" y="2280"/>
                <a:ext cx="15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0" name="Text Box 27">
                <a:extLst>
                  <a:ext uri="{FF2B5EF4-FFF2-40B4-BE49-F238E27FC236}">
                    <a16:creationId xmlns:a16="http://schemas.microsoft.com/office/drawing/2014/main" id="{031B6F71-6121-6C64-E91D-FF26FF8F26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7" y="1475"/>
                <a:ext cx="131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800" b="0" i="1" kern="0" err="1">
                    <a:solidFill>
                      <a:srgbClr val="000000"/>
                    </a:solidFill>
                  </a:rPr>
                  <a:t>I</a:t>
                </a:r>
                <a:r>
                  <a:rPr lang="en-US" altLang="pt-BR" sz="1800" b="0" i="1" kern="0" baseline="-25000" err="1">
                    <a:solidFill>
                      <a:srgbClr val="000000"/>
                    </a:solidFill>
                  </a:rPr>
                  <a:t>in</a:t>
                </a:r>
                <a:endParaRPr lang="en-US" altLang="pt-BR" sz="1800" b="0" i="1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" name="Group 28">
                <a:extLst>
                  <a:ext uri="{FF2B5EF4-FFF2-40B4-BE49-F238E27FC236}">
                    <a16:creationId xmlns:a16="http://schemas.microsoft.com/office/drawing/2014/main" id="{A26A16B0-1C23-A79A-BAD5-B580716E15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6" y="2295"/>
                <a:ext cx="152" cy="221"/>
                <a:chOff x="3141" y="3081"/>
                <a:chExt cx="231" cy="333"/>
              </a:xfrm>
            </p:grpSpPr>
            <p:sp>
              <p:nvSpPr>
                <p:cNvPr id="51" name="Line 29">
                  <a:extLst>
                    <a:ext uri="{FF2B5EF4-FFF2-40B4-BE49-F238E27FC236}">
                      <a16:creationId xmlns:a16="http://schemas.microsoft.com/office/drawing/2014/main" id="{5DDC80F4-7C5F-A585-62D8-FD0EC02EC4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58" y="3081"/>
                  <a:ext cx="0" cy="24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" name="Line 30">
                  <a:extLst>
                    <a:ext uri="{FF2B5EF4-FFF2-40B4-BE49-F238E27FC236}">
                      <a16:creationId xmlns:a16="http://schemas.microsoft.com/office/drawing/2014/main" id="{4C5F5CB1-A9E6-D995-D348-8DFF8291C3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41" y="3327"/>
                  <a:ext cx="231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" name="Line 31">
                  <a:extLst>
                    <a:ext uri="{FF2B5EF4-FFF2-40B4-BE49-F238E27FC236}">
                      <a16:creationId xmlns:a16="http://schemas.microsoft.com/office/drawing/2014/main" id="{4B05E4EB-ACE7-014C-9C6E-B61238D2AE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89" y="3369"/>
                  <a:ext cx="141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4" name="Line 32">
                  <a:extLst>
                    <a:ext uri="{FF2B5EF4-FFF2-40B4-BE49-F238E27FC236}">
                      <a16:creationId xmlns:a16="http://schemas.microsoft.com/office/drawing/2014/main" id="{7F19F281-66F8-5A6B-23D9-C3793BB9A4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34" y="3414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2" name="Oval 33">
                <a:extLst>
                  <a:ext uri="{FF2B5EF4-FFF2-40B4-BE49-F238E27FC236}">
                    <a16:creationId xmlns:a16="http://schemas.microsoft.com/office/drawing/2014/main" id="{587252E8-B496-A197-5A32-70863E9AAA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" y="1998"/>
                <a:ext cx="312" cy="30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altLang="pt-BR" sz="18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Text Box 34">
                <a:extLst>
                  <a:ext uri="{FF2B5EF4-FFF2-40B4-BE49-F238E27FC236}">
                    <a16:creationId xmlns:a16="http://schemas.microsoft.com/office/drawing/2014/main" id="{71D12A0C-0207-052A-0EDF-D022FAB892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3" y="2139"/>
                <a:ext cx="131" cy="3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400" kern="0">
                    <a:solidFill>
                      <a:srgbClr val="000000"/>
                    </a:solidFill>
                  </a:rPr>
                  <a:t>+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400" kern="0">
                    <a:solidFill>
                      <a:srgbClr val="000000"/>
                    </a:solidFill>
                  </a:rPr>
                  <a:t>v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400" kern="0">
                    <a:solidFill>
                      <a:srgbClr val="000000"/>
                    </a:solidFill>
                  </a:rPr>
                  <a:t>-</a:t>
                </a:r>
              </a:p>
            </p:txBody>
          </p:sp>
          <p:sp>
            <p:nvSpPr>
              <p:cNvPr id="24" name="Text Box 35">
                <a:extLst>
                  <a:ext uri="{FF2B5EF4-FFF2-40B4-BE49-F238E27FC236}">
                    <a16:creationId xmlns:a16="http://schemas.microsoft.com/office/drawing/2014/main" id="{7AE958E8-CB4F-FD2C-78DC-DF2AED7C56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0" y="1660"/>
                <a:ext cx="195" cy="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800" b="0" i="1" kern="0" err="1">
                    <a:solidFill>
                      <a:srgbClr val="000000"/>
                    </a:solidFill>
                  </a:rPr>
                  <a:t>I</a:t>
                </a:r>
                <a:r>
                  <a:rPr lang="en-US" altLang="pt-BR" sz="1800" b="0" i="1" kern="0" baseline="-25000" err="1">
                    <a:solidFill>
                      <a:srgbClr val="000000"/>
                    </a:solidFill>
                  </a:rPr>
                  <a:t>out</a:t>
                </a:r>
                <a:endParaRPr lang="en-US" altLang="pt-BR" sz="1800" b="0" i="1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5" name="Group 36">
                <a:extLst>
                  <a:ext uri="{FF2B5EF4-FFF2-40B4-BE49-F238E27FC236}">
                    <a16:creationId xmlns:a16="http://schemas.microsoft.com/office/drawing/2014/main" id="{124DCE3C-83DA-C6B5-A59E-9C733CB4B1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" y="2291"/>
                <a:ext cx="152" cy="221"/>
                <a:chOff x="3141" y="3081"/>
                <a:chExt cx="231" cy="333"/>
              </a:xfrm>
            </p:grpSpPr>
            <p:sp>
              <p:nvSpPr>
                <p:cNvPr id="47" name="Line 37">
                  <a:extLst>
                    <a:ext uri="{FF2B5EF4-FFF2-40B4-BE49-F238E27FC236}">
                      <a16:creationId xmlns:a16="http://schemas.microsoft.com/office/drawing/2014/main" id="{C0CA24C9-9A2E-2451-8863-DB14960742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58" y="3081"/>
                  <a:ext cx="0" cy="24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" name="Line 38">
                  <a:extLst>
                    <a:ext uri="{FF2B5EF4-FFF2-40B4-BE49-F238E27FC236}">
                      <a16:creationId xmlns:a16="http://schemas.microsoft.com/office/drawing/2014/main" id="{259A2A1F-1001-C90D-FC1B-8123DC18F2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41" y="3327"/>
                  <a:ext cx="231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9" name="Line 39">
                  <a:extLst>
                    <a:ext uri="{FF2B5EF4-FFF2-40B4-BE49-F238E27FC236}">
                      <a16:creationId xmlns:a16="http://schemas.microsoft.com/office/drawing/2014/main" id="{CC5A809A-C2E8-1B88-4F5B-AFC691D86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89" y="3369"/>
                  <a:ext cx="141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0" name="Line 40">
                  <a:extLst>
                    <a:ext uri="{FF2B5EF4-FFF2-40B4-BE49-F238E27FC236}">
                      <a16:creationId xmlns:a16="http://schemas.microsoft.com/office/drawing/2014/main" id="{F6CC5211-C8E6-225E-DF83-2D643FCE4C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34" y="3414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6" name="Oval 41">
                <a:extLst>
                  <a:ext uri="{FF2B5EF4-FFF2-40B4-BE49-F238E27FC236}">
                    <a16:creationId xmlns:a16="http://schemas.microsoft.com/office/drawing/2014/main" id="{EC586A68-A58C-F752-CA65-4223F0BE8E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" y="1451"/>
                <a:ext cx="312" cy="30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altLang="pt-BR" sz="18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FE5F8FBC-5B62-5551-2BAF-B7E440E4E9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7" y="1475"/>
                <a:ext cx="0" cy="26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CD75D6CB-3BB1-6476-DB3B-5B826FABCF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7" y="1209"/>
                <a:ext cx="0" cy="24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9" name="Line 44">
                <a:extLst>
                  <a:ext uri="{FF2B5EF4-FFF2-40B4-BE49-F238E27FC236}">
                    <a16:creationId xmlns:a16="http://schemas.microsoft.com/office/drawing/2014/main" id="{BD875AD0-9DBE-B258-C1E8-2AE124D472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6" y="1758"/>
                <a:ext cx="0" cy="3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grpSp>
            <p:nvGrpSpPr>
              <p:cNvPr id="30" name="Group 45">
                <a:extLst>
                  <a:ext uri="{FF2B5EF4-FFF2-40B4-BE49-F238E27FC236}">
                    <a16:creationId xmlns:a16="http://schemas.microsoft.com/office/drawing/2014/main" id="{9CB7C711-79E5-6549-28CA-FBF5969ACC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979" y="1878"/>
                <a:ext cx="497" cy="633"/>
                <a:chOff x="1722" y="1960"/>
                <a:chExt cx="497" cy="633"/>
              </a:xfrm>
            </p:grpSpPr>
            <p:sp>
              <p:nvSpPr>
                <p:cNvPr id="36" name="Line 46">
                  <a:extLst>
                    <a:ext uri="{FF2B5EF4-FFF2-40B4-BE49-F238E27FC236}">
                      <a16:creationId xmlns:a16="http://schemas.microsoft.com/office/drawing/2014/main" id="{40B43A0F-C40E-99E9-4B2B-BE9C87862D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96" y="2210"/>
                  <a:ext cx="223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" name="Line 47">
                  <a:extLst>
                    <a:ext uri="{FF2B5EF4-FFF2-40B4-BE49-F238E27FC236}">
                      <a16:creationId xmlns:a16="http://schemas.microsoft.com/office/drawing/2014/main" id="{A161AB62-52DA-CEB3-CF20-893893973A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83" y="2066"/>
                  <a:ext cx="153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" name="Line 48">
                  <a:extLst>
                    <a:ext uri="{FF2B5EF4-FFF2-40B4-BE49-F238E27FC236}">
                      <a16:creationId xmlns:a16="http://schemas.microsoft.com/office/drawing/2014/main" id="{78F1DC39-67B6-3006-C552-0135AEDE17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81" y="1960"/>
                  <a:ext cx="0" cy="10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" name="Line 49">
                  <a:extLst>
                    <a:ext uri="{FF2B5EF4-FFF2-40B4-BE49-F238E27FC236}">
                      <a16:creationId xmlns:a16="http://schemas.microsoft.com/office/drawing/2014/main" id="{99D2F537-9A82-CE5A-1DAA-BA1AE783AC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37" y="2066"/>
                  <a:ext cx="0" cy="29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0" name="Line 50">
                  <a:extLst>
                    <a:ext uri="{FF2B5EF4-FFF2-40B4-BE49-F238E27FC236}">
                      <a16:creationId xmlns:a16="http://schemas.microsoft.com/office/drawing/2014/main" id="{3790CACC-4555-F68D-B90D-59DF27FDD9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87" y="2066"/>
                  <a:ext cx="3" cy="29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" name="Line 51">
                  <a:extLst>
                    <a:ext uri="{FF2B5EF4-FFF2-40B4-BE49-F238E27FC236}">
                      <a16:creationId xmlns:a16="http://schemas.microsoft.com/office/drawing/2014/main" id="{C29C8781-935E-2E05-29A6-9EE7936269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3" y="2361"/>
                  <a:ext cx="154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2" name="Group 52">
                  <a:extLst>
                    <a:ext uri="{FF2B5EF4-FFF2-40B4-BE49-F238E27FC236}">
                      <a16:creationId xmlns:a16="http://schemas.microsoft.com/office/drawing/2014/main" id="{4BE18963-4482-DDA9-66EB-CF8C015EE59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2" y="2372"/>
                  <a:ext cx="152" cy="221"/>
                  <a:chOff x="3141" y="3081"/>
                  <a:chExt cx="231" cy="333"/>
                </a:xfrm>
              </p:grpSpPr>
              <p:sp>
                <p:nvSpPr>
                  <p:cNvPr id="43" name="Line 53">
                    <a:extLst>
                      <a:ext uri="{FF2B5EF4-FFF2-40B4-BE49-F238E27FC236}">
                        <a16:creationId xmlns:a16="http://schemas.microsoft.com/office/drawing/2014/main" id="{6192025F-DFB5-2201-0740-B3F7941904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58" y="3081"/>
                    <a:ext cx="0" cy="24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8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44" name="Line 54">
                    <a:extLst>
                      <a:ext uri="{FF2B5EF4-FFF2-40B4-BE49-F238E27FC236}">
                        <a16:creationId xmlns:a16="http://schemas.microsoft.com/office/drawing/2014/main" id="{B1A156B4-654F-0AD7-BDFB-833E144D25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41" y="3327"/>
                    <a:ext cx="231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8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45" name="Line 55">
                    <a:extLst>
                      <a:ext uri="{FF2B5EF4-FFF2-40B4-BE49-F238E27FC236}">
                        <a16:creationId xmlns:a16="http://schemas.microsoft.com/office/drawing/2014/main" id="{23CE394F-F856-3F01-13DE-ED0E2154AAA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89" y="3369"/>
                    <a:ext cx="141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8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46" name="Line 56">
                    <a:extLst>
                      <a:ext uri="{FF2B5EF4-FFF2-40B4-BE49-F238E27FC236}">
                        <a16:creationId xmlns:a16="http://schemas.microsoft.com/office/drawing/2014/main" id="{61A4AF29-53F7-34D6-E5CE-4C06485B024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34" y="341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8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31" name="Line 57">
                <a:extLst>
                  <a:ext uri="{FF2B5EF4-FFF2-40B4-BE49-F238E27FC236}">
                    <a16:creationId xmlns:a16="http://schemas.microsoft.com/office/drawing/2014/main" id="{F97B853D-2771-5650-A532-1E298DDA3B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15" y="1560"/>
                <a:ext cx="2" cy="31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2" name="Line 58">
                <a:extLst>
                  <a:ext uri="{FF2B5EF4-FFF2-40B4-BE49-F238E27FC236}">
                    <a16:creationId xmlns:a16="http://schemas.microsoft.com/office/drawing/2014/main" id="{CA5CAE5B-F68C-791F-FB87-236C2B3C62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17" y="1560"/>
                <a:ext cx="43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" name="Text Box 59">
                <a:extLst>
                  <a:ext uri="{FF2B5EF4-FFF2-40B4-BE49-F238E27FC236}">
                    <a16:creationId xmlns:a16="http://schemas.microsoft.com/office/drawing/2014/main" id="{D0E6834B-325B-4810-4082-9AB54F7CD1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73" y="2060"/>
                <a:ext cx="303" cy="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800" b="0" i="1" kern="0" dirty="0" err="1">
                    <a:solidFill>
                      <a:srgbClr val="000000"/>
                    </a:solidFill>
                  </a:rPr>
                  <a:t>v</a:t>
                </a:r>
                <a:r>
                  <a:rPr lang="en-US" altLang="pt-BR" sz="1800" b="0" i="1" kern="0" baseline="-25000" dirty="0" err="1">
                    <a:solidFill>
                      <a:srgbClr val="000000"/>
                    </a:solidFill>
                  </a:rPr>
                  <a:t>out</a:t>
                </a:r>
                <a:endParaRPr lang="en-US" altLang="pt-BR" sz="1800" b="0" i="1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Text Box 60">
                <a:extLst>
                  <a:ext uri="{FF2B5EF4-FFF2-40B4-BE49-F238E27FC236}">
                    <a16:creationId xmlns:a16="http://schemas.microsoft.com/office/drawing/2014/main" id="{21491924-6E50-DD0C-DE1B-604CFDB5B2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18" y="1986"/>
                <a:ext cx="96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800" b="0" kern="0">
                    <a:solidFill>
                      <a:srgbClr val="000000"/>
                    </a:solidFill>
                  </a:rPr>
                  <a:t>+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800" b="0" kern="0">
                    <a:solidFill>
                      <a:srgbClr val="000000"/>
                    </a:solidFill>
                  </a:rPr>
                  <a:t>-</a:t>
                </a:r>
              </a:p>
            </p:txBody>
          </p:sp>
          <p:sp>
            <p:nvSpPr>
              <p:cNvPr id="35" name="Line 61">
                <a:extLst>
                  <a:ext uri="{FF2B5EF4-FFF2-40B4-BE49-F238E27FC236}">
                    <a16:creationId xmlns:a16="http://schemas.microsoft.com/office/drawing/2014/main" id="{9CADA257-2512-7F0C-7006-482656F805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4" y="1660"/>
                <a:ext cx="0" cy="21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" name="Text Box 62">
              <a:extLst>
                <a:ext uri="{FF2B5EF4-FFF2-40B4-BE49-F238E27FC236}">
                  <a16:creationId xmlns:a16="http://schemas.microsoft.com/office/drawing/2014/main" id="{EBF93B36-F889-5FB8-0C41-1D527F5144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6138" y="2676525"/>
              <a:ext cx="2794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pt-BR" sz="1800" b="0" kern="0">
                  <a:solidFill>
                    <a:srgbClr val="000000"/>
                  </a:solidFill>
                </a:rPr>
                <a:t>M</a:t>
              </a:r>
              <a:r>
                <a:rPr lang="en-US" altLang="pt-BR" sz="1800" b="0" kern="0" baseline="-25000">
                  <a:solidFill>
                    <a:srgbClr val="000000"/>
                  </a:solidFill>
                </a:rPr>
                <a:t>1</a:t>
              </a:r>
              <a:endParaRPr lang="en-US" altLang="pt-BR" sz="1800" b="0" kern="0">
                <a:solidFill>
                  <a:srgbClr val="000000"/>
                </a:solidFill>
              </a:endParaRPr>
            </a:p>
          </p:txBody>
        </p:sp>
        <p:sp>
          <p:nvSpPr>
            <p:cNvPr id="8" name="Text Box 63">
              <a:extLst>
                <a:ext uri="{FF2B5EF4-FFF2-40B4-BE49-F238E27FC236}">
                  <a16:creationId xmlns:a16="http://schemas.microsoft.com/office/drawing/2014/main" id="{1A85BBD5-B708-545E-92CB-2023931B34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6150" y="2660650"/>
              <a:ext cx="2794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pt-BR" sz="1800" b="0" kern="0">
                  <a:solidFill>
                    <a:srgbClr val="000000"/>
                  </a:solidFill>
                </a:rPr>
                <a:t>M</a:t>
              </a:r>
              <a:r>
                <a:rPr lang="en-US" altLang="pt-BR" sz="1800" b="0" kern="0" baseline="-25000">
                  <a:solidFill>
                    <a:srgbClr val="000000"/>
                  </a:solidFill>
                </a:rPr>
                <a:t>2</a:t>
              </a:r>
              <a:endParaRPr lang="en-US" altLang="pt-BR" sz="1800" b="0" kern="0">
                <a:solidFill>
                  <a:srgbClr val="000000"/>
                </a:solidFill>
              </a:endParaRPr>
            </a:p>
          </p:txBody>
        </p:sp>
        <p:sp>
          <p:nvSpPr>
            <p:cNvPr id="9" name="Text Box 64">
              <a:extLst>
                <a:ext uri="{FF2B5EF4-FFF2-40B4-BE49-F238E27FC236}">
                  <a16:creationId xmlns:a16="http://schemas.microsoft.com/office/drawing/2014/main" id="{E7BC1351-08ED-C3EB-E89F-E9B9E9181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7364" y="3397007"/>
              <a:ext cx="44132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pt-BR" sz="1800" b="0" kern="0">
                  <a:solidFill>
                    <a:srgbClr val="000000"/>
                  </a:solidFill>
                </a:rPr>
                <a:t>1:1</a:t>
              </a:r>
              <a:endParaRPr lang="en-US" altLang="pt-BR" sz="1800" b="0" kern="0">
                <a:solidFill>
                  <a:srgbClr val="000000"/>
                </a:solidFill>
                <a:sym typeface="Symbol" panose="05050102010706020507" pitchFamily="18" charset="2"/>
              </a:endParaRPr>
            </a:p>
          </p:txBody>
        </p:sp>
      </p:grpSp>
      <p:sp>
        <p:nvSpPr>
          <p:cNvPr id="55" name="Rectangle 65">
            <a:extLst>
              <a:ext uri="{FF2B5EF4-FFF2-40B4-BE49-F238E27FC236}">
                <a16:creationId xmlns:a16="http://schemas.microsoft.com/office/drawing/2014/main" id="{0B5F56B1-E085-2471-33EC-1B9CEF557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995" y="415007"/>
            <a:ext cx="7611599" cy="62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pt-BR" sz="2800" b="0" kern="0" dirty="0">
                <a:latin typeface="+mj-lt"/>
              </a:rPr>
              <a:t>Error due to difference in drain voltages</a:t>
            </a:r>
          </a:p>
        </p:txBody>
      </p:sp>
      <p:grpSp>
        <p:nvGrpSpPr>
          <p:cNvPr id="57" name="Grupo 78">
            <a:extLst>
              <a:ext uri="{FF2B5EF4-FFF2-40B4-BE49-F238E27FC236}">
                <a16:creationId xmlns:a16="http://schemas.microsoft.com/office/drawing/2014/main" id="{517EC9D0-A1F5-27AD-41BB-DE53EC3AC5B5}"/>
              </a:ext>
            </a:extLst>
          </p:cNvPr>
          <p:cNvGrpSpPr>
            <a:grpSpLocks/>
          </p:cNvGrpSpPr>
          <p:nvPr/>
        </p:nvGrpSpPr>
        <p:grpSpPr bwMode="auto">
          <a:xfrm>
            <a:off x="1754727" y="4474207"/>
            <a:ext cx="3675417" cy="1639866"/>
            <a:chOff x="0" y="4014439"/>
            <a:chExt cx="5018048" cy="2015808"/>
          </a:xfrm>
        </p:grpSpPr>
        <p:sp>
          <p:nvSpPr>
            <p:cNvPr id="58" name="Line 68">
              <a:extLst>
                <a:ext uri="{FF2B5EF4-FFF2-40B4-BE49-F238E27FC236}">
                  <a16:creationId xmlns:a16="http://schemas.microsoft.com/office/drawing/2014/main" id="{1A95D5CD-1BD3-98FD-39BA-CF40AA7C78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27363" y="4542214"/>
              <a:ext cx="0" cy="1352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9" name="Line 69">
              <a:extLst>
                <a:ext uri="{FF2B5EF4-FFF2-40B4-BE49-F238E27FC236}">
                  <a16:creationId xmlns:a16="http://schemas.microsoft.com/office/drawing/2014/main" id="{D52D63CD-E587-B349-0F9E-CB05862F93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5628064"/>
              <a:ext cx="4232275" cy="33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0" name="Freeform 70">
              <a:extLst>
                <a:ext uri="{FF2B5EF4-FFF2-40B4-BE49-F238E27FC236}">
                  <a16:creationId xmlns:a16="http://schemas.microsoft.com/office/drawing/2014/main" id="{B0C67391-1710-1CBB-BC45-E0CB0D93EB73}"/>
                </a:ext>
              </a:extLst>
            </p:cNvPr>
            <p:cNvSpPr>
              <a:spLocks/>
            </p:cNvSpPr>
            <p:nvPr/>
          </p:nvSpPr>
          <p:spPr bwMode="auto">
            <a:xfrm rot="-361540">
              <a:off x="2949264" y="4137101"/>
              <a:ext cx="2068784" cy="1414451"/>
            </a:xfrm>
            <a:custGeom>
              <a:avLst/>
              <a:gdLst>
                <a:gd name="T0" fmla="*/ 0 w 608"/>
                <a:gd name="T1" fmla="*/ 2147483647 h 504"/>
                <a:gd name="T2" fmla="*/ 2147483647 w 608"/>
                <a:gd name="T3" fmla="*/ 2147483647 h 504"/>
                <a:gd name="T4" fmla="*/ 2147483647 w 608"/>
                <a:gd name="T5" fmla="*/ 2147483647 h 504"/>
                <a:gd name="T6" fmla="*/ 2147483647 w 608"/>
                <a:gd name="T7" fmla="*/ 2147483647 h 504"/>
                <a:gd name="T8" fmla="*/ 2147483647 w 608"/>
                <a:gd name="T9" fmla="*/ 2147483647 h 504"/>
                <a:gd name="T10" fmla="*/ 2147483647 w 608"/>
                <a:gd name="T11" fmla="*/ 0 h 50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08"/>
                <a:gd name="T19" fmla="*/ 0 h 504"/>
                <a:gd name="T20" fmla="*/ 608 w 608"/>
                <a:gd name="T21" fmla="*/ 504 h 50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08" h="504">
                  <a:moveTo>
                    <a:pt x="0" y="504"/>
                  </a:moveTo>
                  <a:cubicBezTo>
                    <a:pt x="21" y="406"/>
                    <a:pt x="43" y="308"/>
                    <a:pt x="72" y="248"/>
                  </a:cubicBezTo>
                  <a:cubicBezTo>
                    <a:pt x="101" y="188"/>
                    <a:pt x="140" y="171"/>
                    <a:pt x="176" y="144"/>
                  </a:cubicBezTo>
                  <a:cubicBezTo>
                    <a:pt x="212" y="117"/>
                    <a:pt x="259" y="100"/>
                    <a:pt x="288" y="88"/>
                  </a:cubicBezTo>
                  <a:cubicBezTo>
                    <a:pt x="317" y="76"/>
                    <a:pt x="299" y="87"/>
                    <a:pt x="352" y="72"/>
                  </a:cubicBezTo>
                  <a:cubicBezTo>
                    <a:pt x="405" y="57"/>
                    <a:pt x="506" y="28"/>
                    <a:pt x="608" y="0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" name="Line 71">
              <a:extLst>
                <a:ext uri="{FF2B5EF4-FFF2-40B4-BE49-F238E27FC236}">
                  <a16:creationId xmlns:a16="http://schemas.microsoft.com/office/drawing/2014/main" id="{9151BCB0-3A36-6EBB-A653-CF2487BA76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0722" y="4014439"/>
              <a:ext cx="4772722" cy="162807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2" name="Text Box 72">
              <a:extLst>
                <a:ext uri="{FF2B5EF4-FFF2-40B4-BE49-F238E27FC236}">
                  <a16:creationId xmlns:a16="http://schemas.microsoft.com/office/drawing/2014/main" id="{554845CE-39BA-EFEA-64F3-31923D3286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4343" y="4258477"/>
              <a:ext cx="269875" cy="340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pt-BR" sz="1800" b="0" kern="0">
                  <a:solidFill>
                    <a:srgbClr val="000000"/>
                  </a:solidFill>
                </a:rPr>
                <a:t>I</a:t>
              </a:r>
              <a:r>
                <a:rPr lang="en-US" altLang="pt-BR" sz="1800" b="0" kern="0" baseline="-25000">
                  <a:solidFill>
                    <a:srgbClr val="000000"/>
                  </a:solidFill>
                </a:rPr>
                <a:t>D</a:t>
              </a:r>
              <a:endParaRPr lang="en-US" altLang="pt-BR" sz="1800" b="0" kern="0">
                <a:solidFill>
                  <a:srgbClr val="000000"/>
                </a:solidFill>
              </a:endParaRPr>
            </a:p>
          </p:txBody>
        </p:sp>
        <p:sp>
          <p:nvSpPr>
            <p:cNvPr id="63" name="Text Box 73">
              <a:extLst>
                <a:ext uri="{FF2B5EF4-FFF2-40B4-BE49-F238E27FC236}">
                  <a16:creationId xmlns:a16="http://schemas.microsoft.com/office/drawing/2014/main" id="{39219326-EC5D-6388-E8EE-E49BD57373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9015" y="5687033"/>
              <a:ext cx="417593" cy="340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pt-BR" sz="1800" b="0" kern="0">
                  <a:solidFill>
                    <a:srgbClr val="000000"/>
                  </a:solidFill>
                </a:rPr>
                <a:t>V</a:t>
              </a:r>
              <a:r>
                <a:rPr lang="en-US" altLang="pt-BR" sz="1800" b="0" kern="0" baseline="-25000">
                  <a:solidFill>
                    <a:srgbClr val="000000"/>
                  </a:solidFill>
                </a:rPr>
                <a:t>D</a:t>
              </a:r>
              <a:endParaRPr lang="en-US" altLang="pt-BR" sz="1800" b="0" kern="0">
                <a:solidFill>
                  <a:srgbClr val="000000"/>
                </a:solidFill>
              </a:endParaRPr>
            </a:p>
          </p:txBody>
        </p:sp>
        <p:sp>
          <p:nvSpPr>
            <p:cNvPr id="64" name="Text Box 74">
              <a:extLst>
                <a:ext uri="{FF2B5EF4-FFF2-40B4-BE49-F238E27FC236}">
                  <a16:creationId xmlns:a16="http://schemas.microsoft.com/office/drawing/2014/main" id="{41407E0F-A3E3-7B6F-268E-515FBFD457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613" y="5689745"/>
              <a:ext cx="474103" cy="340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pt-BR" sz="1800" b="0" kern="0">
                  <a:solidFill>
                    <a:srgbClr val="000000"/>
                  </a:solidFill>
                </a:rPr>
                <a:t>-V</a:t>
              </a:r>
              <a:r>
                <a:rPr lang="en-US" altLang="pt-BR" sz="1800" b="0" kern="0" baseline="-25000">
                  <a:solidFill>
                    <a:srgbClr val="000000"/>
                  </a:solidFill>
                </a:rPr>
                <a:t>A</a:t>
              </a:r>
              <a:endParaRPr lang="en-US" altLang="pt-BR" sz="1800" b="0" kern="0">
                <a:solidFill>
                  <a:srgbClr val="000000"/>
                </a:solidFill>
              </a:endParaRPr>
            </a:p>
          </p:txBody>
        </p:sp>
      </p:grpSp>
      <p:sp>
        <p:nvSpPr>
          <p:cNvPr id="65" name="Retângulo 76">
            <a:extLst>
              <a:ext uri="{FF2B5EF4-FFF2-40B4-BE49-F238E27FC236}">
                <a16:creationId xmlns:a16="http://schemas.microsoft.com/office/drawing/2014/main" id="{6031F3EB-09BD-5868-0DFE-9741D5C9C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282" y="3283241"/>
            <a:ext cx="28616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pt-BR" kern="0" dirty="0">
                <a:solidFill>
                  <a:srgbClr val="0000FF"/>
                </a:solidFill>
              </a:rPr>
              <a:t>Linear approximation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tângulo 76">
                <a:extLst>
                  <a:ext uri="{FF2B5EF4-FFF2-40B4-BE49-F238E27FC236}">
                    <a16:creationId xmlns:a16="http://schemas.microsoft.com/office/drawing/2014/main" id="{C8075EA5-47F4-366D-E10F-375CB3F308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4937" y="1032747"/>
                <a:ext cx="244419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pt-BR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a:rPr lang="pt-BR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pt-BR" b="0" kern="0" dirty="0">
                    <a:solidFill>
                      <a:srgbClr val="0000FF"/>
                    </a:solidFill>
                    <a:latin typeface="+mn-lt"/>
                  </a:rPr>
                  <a:t> is non-physical</a:t>
                </a:r>
              </a:p>
            </p:txBody>
          </p:sp>
        </mc:Choice>
        <mc:Fallback xmlns="">
          <p:sp>
            <p:nvSpPr>
              <p:cNvPr id="66" name="Retângulo 76">
                <a:extLst>
                  <a:ext uri="{FF2B5EF4-FFF2-40B4-BE49-F238E27FC236}">
                    <a16:creationId xmlns:a16="http://schemas.microsoft.com/office/drawing/2014/main" id="{C8075EA5-47F4-366D-E10F-375CB3F308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54937" y="1032747"/>
                <a:ext cx="2444195" cy="400110"/>
              </a:xfrm>
              <a:prstGeom prst="rect">
                <a:avLst/>
              </a:prstGeom>
              <a:blipFill>
                <a:blip r:embed="rId5"/>
                <a:stretch>
                  <a:fillRect t="-7576" r="-2494" b="-257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tângulo 76">
            <a:extLst>
              <a:ext uri="{FF2B5EF4-FFF2-40B4-BE49-F238E27FC236}">
                <a16:creationId xmlns:a16="http://schemas.microsoft.com/office/drawing/2014/main" id="{F881A2A1-8E76-CE29-559E-6A65B57F1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0361" y="1396353"/>
            <a:ext cx="68093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pt-BR" b="0" kern="0" dirty="0">
                <a:solidFill>
                  <a:srgbClr val="0000FF"/>
                </a:solidFill>
                <a:latin typeface="+mn-lt"/>
              </a:rPr>
              <a:t>A simple case: error for weak inversion using ACM2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bject 6">
                <a:extLst>
                  <a:ext uri="{FF2B5EF4-FFF2-40B4-BE49-F238E27FC236}">
                    <a16:creationId xmlns:a16="http://schemas.microsoft.com/office/drawing/2014/main" id="{D0F9B65D-16A4-9168-20DD-AB46B52A2BD5}"/>
                  </a:ext>
                </a:extLst>
              </p:cNvPr>
              <p:cNvSpPr txBox="1"/>
              <p:nvPr/>
            </p:nvSpPr>
            <p:spPr bwMode="auto">
              <a:xfrm>
                <a:off x="5514364" y="1864635"/>
                <a:ext cx="4270947" cy="562841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pt-BR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pt-BR" dirty="0">
                        <a:solidFill>
                          <a:srgbClr val="000000"/>
                        </a:solidFill>
                      </a:rPr>
                      <m:t> </m:t>
                    </m:r>
                    <m:sSub>
                      <m:sSubPr>
                        <m:ctrlP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69" name="Object 6">
                <a:extLst>
                  <a:ext uri="{FF2B5EF4-FFF2-40B4-BE49-F238E27FC236}">
                    <a16:creationId xmlns:a16="http://schemas.microsoft.com/office/drawing/2014/main" id="{D0F9B65D-16A4-9168-20DD-AB46B52A2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4364" y="1864635"/>
                <a:ext cx="4270947" cy="5628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bject 6">
                <a:extLst>
                  <a:ext uri="{FF2B5EF4-FFF2-40B4-BE49-F238E27FC236}">
                    <a16:creationId xmlns:a16="http://schemas.microsoft.com/office/drawing/2014/main" id="{C64CDC3A-3E69-11D8-F2D7-8B0300F15FE8}"/>
                  </a:ext>
                </a:extLst>
              </p:cNvPr>
              <p:cNvSpPr txBox="1"/>
              <p:nvPr/>
            </p:nvSpPr>
            <p:spPr bwMode="auto">
              <a:xfrm>
                <a:off x="5523380" y="2487646"/>
                <a:ext cx="4376522" cy="49430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pt-BR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pt-BR" dirty="0">
                        <a:solidFill>
                          <a:srgbClr val="000000"/>
                        </a:solidFill>
                      </a:rPr>
                      <m:t> </m:t>
                    </m:r>
                    <m:sSub>
                      <m:sSubPr>
                        <m:ctrlP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endParaRPr lang="pt-BR"/>
              </a:p>
            </p:txBody>
          </p:sp>
        </mc:Choice>
        <mc:Fallback xmlns="">
          <p:sp>
            <p:nvSpPr>
              <p:cNvPr id="70" name="Object 6">
                <a:extLst>
                  <a:ext uri="{FF2B5EF4-FFF2-40B4-BE49-F238E27FC236}">
                    <a16:creationId xmlns:a16="http://schemas.microsoft.com/office/drawing/2014/main" id="{C64CDC3A-3E69-11D8-F2D7-8B0300F15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23380" y="2487646"/>
                <a:ext cx="4376522" cy="4943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A8FDE97-E81D-C721-21EF-31D01130778A}"/>
                  </a:ext>
                </a:extLst>
              </p:cNvPr>
              <p:cNvSpPr txBox="1"/>
              <p:nvPr/>
            </p:nvSpPr>
            <p:spPr>
              <a:xfrm>
                <a:off x="5546430" y="3079521"/>
                <a:ext cx="2797164" cy="400110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A8FDE97-E81D-C721-21EF-31D011307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430" y="3079521"/>
                <a:ext cx="279716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B52BC9C-014F-8DB8-D5F0-DE8C7C405FFB}"/>
                  </a:ext>
                </a:extLst>
              </p:cNvPr>
              <p:cNvSpPr txBox="1"/>
              <p:nvPr/>
            </p:nvSpPr>
            <p:spPr>
              <a:xfrm>
                <a:off x="5539423" y="3576294"/>
                <a:ext cx="3817028" cy="781048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chemeClr val="tx2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24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b="1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1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pt-BR" sz="2400" b="1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𝒐𝒖𝒕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sz="2400" b="1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1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pt-BR" sz="2400" b="1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𝒊𝒏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=</a:t>
                </a:r>
                <a:r>
                  <a:rPr lang="en-US" sz="2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pt-BR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pt-BR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pt-BR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sup>
                    </m:sSup>
                    <m:f>
                      <m:f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pt-BR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pt-BR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B52BC9C-014F-8DB8-D5F0-DE8C7C405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423" y="3576294"/>
                <a:ext cx="3817028" cy="7810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A118F03-16E6-49CE-71E7-8DC820CABD67}"/>
                  </a:ext>
                </a:extLst>
              </p:cNvPr>
              <p:cNvSpPr txBox="1"/>
              <p:nvPr/>
            </p:nvSpPr>
            <p:spPr>
              <a:xfrm>
                <a:off x="5531957" y="4497538"/>
                <a:ext cx="4663436" cy="685316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chemeClr val="tx2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sz="24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b="1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1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pt-BR" sz="2400" b="1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𝒐𝒖𝒕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sz="2400" b="1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1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pt-BR" sz="2400" b="1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𝒊𝒏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ym typeface="Symbol" panose="05050102010706020507" pitchFamily="18" charset="2"/>
                  </a:rPr>
                  <a:t></a:t>
                </a:r>
                <a:r>
                  <a:rPr lang="en-US" sz="2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pt-BR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pt-BR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pt-BR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en-US" dirty="0"/>
                  <a:t>  for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pt-BR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&amp;</m:t>
                    </m:r>
                    <m:sSub>
                      <m:sSubPr>
                        <m:ctrlPr>
                          <a:rPr lang="pt-B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pt-BR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A118F03-16E6-49CE-71E7-8DC820CAB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957" y="4497538"/>
                <a:ext cx="4663436" cy="685316"/>
              </a:xfrm>
              <a:prstGeom prst="rect">
                <a:avLst/>
              </a:prstGeom>
              <a:blipFill>
                <a:blip r:embed="rId10"/>
                <a:stretch>
                  <a:fillRect b="-4348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315F283-FBB4-55E7-CCF5-70265B19AE8C}"/>
              </a:ext>
            </a:extLst>
          </p:cNvPr>
          <p:cNvSpPr txBox="1"/>
          <p:nvPr/>
        </p:nvSpPr>
        <p:spPr>
          <a:xfrm>
            <a:off x="731995" y="-5055"/>
            <a:ext cx="39113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Current mirrors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673580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F9E037B-EF37-3EC9-A446-2374FD833D3D}"/>
              </a:ext>
            </a:extLst>
          </p:cNvPr>
          <p:cNvSpPr txBox="1"/>
          <p:nvPr/>
        </p:nvSpPr>
        <p:spPr>
          <a:xfrm>
            <a:off x="650395" y="289667"/>
            <a:ext cx="81852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Total channel charge and capacitances </a:t>
            </a:r>
            <a:r>
              <a:rPr lang="en-US" sz="3200" baseline="-25000" dirty="0">
                <a:latin typeface="+mj-lt"/>
              </a:rPr>
              <a:t> </a:t>
            </a:r>
            <a:r>
              <a:rPr lang="en-US" sz="3200" dirty="0">
                <a:latin typeface="+mj-lt"/>
              </a:rPr>
              <a:t>   </a:t>
            </a:r>
            <a:endParaRPr lang="pt-BR" sz="32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9">
                <a:extLst>
                  <a:ext uri="{FF2B5EF4-FFF2-40B4-BE49-F238E27FC236}">
                    <a16:creationId xmlns:a16="http://schemas.microsoft.com/office/drawing/2014/main" id="{6152E521-5090-5C19-F4E7-0CD2D57A141F}"/>
                  </a:ext>
                </a:extLst>
              </p:cNvPr>
              <p:cNvSpPr txBox="1"/>
              <p:nvPr/>
            </p:nvSpPr>
            <p:spPr bwMode="auto">
              <a:xfrm>
                <a:off x="1609255" y="4333591"/>
                <a:ext cx="8973489" cy="105290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nary>
                        <m:nary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e>
                      </m:nary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𝑑𝑦</m:t>
                      </m:r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𝑊𝐿</m:t>
                      </m:r>
                      <m:d>
                        <m:d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f>
                            <m:f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𝑉𝑆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𝑉𝑆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𝑉𝐷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𝑉𝐷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𝑉𝑆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𝑉𝐷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𝑜𝑥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𝑠𝑎𝑡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pt-BR" sz="24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sz="2400" dirty="0"/>
              </a:p>
            </p:txBody>
          </p:sp>
        </mc:Choice>
        <mc:Fallback xmlns="">
          <p:sp>
            <p:nvSpPr>
              <p:cNvPr id="2" name="Object 9">
                <a:extLst>
                  <a:ext uri="{FF2B5EF4-FFF2-40B4-BE49-F238E27FC236}">
                    <a16:creationId xmlns:a16="http://schemas.microsoft.com/office/drawing/2014/main" id="{6152E521-5090-5C19-F4E7-0CD2D57A1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9255" y="4333591"/>
                <a:ext cx="8973489" cy="10529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9F082-FBB2-C433-382E-9B24D9CDEE36}"/>
                  </a:ext>
                </a:extLst>
              </p:cNvPr>
              <p:cNvSpPr txBox="1"/>
              <p:nvPr/>
            </p:nvSpPr>
            <p:spPr>
              <a:xfrm>
                <a:off x="7408647" y="1184036"/>
                <a:ext cx="4572000" cy="846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9F082-FBB2-C433-382E-9B24D9CDE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647" y="1184036"/>
                <a:ext cx="4572000" cy="846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75C5B8-6932-CF84-D38D-DF8BFC2C050C}"/>
                  </a:ext>
                </a:extLst>
              </p:cNvPr>
              <p:cNvSpPr txBox="1"/>
              <p:nvPr/>
            </p:nvSpPr>
            <p:spPr>
              <a:xfrm>
                <a:off x="3724190" y="2080850"/>
                <a:ext cx="203762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𝑑𝑄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𝑑𝑄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75C5B8-6932-CF84-D38D-DF8BFC2C0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190" y="2080850"/>
                <a:ext cx="2037629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E5B670-3702-1DA5-8E28-5E578D2B8136}"/>
                  </a:ext>
                </a:extLst>
              </p:cNvPr>
              <p:cNvSpPr txBox="1"/>
              <p:nvPr/>
            </p:nvSpPr>
            <p:spPr>
              <a:xfrm>
                <a:off x="4486264" y="3601547"/>
                <a:ext cx="3267892" cy="662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𝑑𝑦</m:t>
                    </m:r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  <m:sSub>
                          <m:sSub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sz="2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E5B670-3702-1DA5-8E28-5E578D2B8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264" y="3601547"/>
                <a:ext cx="3267892" cy="662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72CE46C-C205-0916-50EB-D14DC696E9E6}"/>
              </a:ext>
            </a:extLst>
          </p:cNvPr>
          <p:cNvSpPr txBox="1"/>
          <p:nvPr/>
        </p:nvSpPr>
        <p:spPr>
          <a:xfrm>
            <a:off x="858455" y="1133414"/>
            <a:ext cx="7082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We can define a virtual charge that differs from the real charge by a constant term along the channel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821B92-F67E-AEDD-652E-C8D0F658BAAF}"/>
              </a:ext>
            </a:extLst>
          </p:cNvPr>
          <p:cNvSpPr txBox="1"/>
          <p:nvPr/>
        </p:nvSpPr>
        <p:spPr>
          <a:xfrm>
            <a:off x="2785879" y="2080851"/>
            <a:ext cx="1469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Thus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87AA2F-7E90-34CA-F53A-3D2A6A3B826E}"/>
              </a:ext>
            </a:extLst>
          </p:cNvPr>
          <p:cNvSpPr txBox="1"/>
          <p:nvPr/>
        </p:nvSpPr>
        <p:spPr>
          <a:xfrm>
            <a:off x="858455" y="2731667"/>
            <a:ext cx="870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Consequently, the </a:t>
            </a:r>
            <a:r>
              <a:rPr lang="pt-BR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charge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varies along the channel as the </a:t>
            </a:r>
            <a:r>
              <a:rPr lang="pt-BR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charge in a long-channel transistor in strong inversion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DFAE72-58A5-1DB5-9C79-AAAF6B34AEC6}"/>
                  </a:ext>
                </a:extLst>
              </p:cNvPr>
              <p:cNvSpPr txBox="1"/>
              <p:nvPr/>
            </p:nvSpPr>
            <p:spPr>
              <a:xfrm>
                <a:off x="4222521" y="5364006"/>
                <a:ext cx="3746955" cy="721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𝑔𝑠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pt-BR" sz="24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𝑐h</m:t>
                            </m:r>
                          </m:sub>
                        </m:sSub>
                      </m:num>
                      <m:den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den>
                    </m:f>
                  </m:oMath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DFAE72-58A5-1DB5-9C79-AAAF6B34A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521" y="5364006"/>
                <a:ext cx="3746955" cy="7211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326567"/>
      </p:ext>
    </p:extLst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8">
            <a:extLst>
              <a:ext uri="{FF2B5EF4-FFF2-40B4-BE49-F238E27FC236}">
                <a16:creationId xmlns:a16="http://schemas.microsoft.com/office/drawing/2014/main" id="{754D18A8-CABB-4BDC-0F41-C33EC7CDE3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980" y="1187630"/>
            <a:ext cx="1938338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b="1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Weak inversion  </a:t>
            </a:r>
            <a:r>
              <a:rPr lang="en-US" b="1" i="1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i</a:t>
            </a:r>
            <a:r>
              <a:rPr lang="en-US" b="1" i="1" baseline="-2500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f </a:t>
            </a:r>
            <a:r>
              <a:rPr lang="en-US" b="1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&lt;1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24">
                <a:extLst>
                  <a:ext uri="{FF2B5EF4-FFF2-40B4-BE49-F238E27FC236}">
                    <a16:creationId xmlns:a16="http://schemas.microsoft.com/office/drawing/2014/main" id="{EDCE5F40-E4F1-7D30-7DC1-E70E54F8C11C}"/>
                  </a:ext>
                </a:extLst>
              </p:cNvPr>
              <p:cNvSpPr txBox="1"/>
              <p:nvPr/>
            </p:nvSpPr>
            <p:spPr bwMode="auto">
              <a:xfrm>
                <a:off x="2267513" y="1175277"/>
                <a:ext cx="5091222" cy="771525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r>
                  <a:rPr lang="en-US" dirty="0"/>
                  <a:t>=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Object 24">
                <a:extLst>
                  <a:ext uri="{FF2B5EF4-FFF2-40B4-BE49-F238E27FC236}">
                    <a16:creationId xmlns:a16="http://schemas.microsoft.com/office/drawing/2014/main" id="{EDCE5F40-E4F1-7D30-7DC1-E70E54F8C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7513" y="1175277"/>
                <a:ext cx="5091222" cy="7715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24">
                <a:extLst>
                  <a:ext uri="{FF2B5EF4-FFF2-40B4-BE49-F238E27FC236}">
                    <a16:creationId xmlns:a16="http://schemas.microsoft.com/office/drawing/2014/main" id="{41294C8F-4E3C-B26E-2F5F-5E15D8FC5249}"/>
                  </a:ext>
                </a:extLst>
              </p:cNvPr>
              <p:cNvSpPr txBox="1"/>
              <p:nvPr/>
            </p:nvSpPr>
            <p:spPr bwMode="auto">
              <a:xfrm>
                <a:off x="505779" y="2107785"/>
                <a:ext cx="1302304" cy="414087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bject 24">
                <a:extLst>
                  <a:ext uri="{FF2B5EF4-FFF2-40B4-BE49-F238E27FC236}">
                    <a16:creationId xmlns:a16="http://schemas.microsoft.com/office/drawing/2014/main" id="{41294C8F-4E3C-B26E-2F5F-5E15D8FC5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5779" y="2107785"/>
                <a:ext cx="1302304" cy="4140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7">
                <a:extLst>
                  <a:ext uri="{FF2B5EF4-FFF2-40B4-BE49-F238E27FC236}">
                    <a16:creationId xmlns:a16="http://schemas.microsoft.com/office/drawing/2014/main" id="{6D1080CA-7F9B-FAF1-DF33-1EF09CD1C039}"/>
                  </a:ext>
                </a:extLst>
              </p:cNvPr>
              <p:cNvSpPr txBox="1"/>
              <p:nvPr/>
            </p:nvSpPr>
            <p:spPr bwMode="auto">
              <a:xfrm>
                <a:off x="4342244" y="2147307"/>
                <a:ext cx="2967387" cy="403686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bject 7">
                <a:extLst>
                  <a:ext uri="{FF2B5EF4-FFF2-40B4-BE49-F238E27FC236}">
                    <a16:creationId xmlns:a16="http://schemas.microsoft.com/office/drawing/2014/main" id="{6D1080CA-7F9B-FAF1-DF33-1EF09CD1C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2244" y="2147307"/>
                <a:ext cx="2967387" cy="403686"/>
              </a:xfrm>
              <a:prstGeom prst="rect">
                <a:avLst/>
              </a:prstGeom>
              <a:blipFill>
                <a:blip r:embed="rId5"/>
                <a:stretch>
                  <a:fillRect b="-1471"/>
                </a:stretch>
              </a:blip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4B380E5-341A-F450-3083-8A9BB9BB347F}"/>
              </a:ext>
            </a:extLst>
          </p:cNvPr>
          <p:cNvSpPr txBox="1"/>
          <p:nvPr/>
        </p:nvSpPr>
        <p:spPr>
          <a:xfrm>
            <a:off x="676941" y="476118"/>
            <a:ext cx="11178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Dependence of the output current (conductance) on the output voltage </a:t>
            </a:r>
            <a:endParaRPr lang="en-US" sz="2400" dirty="0">
              <a:latin typeface="+mn-lt"/>
            </a:endParaRPr>
          </a:p>
        </p:txBody>
      </p:sp>
      <p:grpSp>
        <p:nvGrpSpPr>
          <p:cNvPr id="17" name="Grupo 92">
            <a:extLst>
              <a:ext uri="{FF2B5EF4-FFF2-40B4-BE49-F238E27FC236}">
                <a16:creationId xmlns:a16="http://schemas.microsoft.com/office/drawing/2014/main" id="{43577044-FBBD-17AF-D70F-D85E699E1AB4}"/>
              </a:ext>
            </a:extLst>
          </p:cNvPr>
          <p:cNvGrpSpPr>
            <a:grpSpLocks/>
          </p:cNvGrpSpPr>
          <p:nvPr/>
        </p:nvGrpSpPr>
        <p:grpSpPr bwMode="auto">
          <a:xfrm>
            <a:off x="458108" y="3306261"/>
            <a:ext cx="3324355" cy="2817812"/>
            <a:chOff x="777837" y="1630362"/>
            <a:chExt cx="3323755" cy="2818626"/>
          </a:xfrm>
        </p:grpSpPr>
        <p:grpSp>
          <p:nvGrpSpPr>
            <p:cNvPr id="18" name="Group 319">
              <a:extLst>
                <a:ext uri="{FF2B5EF4-FFF2-40B4-BE49-F238E27FC236}">
                  <a16:creationId xmlns:a16="http://schemas.microsoft.com/office/drawing/2014/main" id="{FA390C02-D732-1995-AF19-4CEC3C1459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5499" y="1630362"/>
              <a:ext cx="3276093" cy="2517891"/>
              <a:chOff x="489" y="1093"/>
              <a:chExt cx="1778" cy="1423"/>
            </a:xfrm>
          </p:grpSpPr>
          <p:sp>
            <p:nvSpPr>
              <p:cNvPr id="22" name="Line 274">
                <a:extLst>
                  <a:ext uri="{FF2B5EF4-FFF2-40B4-BE49-F238E27FC236}">
                    <a16:creationId xmlns:a16="http://schemas.microsoft.com/office/drawing/2014/main" id="{70D79BA5-F834-9296-400A-483ADAEAF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47" y="1560"/>
                <a:ext cx="12" cy="45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3" name="Text Box 275">
                <a:extLst>
                  <a:ext uri="{FF2B5EF4-FFF2-40B4-BE49-F238E27FC236}">
                    <a16:creationId xmlns:a16="http://schemas.microsoft.com/office/drawing/2014/main" id="{6620EC6F-78A8-A6B7-2D5F-6ABFCED62E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3" y="1093"/>
                <a:ext cx="350" cy="2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800" kern="0">
                    <a:solidFill>
                      <a:srgbClr val="0000FF"/>
                    </a:solidFill>
                  </a:rPr>
                  <a:t>V</a:t>
                </a:r>
                <a:r>
                  <a:rPr lang="en-US" altLang="pt-BR" sz="1800" kern="0" baseline="-25000">
                    <a:solidFill>
                      <a:srgbClr val="0000FF"/>
                    </a:solidFill>
                  </a:rPr>
                  <a:t>DD</a:t>
                </a:r>
                <a:endParaRPr lang="en-US" altLang="pt-BR" sz="1800" ker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24" name="Line 269">
                <a:extLst>
                  <a:ext uri="{FF2B5EF4-FFF2-40B4-BE49-F238E27FC236}">
                    <a16:creationId xmlns:a16="http://schemas.microsoft.com/office/drawing/2014/main" id="{1725456B-7CF3-C4F8-E359-FA937FE37E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63" y="2129"/>
                <a:ext cx="223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5" name="Line 270">
                <a:extLst>
                  <a:ext uri="{FF2B5EF4-FFF2-40B4-BE49-F238E27FC236}">
                    <a16:creationId xmlns:a16="http://schemas.microsoft.com/office/drawing/2014/main" id="{B6CC6851-A9E3-5BEA-522F-70228FB142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50" y="1985"/>
                <a:ext cx="153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6" name="Line 271">
                <a:extLst>
                  <a:ext uri="{FF2B5EF4-FFF2-40B4-BE49-F238E27FC236}">
                    <a16:creationId xmlns:a16="http://schemas.microsoft.com/office/drawing/2014/main" id="{0B7860C2-19DB-62AD-4294-938EB2F1E6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48" y="1879"/>
                <a:ext cx="0" cy="10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7" name="Line 272">
                <a:extLst>
                  <a:ext uri="{FF2B5EF4-FFF2-40B4-BE49-F238E27FC236}">
                    <a16:creationId xmlns:a16="http://schemas.microsoft.com/office/drawing/2014/main" id="{4AD61441-9F42-D2A5-DA2A-23BDB2698B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04" y="1985"/>
                <a:ext cx="0" cy="2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8" name="Line 273">
                <a:extLst>
                  <a:ext uri="{FF2B5EF4-FFF2-40B4-BE49-F238E27FC236}">
                    <a16:creationId xmlns:a16="http://schemas.microsoft.com/office/drawing/2014/main" id="{4206F46A-8D4C-770E-18AD-61DA617861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" y="1985"/>
                <a:ext cx="3" cy="2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9" name="Line 276">
                <a:extLst>
                  <a:ext uri="{FF2B5EF4-FFF2-40B4-BE49-F238E27FC236}">
                    <a16:creationId xmlns:a16="http://schemas.microsoft.com/office/drawing/2014/main" id="{AA0046A0-4EC0-8516-B553-6C41C93CD8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4" y="1878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" name="Line 277">
                <a:extLst>
                  <a:ext uri="{FF2B5EF4-FFF2-40B4-BE49-F238E27FC236}">
                    <a16:creationId xmlns:a16="http://schemas.microsoft.com/office/drawing/2014/main" id="{2A3472E7-D910-8CF2-8424-3E7721F15A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6" y="1879"/>
                <a:ext cx="0" cy="2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" name="Line 278">
                <a:extLst>
                  <a:ext uri="{FF2B5EF4-FFF2-40B4-BE49-F238E27FC236}">
                    <a16:creationId xmlns:a16="http://schemas.microsoft.com/office/drawing/2014/main" id="{8C8976FF-8126-DBF7-9328-45739E9890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0" y="2280"/>
                <a:ext cx="15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2" name="Text Box 280">
                <a:extLst>
                  <a:ext uri="{FF2B5EF4-FFF2-40B4-BE49-F238E27FC236}">
                    <a16:creationId xmlns:a16="http://schemas.microsoft.com/office/drawing/2014/main" id="{947ABCC8-2A73-A796-D394-F06B849FE4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7" y="1475"/>
                <a:ext cx="131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800" kern="0" err="1">
                    <a:solidFill>
                      <a:srgbClr val="0000FF"/>
                    </a:solidFill>
                  </a:rPr>
                  <a:t>i</a:t>
                </a:r>
                <a:r>
                  <a:rPr lang="en-US" altLang="pt-BR" sz="1800" kern="0" baseline="-25000" err="1">
                    <a:solidFill>
                      <a:srgbClr val="0000FF"/>
                    </a:solidFill>
                  </a:rPr>
                  <a:t>in</a:t>
                </a:r>
                <a:endParaRPr lang="en-US" altLang="pt-BR" sz="1800" kern="0">
                  <a:solidFill>
                    <a:srgbClr val="0000FF"/>
                  </a:solidFill>
                </a:endParaRPr>
              </a:p>
            </p:txBody>
          </p:sp>
          <p:grpSp>
            <p:nvGrpSpPr>
              <p:cNvPr id="33" name="Group 281">
                <a:extLst>
                  <a:ext uri="{FF2B5EF4-FFF2-40B4-BE49-F238E27FC236}">
                    <a16:creationId xmlns:a16="http://schemas.microsoft.com/office/drawing/2014/main" id="{5F5F2466-6572-CB85-0A15-7D868FFDC0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6" y="2295"/>
                <a:ext cx="152" cy="221"/>
                <a:chOff x="3141" y="3081"/>
                <a:chExt cx="231" cy="333"/>
              </a:xfrm>
            </p:grpSpPr>
            <p:sp>
              <p:nvSpPr>
                <p:cNvPr id="63" name="Line 282">
                  <a:extLst>
                    <a:ext uri="{FF2B5EF4-FFF2-40B4-BE49-F238E27FC236}">
                      <a16:creationId xmlns:a16="http://schemas.microsoft.com/office/drawing/2014/main" id="{38293702-65F9-5922-6866-8CAF7F7C00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58" y="3081"/>
                  <a:ext cx="0" cy="24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4" name="Line 283">
                  <a:extLst>
                    <a:ext uri="{FF2B5EF4-FFF2-40B4-BE49-F238E27FC236}">
                      <a16:creationId xmlns:a16="http://schemas.microsoft.com/office/drawing/2014/main" id="{441C0C71-87E2-570B-61E9-B8F1A284AD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41" y="3327"/>
                  <a:ext cx="231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5" name="Line 284">
                  <a:extLst>
                    <a:ext uri="{FF2B5EF4-FFF2-40B4-BE49-F238E27FC236}">
                      <a16:creationId xmlns:a16="http://schemas.microsoft.com/office/drawing/2014/main" id="{3AF98952-62D6-5AE2-BF30-992617CDAA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89" y="3369"/>
                  <a:ext cx="141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" name="Line 285">
                  <a:extLst>
                    <a:ext uri="{FF2B5EF4-FFF2-40B4-BE49-F238E27FC236}">
                      <a16:creationId xmlns:a16="http://schemas.microsoft.com/office/drawing/2014/main" id="{8A0DBF09-F80E-4CCE-4362-887FB551FF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34" y="3414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4" name="Oval 286">
                <a:extLst>
                  <a:ext uri="{FF2B5EF4-FFF2-40B4-BE49-F238E27FC236}">
                    <a16:creationId xmlns:a16="http://schemas.microsoft.com/office/drawing/2014/main" id="{EC4721A6-26C5-631C-0C36-7D497715E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" y="1998"/>
                <a:ext cx="312" cy="30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pt-BR" sz="1800" ker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35" name="Text Box 288">
                <a:extLst>
                  <a:ext uri="{FF2B5EF4-FFF2-40B4-BE49-F238E27FC236}">
                    <a16:creationId xmlns:a16="http://schemas.microsoft.com/office/drawing/2014/main" id="{BC0739C0-F8C1-C382-1D1D-F9B6DFD4C1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3" y="2139"/>
                <a:ext cx="131" cy="3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400" kern="0">
                    <a:solidFill>
                      <a:srgbClr val="0000FF"/>
                    </a:solidFill>
                  </a:rPr>
                  <a:t>+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400" kern="0">
                    <a:solidFill>
                      <a:srgbClr val="0000FF"/>
                    </a:solidFill>
                  </a:rPr>
                  <a:t>v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400" kern="0">
                    <a:solidFill>
                      <a:srgbClr val="0000FF"/>
                    </a:solidFill>
                  </a:rPr>
                  <a:t>-</a:t>
                </a:r>
              </a:p>
            </p:txBody>
          </p:sp>
          <p:sp>
            <p:nvSpPr>
              <p:cNvPr id="36" name="Text Box 289">
                <a:extLst>
                  <a:ext uri="{FF2B5EF4-FFF2-40B4-BE49-F238E27FC236}">
                    <a16:creationId xmlns:a16="http://schemas.microsoft.com/office/drawing/2014/main" id="{0ECE2D17-3E61-BC4D-4940-F651E58690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22" y="1688"/>
                <a:ext cx="195" cy="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800" kern="0">
                    <a:solidFill>
                      <a:srgbClr val="0000FF"/>
                    </a:solidFill>
                  </a:rPr>
                  <a:t>I</a:t>
                </a:r>
                <a:r>
                  <a:rPr lang="en-US" altLang="pt-BR" sz="1800" kern="0" baseline="-25000">
                    <a:solidFill>
                      <a:srgbClr val="0000FF"/>
                    </a:solidFill>
                  </a:rPr>
                  <a:t>D</a:t>
                </a:r>
                <a:endParaRPr lang="en-US" altLang="pt-BR" sz="1800" kern="0">
                  <a:solidFill>
                    <a:srgbClr val="0000FF"/>
                  </a:solidFill>
                </a:endParaRPr>
              </a:p>
            </p:txBody>
          </p:sp>
          <p:grpSp>
            <p:nvGrpSpPr>
              <p:cNvPr id="37" name="Group 290">
                <a:extLst>
                  <a:ext uri="{FF2B5EF4-FFF2-40B4-BE49-F238E27FC236}">
                    <a16:creationId xmlns:a16="http://schemas.microsoft.com/office/drawing/2014/main" id="{47E6D8BF-1B7B-FC0E-F06E-E96895CA60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" y="2291"/>
                <a:ext cx="152" cy="221"/>
                <a:chOff x="3141" y="3081"/>
                <a:chExt cx="231" cy="333"/>
              </a:xfrm>
            </p:grpSpPr>
            <p:sp>
              <p:nvSpPr>
                <p:cNvPr id="59" name="Line 291">
                  <a:extLst>
                    <a:ext uri="{FF2B5EF4-FFF2-40B4-BE49-F238E27FC236}">
                      <a16:creationId xmlns:a16="http://schemas.microsoft.com/office/drawing/2014/main" id="{E32E5954-F64F-1F05-6155-94F36D4BE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58" y="3081"/>
                  <a:ext cx="0" cy="24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0" name="Line 292">
                  <a:extLst>
                    <a:ext uri="{FF2B5EF4-FFF2-40B4-BE49-F238E27FC236}">
                      <a16:creationId xmlns:a16="http://schemas.microsoft.com/office/drawing/2014/main" id="{8D43429D-20CD-5008-49DC-E2A2235BC1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41" y="3327"/>
                  <a:ext cx="231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1" name="Line 293">
                  <a:extLst>
                    <a:ext uri="{FF2B5EF4-FFF2-40B4-BE49-F238E27FC236}">
                      <a16:creationId xmlns:a16="http://schemas.microsoft.com/office/drawing/2014/main" id="{5654033D-755F-2400-A7C3-306510B445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89" y="3369"/>
                  <a:ext cx="141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2" name="Line 294">
                  <a:extLst>
                    <a:ext uri="{FF2B5EF4-FFF2-40B4-BE49-F238E27FC236}">
                      <a16:creationId xmlns:a16="http://schemas.microsoft.com/office/drawing/2014/main" id="{8B747696-B3C3-1600-480E-0E0A72E333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34" y="3414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8" name="Oval 295">
                <a:extLst>
                  <a:ext uri="{FF2B5EF4-FFF2-40B4-BE49-F238E27FC236}">
                    <a16:creationId xmlns:a16="http://schemas.microsoft.com/office/drawing/2014/main" id="{C89DC011-1585-BABB-B702-4EC0FA911A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" y="1451"/>
                <a:ext cx="312" cy="30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pt-BR" sz="1800" ker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39" name="Line 296">
                <a:extLst>
                  <a:ext uri="{FF2B5EF4-FFF2-40B4-BE49-F238E27FC236}">
                    <a16:creationId xmlns:a16="http://schemas.microsoft.com/office/drawing/2014/main" id="{B4B960A2-F33D-B2CA-DE83-63C10DF07D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7" y="1475"/>
                <a:ext cx="0" cy="26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0" name="Line 297">
                <a:extLst>
                  <a:ext uri="{FF2B5EF4-FFF2-40B4-BE49-F238E27FC236}">
                    <a16:creationId xmlns:a16="http://schemas.microsoft.com/office/drawing/2014/main" id="{6D531518-0530-5A2A-4FEF-CE550B96CB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7" y="1209"/>
                <a:ext cx="0" cy="24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" name="Line 298">
                <a:extLst>
                  <a:ext uri="{FF2B5EF4-FFF2-40B4-BE49-F238E27FC236}">
                    <a16:creationId xmlns:a16="http://schemas.microsoft.com/office/drawing/2014/main" id="{A55B3AA4-54FD-C07C-EFD9-C655F04D6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6" y="1758"/>
                <a:ext cx="0" cy="3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grpSp>
            <p:nvGrpSpPr>
              <p:cNvPr id="42" name="Group 313">
                <a:extLst>
                  <a:ext uri="{FF2B5EF4-FFF2-40B4-BE49-F238E27FC236}">
                    <a16:creationId xmlns:a16="http://schemas.microsoft.com/office/drawing/2014/main" id="{555DEAC4-0D8B-9A96-6E77-3DFC11D8FC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979" y="1878"/>
                <a:ext cx="497" cy="633"/>
                <a:chOff x="1722" y="1960"/>
                <a:chExt cx="497" cy="633"/>
              </a:xfrm>
            </p:grpSpPr>
            <p:sp>
              <p:nvSpPr>
                <p:cNvPr id="48" name="Line 300">
                  <a:extLst>
                    <a:ext uri="{FF2B5EF4-FFF2-40B4-BE49-F238E27FC236}">
                      <a16:creationId xmlns:a16="http://schemas.microsoft.com/office/drawing/2014/main" id="{673EA195-BADB-C9AE-3813-E145643C8D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96" y="2210"/>
                  <a:ext cx="223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9" name="Line 301">
                  <a:extLst>
                    <a:ext uri="{FF2B5EF4-FFF2-40B4-BE49-F238E27FC236}">
                      <a16:creationId xmlns:a16="http://schemas.microsoft.com/office/drawing/2014/main" id="{E4B907CA-FCCE-05FD-1964-35A5A3130D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83" y="2066"/>
                  <a:ext cx="153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0" name="Line 302">
                  <a:extLst>
                    <a:ext uri="{FF2B5EF4-FFF2-40B4-BE49-F238E27FC236}">
                      <a16:creationId xmlns:a16="http://schemas.microsoft.com/office/drawing/2014/main" id="{29A5F667-B678-6672-0E5C-A359A64DA8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81" y="1960"/>
                  <a:ext cx="0" cy="10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1" name="Line 303">
                  <a:extLst>
                    <a:ext uri="{FF2B5EF4-FFF2-40B4-BE49-F238E27FC236}">
                      <a16:creationId xmlns:a16="http://schemas.microsoft.com/office/drawing/2014/main" id="{50BE7468-2717-8F57-0FCD-0F25B9E55D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37" y="2066"/>
                  <a:ext cx="0" cy="29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" name="Line 304">
                  <a:extLst>
                    <a:ext uri="{FF2B5EF4-FFF2-40B4-BE49-F238E27FC236}">
                      <a16:creationId xmlns:a16="http://schemas.microsoft.com/office/drawing/2014/main" id="{09C296CE-0CAF-D02B-83DB-F93B54DE9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87" y="2066"/>
                  <a:ext cx="3" cy="29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" name="Line 307">
                  <a:extLst>
                    <a:ext uri="{FF2B5EF4-FFF2-40B4-BE49-F238E27FC236}">
                      <a16:creationId xmlns:a16="http://schemas.microsoft.com/office/drawing/2014/main" id="{10282DE3-4C6B-1F3F-1C27-D368F6537F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3" y="2361"/>
                  <a:ext cx="154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4" name="Group 308">
                  <a:extLst>
                    <a:ext uri="{FF2B5EF4-FFF2-40B4-BE49-F238E27FC236}">
                      <a16:creationId xmlns:a16="http://schemas.microsoft.com/office/drawing/2014/main" id="{A0C29D58-B8E1-E92C-D3DD-AD6050B3B3E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2" y="2372"/>
                  <a:ext cx="152" cy="221"/>
                  <a:chOff x="3141" y="3081"/>
                  <a:chExt cx="231" cy="333"/>
                </a:xfrm>
              </p:grpSpPr>
              <p:sp>
                <p:nvSpPr>
                  <p:cNvPr id="55" name="Line 309">
                    <a:extLst>
                      <a:ext uri="{FF2B5EF4-FFF2-40B4-BE49-F238E27FC236}">
                        <a16:creationId xmlns:a16="http://schemas.microsoft.com/office/drawing/2014/main" id="{45EB4360-EB6B-17DC-AD03-BC0794E319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58" y="3081"/>
                    <a:ext cx="0" cy="24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8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56" name="Line 310">
                    <a:extLst>
                      <a:ext uri="{FF2B5EF4-FFF2-40B4-BE49-F238E27FC236}">
                        <a16:creationId xmlns:a16="http://schemas.microsoft.com/office/drawing/2014/main" id="{D196DDAE-0CF4-8895-54FE-1F907B492B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41" y="3327"/>
                    <a:ext cx="231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8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57" name="Line 311">
                    <a:extLst>
                      <a:ext uri="{FF2B5EF4-FFF2-40B4-BE49-F238E27FC236}">
                        <a16:creationId xmlns:a16="http://schemas.microsoft.com/office/drawing/2014/main" id="{3D7AA6A5-27A6-EAFF-6A69-02D732A6D78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89" y="3369"/>
                    <a:ext cx="141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8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58" name="Line 312">
                    <a:extLst>
                      <a:ext uri="{FF2B5EF4-FFF2-40B4-BE49-F238E27FC236}">
                        <a16:creationId xmlns:a16="http://schemas.microsoft.com/office/drawing/2014/main" id="{B528DC2C-DC1B-2DAC-8C08-9AB96EE4917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34" y="341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8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43" name="Line 314">
                <a:extLst>
                  <a:ext uri="{FF2B5EF4-FFF2-40B4-BE49-F238E27FC236}">
                    <a16:creationId xmlns:a16="http://schemas.microsoft.com/office/drawing/2014/main" id="{A2CE3550-3721-5B73-52DF-1D9EEBE3DB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15" y="1560"/>
                <a:ext cx="2" cy="31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" name="Line 315">
                <a:extLst>
                  <a:ext uri="{FF2B5EF4-FFF2-40B4-BE49-F238E27FC236}">
                    <a16:creationId xmlns:a16="http://schemas.microsoft.com/office/drawing/2014/main" id="{4C3D4BD7-D24B-2C40-EE46-F189E5C6B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17" y="1560"/>
                <a:ext cx="43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5" name="Text Box 316">
                <a:extLst>
                  <a:ext uri="{FF2B5EF4-FFF2-40B4-BE49-F238E27FC236}">
                    <a16:creationId xmlns:a16="http://schemas.microsoft.com/office/drawing/2014/main" id="{85E59683-C7D4-86BB-6624-709B6DF388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9" y="2052"/>
                <a:ext cx="298" cy="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800" kern="0" err="1">
                    <a:solidFill>
                      <a:srgbClr val="0000FF"/>
                    </a:solidFill>
                  </a:rPr>
                  <a:t>v</a:t>
                </a:r>
                <a:r>
                  <a:rPr lang="en-US" altLang="pt-BR" sz="1800" kern="0" baseline="-25000" err="1">
                    <a:solidFill>
                      <a:srgbClr val="0000FF"/>
                    </a:solidFill>
                  </a:rPr>
                  <a:t>D</a:t>
                </a:r>
                <a:endParaRPr lang="en-US" altLang="pt-BR" sz="1800" ker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46" name="Text Box 317">
                <a:extLst>
                  <a:ext uri="{FF2B5EF4-FFF2-40B4-BE49-F238E27FC236}">
                    <a16:creationId xmlns:a16="http://schemas.microsoft.com/office/drawing/2014/main" id="{BCC90E4A-9D2D-A33C-3894-01EC123BC9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18" y="1986"/>
                <a:ext cx="96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800" kern="0">
                    <a:solidFill>
                      <a:srgbClr val="0000FF"/>
                    </a:solidFill>
                  </a:rPr>
                  <a:t>+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800" kern="0">
                    <a:solidFill>
                      <a:srgbClr val="0000FF"/>
                    </a:solidFill>
                  </a:rPr>
                  <a:t>-</a:t>
                </a:r>
              </a:p>
            </p:txBody>
          </p:sp>
          <p:sp>
            <p:nvSpPr>
              <p:cNvPr id="47" name="Line 318">
                <a:extLst>
                  <a:ext uri="{FF2B5EF4-FFF2-40B4-BE49-F238E27FC236}">
                    <a16:creationId xmlns:a16="http://schemas.microsoft.com/office/drawing/2014/main" id="{09769730-E3DA-17D1-BBC1-ACEE82E1AB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4" y="1660"/>
                <a:ext cx="0" cy="21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9" name="Text Box 320">
              <a:extLst>
                <a:ext uri="{FF2B5EF4-FFF2-40B4-BE49-F238E27FC236}">
                  <a16:creationId xmlns:a16="http://schemas.microsoft.com/office/drawing/2014/main" id="{2F673E3D-DF5B-59E5-BEFD-46978AC59F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837" y="3308892"/>
              <a:ext cx="2794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pt-BR" sz="1800" kern="0">
                  <a:solidFill>
                    <a:srgbClr val="000000"/>
                  </a:solidFill>
                </a:rPr>
                <a:t>M</a:t>
              </a:r>
              <a:r>
                <a:rPr lang="en-US" altLang="pt-BR" sz="1800" kern="0" baseline="-25000">
                  <a:solidFill>
                    <a:srgbClr val="000000"/>
                  </a:solidFill>
                </a:rPr>
                <a:t>1</a:t>
              </a:r>
              <a:endParaRPr lang="en-US" altLang="pt-BR" sz="1800" kern="0">
                <a:solidFill>
                  <a:srgbClr val="000000"/>
                </a:solidFill>
              </a:endParaRPr>
            </a:p>
          </p:txBody>
        </p:sp>
        <p:sp>
          <p:nvSpPr>
            <p:cNvPr id="20" name="Text Box 321">
              <a:extLst>
                <a:ext uri="{FF2B5EF4-FFF2-40B4-BE49-F238E27FC236}">
                  <a16:creationId xmlns:a16="http://schemas.microsoft.com/office/drawing/2014/main" id="{83C90E25-5628-BA6B-33A5-351E02C9B6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6269" y="3326471"/>
              <a:ext cx="2794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pt-BR" sz="1800" kern="0">
                  <a:solidFill>
                    <a:srgbClr val="000000"/>
                  </a:solidFill>
                </a:rPr>
                <a:t>M</a:t>
              </a:r>
              <a:r>
                <a:rPr lang="en-US" altLang="pt-BR" sz="1800" kern="0" baseline="-25000">
                  <a:solidFill>
                    <a:srgbClr val="000000"/>
                  </a:solidFill>
                </a:rPr>
                <a:t>2</a:t>
              </a:r>
              <a:endParaRPr lang="en-US" altLang="pt-BR" sz="1800" kern="0">
                <a:solidFill>
                  <a:srgbClr val="000000"/>
                </a:solidFill>
              </a:endParaRPr>
            </a:p>
          </p:txBody>
        </p:sp>
        <p:sp>
          <p:nvSpPr>
            <p:cNvPr id="21" name="Text Box 348">
              <a:extLst>
                <a:ext uri="{FF2B5EF4-FFF2-40B4-BE49-F238E27FC236}">
                  <a16:creationId xmlns:a16="http://schemas.microsoft.com/office/drawing/2014/main" id="{FC1F6922-2511-72E7-7BF4-FC7B7DA71F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1365" y="4174350"/>
              <a:ext cx="729669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pt-BR" sz="1800" kern="0" dirty="0">
                  <a:solidFill>
                    <a:srgbClr val="0000FF"/>
                  </a:solidFill>
                </a:rPr>
                <a:t>1:1</a:t>
              </a:r>
              <a:endParaRPr lang="en-US" altLang="pt-BR" sz="1800" kern="0" dirty="0">
                <a:solidFill>
                  <a:srgbClr val="0000FF"/>
                </a:solidFill>
                <a:sym typeface="Symbol" panose="05050102010706020507" pitchFamily="18" charset="2"/>
              </a:endParaRPr>
            </a:p>
          </p:txBody>
        </p:sp>
      </p:grpSp>
      <p:sp>
        <p:nvSpPr>
          <p:cNvPr id="69" name="Left Brace 68">
            <a:extLst>
              <a:ext uri="{FF2B5EF4-FFF2-40B4-BE49-F238E27FC236}">
                <a16:creationId xmlns:a16="http://schemas.microsoft.com/office/drawing/2014/main" id="{BE8C26A7-0827-1FC3-3AAE-866136D4E8FD}"/>
              </a:ext>
            </a:extLst>
          </p:cNvPr>
          <p:cNvSpPr/>
          <p:nvPr/>
        </p:nvSpPr>
        <p:spPr>
          <a:xfrm rot="16200000">
            <a:off x="3398032" y="1199438"/>
            <a:ext cx="406340" cy="141035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bject 24">
                <a:extLst>
                  <a:ext uri="{FF2B5EF4-FFF2-40B4-BE49-F238E27FC236}">
                    <a16:creationId xmlns:a16="http://schemas.microsoft.com/office/drawing/2014/main" id="{8864AC92-54CC-FFF6-DED1-76E3F6C2B428}"/>
                  </a:ext>
                </a:extLst>
              </p:cNvPr>
              <p:cNvSpPr txBox="1"/>
              <p:nvPr/>
            </p:nvSpPr>
            <p:spPr bwMode="auto">
              <a:xfrm>
                <a:off x="3380580" y="2195407"/>
                <a:ext cx="398174" cy="387392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Object 24">
                <a:extLst>
                  <a:ext uri="{FF2B5EF4-FFF2-40B4-BE49-F238E27FC236}">
                    <a16:creationId xmlns:a16="http://schemas.microsoft.com/office/drawing/2014/main" id="{8864AC92-54CC-FFF6-DED1-76E3F6C2B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80580" y="2195407"/>
                <a:ext cx="398174" cy="387392"/>
              </a:xfrm>
              <a:prstGeom prst="rect">
                <a:avLst/>
              </a:prstGeom>
              <a:blipFill>
                <a:blip r:embed="rId6"/>
                <a:stretch>
                  <a:fillRect b="-2985"/>
                </a:stretch>
              </a:blip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F5482AB-CC4C-A738-474E-1E5046ECDB8C}"/>
              </a:ext>
            </a:extLst>
          </p:cNvPr>
          <p:cNvSpPr txBox="1"/>
          <p:nvPr/>
        </p:nvSpPr>
        <p:spPr>
          <a:xfrm>
            <a:off x="524864" y="12526"/>
            <a:ext cx="39113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kern="100" dirty="0">
                <a:solidFill>
                  <a:srgbClr val="0000FF"/>
                </a:solidFill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Current mirrors</a:t>
            </a:r>
            <a:endParaRPr lang="en-US" sz="3200" dirty="0">
              <a:latin typeface="+mj-lt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EB32972-A000-D6CD-BF5B-76FFC8D67091}"/>
              </a:ext>
            </a:extLst>
          </p:cNvPr>
          <p:cNvGrpSpPr/>
          <p:nvPr/>
        </p:nvGrpSpPr>
        <p:grpSpPr>
          <a:xfrm>
            <a:off x="4049163" y="2633808"/>
            <a:ext cx="5403394" cy="604717"/>
            <a:chOff x="3559933" y="3005690"/>
            <a:chExt cx="5403394" cy="6047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4524AEA-A87D-3FA4-7BF6-B0BB5A661CA1}"/>
                    </a:ext>
                  </a:extLst>
                </p:cNvPr>
                <p:cNvSpPr txBox="1"/>
                <p:nvPr/>
              </p:nvSpPr>
              <p:spPr>
                <a:xfrm>
                  <a:off x="3559933" y="3005690"/>
                  <a:ext cx="4774128" cy="604717"/>
                </a:xfrm>
                <a:prstGeom prst="rect">
                  <a:avLst/>
                </a:prstGeom>
                <a:solidFill>
                  <a:srgbClr val="FFFF00"/>
                </a:solidFill>
                <a:ln w="15875">
                  <a:solidFill>
                    <a:srgbClr val="00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f>
                        <m:fPr>
                          <m:ctrlPr>
                            <a:rPr lang="pt-BR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t-BR"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r>
                        <a:rPr lang="pt-BR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pt-BR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>
                            <a:rPr lang="pt-BR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r>
                        <a:rPr lang="pt-BR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pt-BR" sz="2100" dirty="0">
                      <a:solidFill>
                        <a:srgbClr val="0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pt-BR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BR" sz="2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>
                            <a:rPr lang="pt-BR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r>
                        <a:rPr lang="pt-BR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pt-BR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pt-BR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1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1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1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1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p>
                          </m:sSup>
                          <m:r>
                            <a:rPr lang="pt-BR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4524AEA-A87D-3FA4-7BF6-B0BB5A661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9933" y="3005690"/>
                  <a:ext cx="4774128" cy="60471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5875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188B58E-AD01-6097-79DD-E175C3EC3DC7}"/>
                </a:ext>
              </a:extLst>
            </p:cNvPr>
            <p:cNvSpPr txBox="1"/>
            <p:nvPr/>
          </p:nvSpPr>
          <p:spPr>
            <a:xfrm>
              <a:off x="8388341" y="3107993"/>
              <a:ext cx="57498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kern="100">
                  <a:latin typeface="Arial" panose="020B06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(A)</a:t>
              </a:r>
              <a:endParaRPr lang="en-US" b="1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54DEB3D-0135-E34E-FAF4-0CBABD44EEA6}"/>
              </a:ext>
            </a:extLst>
          </p:cNvPr>
          <p:cNvGrpSpPr/>
          <p:nvPr/>
        </p:nvGrpSpPr>
        <p:grpSpPr>
          <a:xfrm>
            <a:off x="6985866" y="3248317"/>
            <a:ext cx="4211985" cy="2896620"/>
            <a:chOff x="3559614" y="3266294"/>
            <a:chExt cx="4211985" cy="2896620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65A5B54F-073D-799D-D7E8-82A591E57382}"/>
                </a:ext>
              </a:extLst>
            </p:cNvPr>
            <p:cNvGrpSpPr/>
            <p:nvPr/>
          </p:nvGrpSpPr>
          <p:grpSpPr>
            <a:xfrm>
              <a:off x="4165210" y="3663675"/>
              <a:ext cx="3207140" cy="2499239"/>
              <a:chOff x="4165210" y="3663675"/>
              <a:chExt cx="3207140" cy="2499239"/>
            </a:xfrm>
          </p:grpSpPr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B9134E02-A94F-E63E-7691-410BB56F979B}"/>
                  </a:ext>
                </a:extLst>
              </p:cNvPr>
              <p:cNvCxnSpPr/>
              <p:nvPr/>
            </p:nvCxnSpPr>
            <p:spPr>
              <a:xfrm flipV="1">
                <a:off x="4305315" y="3663675"/>
                <a:ext cx="0" cy="24992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324CFCDF-25CB-78A4-86CD-A2D12D029E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5210" y="5760524"/>
                <a:ext cx="32071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1B1D1BE-4A23-FB97-4FB2-D7CDB1C5516F}"/>
                  </a:ext>
                </a:extLst>
              </p:cNvPr>
              <p:cNvCxnSpPr/>
              <p:nvPr/>
            </p:nvCxnSpPr>
            <p:spPr>
              <a:xfrm flipV="1">
                <a:off x="4800600" y="5715004"/>
                <a:ext cx="0" cy="788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918030A-E345-95F6-9D0A-1E58069BED70}"/>
                  </a:ext>
                </a:extLst>
              </p:cNvPr>
              <p:cNvCxnSpPr/>
              <p:nvPr/>
            </p:nvCxnSpPr>
            <p:spPr>
              <a:xfrm flipV="1">
                <a:off x="5291488" y="5715004"/>
                <a:ext cx="0" cy="788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C7187D01-F15C-3B24-B5CA-D6F35FA66F68}"/>
                  </a:ext>
                </a:extLst>
              </p:cNvPr>
              <p:cNvCxnSpPr/>
              <p:nvPr/>
            </p:nvCxnSpPr>
            <p:spPr>
              <a:xfrm flipV="1">
                <a:off x="5782376" y="5721093"/>
                <a:ext cx="0" cy="788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601C53DF-D3CA-DA72-52AC-23131DAD8826}"/>
                  </a:ext>
                </a:extLst>
              </p:cNvPr>
              <p:cNvCxnSpPr/>
              <p:nvPr/>
            </p:nvCxnSpPr>
            <p:spPr>
              <a:xfrm flipV="1">
                <a:off x="6278026" y="5715004"/>
                <a:ext cx="0" cy="788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CAC95A6-114B-8DC9-A274-270768A21E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8914" y="5716330"/>
                <a:ext cx="0" cy="788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1B24A9C7-DB05-6336-3C7C-42B87B3B6BD4}"/>
                    </a:ext>
                  </a:extLst>
                </p:cNvPr>
                <p:cNvSpPr txBox="1"/>
                <p:nvPr/>
              </p:nvSpPr>
              <p:spPr>
                <a:xfrm>
                  <a:off x="6903365" y="5754434"/>
                  <a:ext cx="82756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1B24A9C7-DB05-6336-3C7C-42B87B3B6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365" y="5754434"/>
                  <a:ext cx="827567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6DEE7C7-CBE0-53BC-513D-790D22A4C4E3}"/>
                    </a:ext>
                  </a:extLst>
                </p:cNvPr>
                <p:cNvSpPr txBox="1"/>
                <p:nvPr/>
              </p:nvSpPr>
              <p:spPr>
                <a:xfrm>
                  <a:off x="3976721" y="3266294"/>
                  <a:ext cx="699841" cy="5543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f>
                          <m:fPr>
                            <m:ctrlPr>
                              <a:rPr lang="pt-B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pt-B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𝑚𝑑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6DEE7C7-CBE0-53BC-513D-790D22A4C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6721" y="3266294"/>
                  <a:ext cx="699841" cy="554319"/>
                </a:xfrm>
                <a:prstGeom prst="rect">
                  <a:avLst/>
                </a:prstGeom>
                <a:blipFill>
                  <a:blip r:embed="rId8"/>
                  <a:stretch>
                    <a:fillRect r="-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F4550D9-9B05-BA44-3FE8-1EE866F6AA33}"/>
                </a:ext>
              </a:extLst>
            </p:cNvPr>
            <p:cNvSpPr txBox="1"/>
            <p:nvPr/>
          </p:nvSpPr>
          <p:spPr>
            <a:xfrm>
              <a:off x="5136593" y="5749647"/>
              <a:ext cx="263500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+mn-lt"/>
                </a:rPr>
                <a:t>2    3   4    5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EA4FE8A-34E2-4825-74EB-D7975FC0D3FE}"/>
                </a:ext>
              </a:extLst>
            </p:cNvPr>
            <p:cNvCxnSpPr>
              <a:cxnSpLocks/>
            </p:cNvCxnSpPr>
            <p:nvPr/>
          </p:nvCxnSpPr>
          <p:spPr>
            <a:xfrm>
              <a:off x="5777613" y="5094542"/>
              <a:ext cx="0" cy="3299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B886B38-9B6E-14AE-275F-CF488448DB31}"/>
                </a:ext>
              </a:extLst>
            </p:cNvPr>
            <p:cNvCxnSpPr/>
            <p:nvPr/>
          </p:nvCxnSpPr>
          <p:spPr>
            <a:xfrm>
              <a:off x="4305315" y="5424488"/>
              <a:ext cx="306703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B27C316-BCC0-DDCE-8651-AA6E1B330823}"/>
                </a:ext>
              </a:extLst>
            </p:cNvPr>
            <p:cNvCxnSpPr>
              <a:cxnSpLocks/>
            </p:cNvCxnSpPr>
            <p:nvPr/>
          </p:nvCxnSpPr>
          <p:spPr>
            <a:xfrm>
              <a:off x="5292187" y="4764596"/>
              <a:ext cx="0" cy="3299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F774CDC-F969-4E40-9481-0E76863D2C4B}"/>
                </a:ext>
              </a:extLst>
            </p:cNvPr>
            <p:cNvCxnSpPr>
              <a:cxnSpLocks/>
            </p:cNvCxnSpPr>
            <p:nvPr/>
          </p:nvCxnSpPr>
          <p:spPr>
            <a:xfrm>
              <a:off x="5292188" y="4105177"/>
              <a:ext cx="0" cy="3299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4622751-1909-1B5B-E6A6-223D5952F3B6}"/>
                </a:ext>
              </a:extLst>
            </p:cNvPr>
            <p:cNvCxnSpPr>
              <a:cxnSpLocks/>
            </p:cNvCxnSpPr>
            <p:nvPr/>
          </p:nvCxnSpPr>
          <p:spPr>
            <a:xfrm>
              <a:off x="5291488" y="4435123"/>
              <a:ext cx="0" cy="3299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E53820E-8996-1FAC-C7CF-4B75AFEB1E32}"/>
                </a:ext>
              </a:extLst>
            </p:cNvPr>
            <p:cNvCxnSpPr>
              <a:cxnSpLocks/>
            </p:cNvCxnSpPr>
            <p:nvPr/>
          </p:nvCxnSpPr>
          <p:spPr>
            <a:xfrm>
              <a:off x="5291488" y="5094542"/>
              <a:ext cx="0" cy="3299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707D27C-43B7-6046-238D-73F8F189D173}"/>
                </a:ext>
              </a:extLst>
            </p:cNvPr>
            <p:cNvSpPr/>
            <p:nvPr/>
          </p:nvSpPr>
          <p:spPr>
            <a:xfrm>
              <a:off x="5277199" y="406291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BBA8EDD-F225-552D-5298-9ACB3B52CDD0}"/>
                </a:ext>
              </a:extLst>
            </p:cNvPr>
            <p:cNvSpPr/>
            <p:nvPr/>
          </p:nvSpPr>
          <p:spPr>
            <a:xfrm>
              <a:off x="5756853" y="506736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B3065169-A575-2E14-7EAC-419F4E7C4293}"/>
                </a:ext>
              </a:extLst>
            </p:cNvPr>
            <p:cNvSpPr/>
            <p:nvPr/>
          </p:nvSpPr>
          <p:spPr>
            <a:xfrm>
              <a:off x="6250038" y="530625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9EA0BAE-A616-51E5-9B83-393B4F795F4E}"/>
                </a:ext>
              </a:extLst>
            </p:cNvPr>
            <p:cNvSpPr/>
            <p:nvPr/>
          </p:nvSpPr>
          <p:spPr>
            <a:xfrm>
              <a:off x="6758379" y="535769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0681891-EBB6-973E-2A4F-0F765DC8E525}"/>
                </a:ext>
              </a:extLst>
            </p:cNvPr>
            <p:cNvCxnSpPr>
              <a:cxnSpLocks/>
            </p:cNvCxnSpPr>
            <p:nvPr/>
          </p:nvCxnSpPr>
          <p:spPr>
            <a:xfrm>
              <a:off x="5544250" y="5094990"/>
              <a:ext cx="0" cy="3299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6F09F1E-C55D-E1A6-4B8C-0948CD007103}"/>
                </a:ext>
              </a:extLst>
            </p:cNvPr>
            <p:cNvCxnSpPr>
              <a:cxnSpLocks/>
            </p:cNvCxnSpPr>
            <p:nvPr/>
          </p:nvCxnSpPr>
          <p:spPr>
            <a:xfrm>
              <a:off x="5544250" y="4837906"/>
              <a:ext cx="0" cy="3299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D084FD8-415C-9A7A-4286-46692CD271F2}"/>
                </a:ext>
              </a:extLst>
            </p:cNvPr>
            <p:cNvSpPr/>
            <p:nvPr/>
          </p:nvSpPr>
          <p:spPr>
            <a:xfrm>
              <a:off x="5524273" y="480701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ADB151-0FA8-4110-B595-5FC12EEBACFC}"/>
                </a:ext>
              </a:extLst>
            </p:cNvPr>
            <p:cNvCxnSpPr>
              <a:stCxn id="100" idx="0"/>
              <a:endCxn id="106" idx="2"/>
            </p:cNvCxnSpPr>
            <p:nvPr/>
          </p:nvCxnSpPr>
          <p:spPr>
            <a:xfrm>
              <a:off x="5300059" y="4062918"/>
              <a:ext cx="224214" cy="7669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62CF9ED-90C5-E7CA-5EEF-3A4B96CCB1DE}"/>
                </a:ext>
              </a:extLst>
            </p:cNvPr>
            <p:cNvCxnSpPr>
              <a:cxnSpLocks/>
              <a:stCxn id="106" idx="2"/>
              <a:endCxn id="101" idx="2"/>
            </p:cNvCxnSpPr>
            <p:nvPr/>
          </p:nvCxnSpPr>
          <p:spPr>
            <a:xfrm>
              <a:off x="5524273" y="4829875"/>
              <a:ext cx="232580" cy="2603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3355DC2-3632-F5EB-28D2-F42F852E2C70}"/>
                </a:ext>
              </a:extLst>
            </p:cNvPr>
            <p:cNvCxnSpPr>
              <a:cxnSpLocks/>
              <a:stCxn id="101" idx="5"/>
              <a:endCxn id="102" idx="1"/>
            </p:cNvCxnSpPr>
            <p:nvPr/>
          </p:nvCxnSpPr>
          <p:spPr>
            <a:xfrm>
              <a:off x="5795877" y="5106392"/>
              <a:ext cx="460856" cy="2065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5B7DC3D-EC30-41B2-0234-59DF7B24EA0A}"/>
                </a:ext>
              </a:extLst>
            </p:cNvPr>
            <p:cNvCxnSpPr>
              <a:cxnSpLocks/>
              <a:stCxn id="102" idx="2"/>
            </p:cNvCxnSpPr>
            <p:nvPr/>
          </p:nvCxnSpPr>
          <p:spPr>
            <a:xfrm>
              <a:off x="6250038" y="5329111"/>
              <a:ext cx="549297" cy="66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57D7CAE1-176C-7D6B-ADD0-5C0983A6D8F9}"/>
                    </a:ext>
                  </a:extLst>
                </p:cNvPr>
                <p:cNvSpPr txBox="1"/>
                <p:nvPr/>
              </p:nvSpPr>
              <p:spPr>
                <a:xfrm>
                  <a:off x="3559614" y="5259515"/>
                  <a:ext cx="69864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57D7CAE1-176C-7D6B-ADD0-5C0983A6D8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9614" y="5259515"/>
                  <a:ext cx="698647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1846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56962168"/>
      </p:ext>
    </p:extLst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25AF6-E583-3A48-CA49-FB0866988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5">
            <a:extLst>
              <a:ext uri="{FF2B5EF4-FFF2-40B4-BE49-F238E27FC236}">
                <a16:creationId xmlns:a16="http://schemas.microsoft.com/office/drawing/2014/main" id="{94DCF0F0-8526-C9A9-D055-EA3FF41F5F90}"/>
              </a:ext>
            </a:extLst>
          </p:cNvPr>
          <p:cNvGrpSpPr>
            <a:grpSpLocks/>
          </p:cNvGrpSpPr>
          <p:nvPr/>
        </p:nvGrpSpPr>
        <p:grpSpPr bwMode="auto">
          <a:xfrm>
            <a:off x="429236" y="1448148"/>
            <a:ext cx="3036888" cy="2519363"/>
            <a:chOff x="497" y="1027"/>
            <a:chExt cx="1913" cy="1587"/>
          </a:xfrm>
        </p:grpSpPr>
        <p:sp>
          <p:nvSpPr>
            <p:cNvPr id="4" name="Line 16">
              <a:extLst>
                <a:ext uri="{FF2B5EF4-FFF2-40B4-BE49-F238E27FC236}">
                  <a16:creationId xmlns:a16="http://schemas.microsoft.com/office/drawing/2014/main" id="{FBA7E1B0-F5DB-1077-6C64-959E8FF975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8" y="1494"/>
              <a:ext cx="12" cy="4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" name="Text Box 17">
              <a:extLst>
                <a:ext uri="{FF2B5EF4-FFF2-40B4-BE49-F238E27FC236}">
                  <a16:creationId xmlns:a16="http://schemas.microsoft.com/office/drawing/2014/main" id="{AFC0FE59-031C-5602-7042-E5BD8D940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" y="1027"/>
              <a:ext cx="35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>
                  <a:solidFill>
                    <a:srgbClr val="000000"/>
                  </a:solidFill>
                </a:rPr>
                <a:t>V</a:t>
              </a:r>
              <a:r>
                <a:rPr lang="en-US" altLang="pt-BR" sz="1800" b="0" kern="0" baseline="-25000">
                  <a:solidFill>
                    <a:srgbClr val="000000"/>
                  </a:solidFill>
                </a:rPr>
                <a:t>DD</a:t>
              </a:r>
              <a:endParaRPr lang="en-US" altLang="pt-BR" sz="1800" b="0" kern="0">
                <a:solidFill>
                  <a:srgbClr val="000000"/>
                </a:solidFill>
              </a:endParaRPr>
            </a:p>
          </p:txBody>
        </p:sp>
        <p:sp>
          <p:nvSpPr>
            <p:cNvPr id="6" name="Line 18">
              <a:extLst>
                <a:ext uri="{FF2B5EF4-FFF2-40B4-BE49-F238E27FC236}">
                  <a16:creationId xmlns:a16="http://schemas.microsoft.com/office/drawing/2014/main" id="{924B836B-D8D0-8D9D-627A-00A8237042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4" y="2063"/>
              <a:ext cx="22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Line 19">
              <a:extLst>
                <a:ext uri="{FF2B5EF4-FFF2-40B4-BE49-F238E27FC236}">
                  <a16:creationId xmlns:a16="http://schemas.microsoft.com/office/drawing/2014/main" id="{AEE9FC9C-64ED-CCEA-322D-C59611CED7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1" y="1919"/>
              <a:ext cx="1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Line 20">
              <a:extLst>
                <a:ext uri="{FF2B5EF4-FFF2-40B4-BE49-F238E27FC236}">
                  <a16:creationId xmlns:a16="http://schemas.microsoft.com/office/drawing/2014/main" id="{33DA7459-54BD-E97A-AD9C-9E065B6AC6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79" y="1813"/>
              <a:ext cx="0" cy="1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Line 21">
              <a:extLst>
                <a:ext uri="{FF2B5EF4-FFF2-40B4-BE49-F238E27FC236}">
                  <a16:creationId xmlns:a16="http://schemas.microsoft.com/office/drawing/2014/main" id="{3504C76D-9AAF-0C27-7FA2-3B67F2C0BD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5" y="1919"/>
              <a:ext cx="0" cy="29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Line 22">
              <a:extLst>
                <a:ext uri="{FF2B5EF4-FFF2-40B4-BE49-F238E27FC236}">
                  <a16:creationId xmlns:a16="http://schemas.microsoft.com/office/drawing/2014/main" id="{4B5E3698-9220-1FF5-8A0C-82AE4669B1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5" y="1919"/>
              <a:ext cx="3" cy="29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Line 23">
              <a:extLst>
                <a:ext uri="{FF2B5EF4-FFF2-40B4-BE49-F238E27FC236}">
                  <a16:creationId xmlns:a16="http://schemas.microsoft.com/office/drawing/2014/main" id="{E25A828A-9979-87E1-D158-CF0C7973A6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" y="1812"/>
              <a:ext cx="4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Line 24">
              <a:extLst>
                <a:ext uri="{FF2B5EF4-FFF2-40B4-BE49-F238E27FC236}">
                  <a16:creationId xmlns:a16="http://schemas.microsoft.com/office/drawing/2014/main" id="{7CE0458A-1AF8-7DC0-BF72-D92F90BA9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7" y="1813"/>
              <a:ext cx="0" cy="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Line 25">
              <a:extLst>
                <a:ext uri="{FF2B5EF4-FFF2-40B4-BE49-F238E27FC236}">
                  <a16:creationId xmlns:a16="http://schemas.microsoft.com/office/drawing/2014/main" id="{2EA1B5AF-85C6-24BE-BA35-A96DA0D801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1" y="2214"/>
              <a:ext cx="15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Text Box 26">
              <a:extLst>
                <a:ext uri="{FF2B5EF4-FFF2-40B4-BE49-F238E27FC236}">
                  <a16:creationId xmlns:a16="http://schemas.microsoft.com/office/drawing/2014/main" id="{0E7E79FC-7079-6A5D-ABAC-E12417E7E8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" y="1409"/>
              <a:ext cx="131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>
                  <a:solidFill>
                    <a:srgbClr val="000000"/>
                  </a:solidFill>
                </a:rPr>
                <a:t>i</a:t>
              </a:r>
              <a:r>
                <a:rPr lang="en-US" altLang="pt-BR" sz="1800" b="0" kern="0" baseline="-25000">
                  <a:solidFill>
                    <a:srgbClr val="000000"/>
                  </a:solidFill>
                </a:rPr>
                <a:t>in</a:t>
              </a:r>
              <a:endParaRPr lang="en-US" altLang="pt-BR" sz="1800" b="0" kern="0">
                <a:solidFill>
                  <a:srgbClr val="000000"/>
                </a:solidFill>
              </a:endParaRPr>
            </a:p>
          </p:txBody>
        </p:sp>
        <p:grpSp>
          <p:nvGrpSpPr>
            <p:cNvPr id="15" name="Group 27">
              <a:extLst>
                <a:ext uri="{FF2B5EF4-FFF2-40B4-BE49-F238E27FC236}">
                  <a16:creationId xmlns:a16="http://schemas.microsoft.com/office/drawing/2014/main" id="{14ABDC00-EF36-1B13-5C75-3513AAE7A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17" y="2229"/>
              <a:ext cx="152" cy="221"/>
              <a:chOff x="3141" y="3081"/>
              <a:chExt cx="231" cy="333"/>
            </a:xfrm>
          </p:grpSpPr>
          <p:sp>
            <p:nvSpPr>
              <p:cNvPr id="48" name="Line 28">
                <a:extLst>
                  <a:ext uri="{FF2B5EF4-FFF2-40B4-BE49-F238E27FC236}">
                    <a16:creationId xmlns:a16="http://schemas.microsoft.com/office/drawing/2014/main" id="{9AC6CAB8-CD15-16A0-C817-F7253E9AF9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8" y="3081"/>
                <a:ext cx="0" cy="24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9" name="Line 29">
                <a:extLst>
                  <a:ext uri="{FF2B5EF4-FFF2-40B4-BE49-F238E27FC236}">
                    <a16:creationId xmlns:a16="http://schemas.microsoft.com/office/drawing/2014/main" id="{A4BE8599-419A-1A91-8590-F2F47CD4EB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1" y="3327"/>
                <a:ext cx="2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0" name="Line 30">
                <a:extLst>
                  <a:ext uri="{FF2B5EF4-FFF2-40B4-BE49-F238E27FC236}">
                    <a16:creationId xmlns:a16="http://schemas.microsoft.com/office/drawing/2014/main" id="{18CB285D-6CCD-047F-09AE-85D4A40CB5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9" y="3369"/>
                <a:ext cx="14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1" name="Line 31">
                <a:extLst>
                  <a:ext uri="{FF2B5EF4-FFF2-40B4-BE49-F238E27FC236}">
                    <a16:creationId xmlns:a16="http://schemas.microsoft.com/office/drawing/2014/main" id="{1BC4538D-6475-C1EB-8309-D5170C626D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34" y="3414"/>
                <a:ext cx="4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6" name="Oval 32">
              <a:extLst>
                <a:ext uri="{FF2B5EF4-FFF2-40B4-BE49-F238E27FC236}">
                  <a16:creationId xmlns:a16="http://schemas.microsoft.com/office/drawing/2014/main" id="{65131342-60EA-C1BD-5ED7-48CCE2A52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0" y="1932"/>
              <a:ext cx="312" cy="30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altLang="pt-BR" sz="1800" kern="0">
                <a:solidFill>
                  <a:srgbClr val="000000"/>
                </a:solidFill>
              </a:endParaRPr>
            </a:p>
          </p:txBody>
        </p:sp>
        <p:sp>
          <p:nvSpPr>
            <p:cNvPr id="17" name="Text Box 33">
              <a:extLst>
                <a:ext uri="{FF2B5EF4-FFF2-40B4-BE49-F238E27FC236}">
                  <a16:creationId xmlns:a16="http://schemas.microsoft.com/office/drawing/2014/main" id="{53EDA341-5681-DC02-44CA-B52AF90B0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1" y="1594"/>
              <a:ext cx="195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>
                  <a:solidFill>
                    <a:srgbClr val="000000"/>
                  </a:solidFill>
                </a:rPr>
                <a:t>i</a:t>
              </a:r>
              <a:r>
                <a:rPr lang="en-US" altLang="pt-BR" sz="1800" b="0" kern="0" baseline="-25000">
                  <a:solidFill>
                    <a:srgbClr val="000000"/>
                  </a:solidFill>
                </a:rPr>
                <a:t>out</a:t>
              </a:r>
              <a:endParaRPr lang="en-US" altLang="pt-BR" sz="1800" b="0" kern="0">
                <a:solidFill>
                  <a:srgbClr val="000000"/>
                </a:solidFill>
              </a:endParaRPr>
            </a:p>
          </p:txBody>
        </p:sp>
        <p:grpSp>
          <p:nvGrpSpPr>
            <p:cNvPr id="18" name="Group 34">
              <a:extLst>
                <a:ext uri="{FF2B5EF4-FFF2-40B4-BE49-F238E27FC236}">
                  <a16:creationId xmlns:a16="http://schemas.microsoft.com/office/drawing/2014/main" id="{F45A506E-03AA-D76D-0509-FF85858D8A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0" y="2225"/>
              <a:ext cx="152" cy="221"/>
              <a:chOff x="3141" y="3081"/>
              <a:chExt cx="231" cy="333"/>
            </a:xfrm>
          </p:grpSpPr>
          <p:sp>
            <p:nvSpPr>
              <p:cNvPr id="44" name="Line 35">
                <a:extLst>
                  <a:ext uri="{FF2B5EF4-FFF2-40B4-BE49-F238E27FC236}">
                    <a16:creationId xmlns:a16="http://schemas.microsoft.com/office/drawing/2014/main" id="{BB6724E7-854A-3062-56E5-09150ED521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8" y="3081"/>
                <a:ext cx="0" cy="24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5" name="Line 36">
                <a:extLst>
                  <a:ext uri="{FF2B5EF4-FFF2-40B4-BE49-F238E27FC236}">
                    <a16:creationId xmlns:a16="http://schemas.microsoft.com/office/drawing/2014/main" id="{0CC6FF60-AF9C-80AF-6BD2-EF55272005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1" y="3327"/>
                <a:ext cx="2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6" name="Line 37">
                <a:extLst>
                  <a:ext uri="{FF2B5EF4-FFF2-40B4-BE49-F238E27FC236}">
                    <a16:creationId xmlns:a16="http://schemas.microsoft.com/office/drawing/2014/main" id="{41C6CB61-82E1-20FD-6064-DBCF68F407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9" y="3369"/>
                <a:ext cx="14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7" name="Line 38">
                <a:extLst>
                  <a:ext uri="{FF2B5EF4-FFF2-40B4-BE49-F238E27FC236}">
                    <a16:creationId xmlns:a16="http://schemas.microsoft.com/office/drawing/2014/main" id="{01B2C82D-EE3A-5D32-AA47-2570F1A002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34" y="3414"/>
                <a:ext cx="4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9" name="Oval 39">
              <a:extLst>
                <a:ext uri="{FF2B5EF4-FFF2-40B4-BE49-F238E27FC236}">
                  <a16:creationId xmlns:a16="http://schemas.microsoft.com/office/drawing/2014/main" id="{2B81692B-199C-880B-0697-C3EDF3A96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" y="1385"/>
              <a:ext cx="312" cy="30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altLang="pt-BR" sz="1800" kern="0">
                <a:solidFill>
                  <a:srgbClr val="000000"/>
                </a:solidFill>
              </a:endParaRPr>
            </a:p>
          </p:txBody>
        </p:sp>
        <p:sp>
          <p:nvSpPr>
            <p:cNvPr id="20" name="Line 40">
              <a:extLst>
                <a:ext uri="{FF2B5EF4-FFF2-40B4-BE49-F238E27FC236}">
                  <a16:creationId xmlns:a16="http://schemas.microsoft.com/office/drawing/2014/main" id="{12FF3177-5EE9-A4EE-0C9C-B48B928AC2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8" y="1409"/>
              <a:ext cx="0" cy="2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Line 41">
              <a:extLst>
                <a:ext uri="{FF2B5EF4-FFF2-40B4-BE49-F238E27FC236}">
                  <a16:creationId xmlns:a16="http://schemas.microsoft.com/office/drawing/2014/main" id="{4D74B581-BA01-8259-0457-BED22BB61D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8" y="1143"/>
              <a:ext cx="0" cy="24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Line 42">
              <a:extLst>
                <a:ext uri="{FF2B5EF4-FFF2-40B4-BE49-F238E27FC236}">
                  <a16:creationId xmlns:a16="http://schemas.microsoft.com/office/drawing/2014/main" id="{DB5ACC76-2757-AA26-EE25-BA5CC0997D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7" y="1692"/>
              <a:ext cx="0" cy="3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23" name="Group 43">
              <a:extLst>
                <a:ext uri="{FF2B5EF4-FFF2-40B4-BE49-F238E27FC236}">
                  <a16:creationId xmlns:a16="http://schemas.microsoft.com/office/drawing/2014/main" id="{E555986B-0D37-9E0F-D91A-FBDA2A5BC70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0" y="1812"/>
              <a:ext cx="497" cy="633"/>
              <a:chOff x="1722" y="1960"/>
              <a:chExt cx="497" cy="633"/>
            </a:xfrm>
          </p:grpSpPr>
          <p:sp>
            <p:nvSpPr>
              <p:cNvPr id="33" name="Line 44">
                <a:extLst>
                  <a:ext uri="{FF2B5EF4-FFF2-40B4-BE49-F238E27FC236}">
                    <a16:creationId xmlns:a16="http://schemas.microsoft.com/office/drawing/2014/main" id="{CF3B3603-8D16-F684-BE9D-FE89BBB64A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96" y="2210"/>
                <a:ext cx="223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4" name="Line 45">
                <a:extLst>
                  <a:ext uri="{FF2B5EF4-FFF2-40B4-BE49-F238E27FC236}">
                    <a16:creationId xmlns:a16="http://schemas.microsoft.com/office/drawing/2014/main" id="{B7E710F3-63A2-2468-A229-6DB7C1B1A7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83" y="2066"/>
                <a:ext cx="153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5" name="Line 46">
                <a:extLst>
                  <a:ext uri="{FF2B5EF4-FFF2-40B4-BE49-F238E27FC236}">
                    <a16:creationId xmlns:a16="http://schemas.microsoft.com/office/drawing/2014/main" id="{3300E7D3-B582-297F-CE9E-B614432F45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81" y="1960"/>
                <a:ext cx="0" cy="10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6" name="Line 47">
                <a:extLst>
                  <a:ext uri="{FF2B5EF4-FFF2-40B4-BE49-F238E27FC236}">
                    <a16:creationId xmlns:a16="http://schemas.microsoft.com/office/drawing/2014/main" id="{FE4D3AD8-B105-9667-E422-717AE164B6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37" y="2066"/>
                <a:ext cx="0" cy="2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" name="Line 48">
                <a:extLst>
                  <a:ext uri="{FF2B5EF4-FFF2-40B4-BE49-F238E27FC236}">
                    <a16:creationId xmlns:a16="http://schemas.microsoft.com/office/drawing/2014/main" id="{BD3D4939-15D3-57E3-FB45-E4D34612FC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87" y="2066"/>
                <a:ext cx="3" cy="2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8" name="Line 49">
                <a:extLst>
                  <a:ext uri="{FF2B5EF4-FFF2-40B4-BE49-F238E27FC236}">
                    <a16:creationId xmlns:a16="http://schemas.microsoft.com/office/drawing/2014/main" id="{D35C99F5-442C-3C89-3962-BD855D29A0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83" y="2361"/>
                <a:ext cx="15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grpSp>
            <p:nvGrpSpPr>
              <p:cNvPr id="39" name="Group 50">
                <a:extLst>
                  <a:ext uri="{FF2B5EF4-FFF2-40B4-BE49-F238E27FC236}">
                    <a16:creationId xmlns:a16="http://schemas.microsoft.com/office/drawing/2014/main" id="{FC894CB1-36EF-71F5-EDA4-87D7713920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2" y="2372"/>
                <a:ext cx="152" cy="221"/>
                <a:chOff x="3141" y="3081"/>
                <a:chExt cx="231" cy="333"/>
              </a:xfrm>
            </p:grpSpPr>
            <p:sp>
              <p:nvSpPr>
                <p:cNvPr id="40" name="Line 51">
                  <a:extLst>
                    <a:ext uri="{FF2B5EF4-FFF2-40B4-BE49-F238E27FC236}">
                      <a16:creationId xmlns:a16="http://schemas.microsoft.com/office/drawing/2014/main" id="{7BC4B5CF-BBA0-6BB5-7CEA-AFBC00D67F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58" y="3081"/>
                  <a:ext cx="0" cy="24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" name="Line 52">
                  <a:extLst>
                    <a:ext uri="{FF2B5EF4-FFF2-40B4-BE49-F238E27FC236}">
                      <a16:creationId xmlns:a16="http://schemas.microsoft.com/office/drawing/2014/main" id="{0E96B9B0-F35D-767D-0BA4-AF586E2447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41" y="3327"/>
                  <a:ext cx="231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2" name="Line 53">
                  <a:extLst>
                    <a:ext uri="{FF2B5EF4-FFF2-40B4-BE49-F238E27FC236}">
                      <a16:creationId xmlns:a16="http://schemas.microsoft.com/office/drawing/2014/main" id="{19FAEFAE-1013-EB1D-2946-E521886121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89" y="3369"/>
                  <a:ext cx="141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3" name="Line 54">
                  <a:extLst>
                    <a:ext uri="{FF2B5EF4-FFF2-40B4-BE49-F238E27FC236}">
                      <a16:creationId xmlns:a16="http://schemas.microsoft.com/office/drawing/2014/main" id="{4CC29E36-8060-2FE5-9652-54DC9791B6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34" y="3414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4" name="Line 55">
              <a:extLst>
                <a:ext uri="{FF2B5EF4-FFF2-40B4-BE49-F238E27FC236}">
                  <a16:creationId xmlns:a16="http://schemas.microsoft.com/office/drawing/2014/main" id="{C78FEF26-8953-724C-FC1A-DE2C4382C3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494"/>
              <a:ext cx="2" cy="31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Line 56">
              <a:extLst>
                <a:ext uri="{FF2B5EF4-FFF2-40B4-BE49-F238E27FC236}">
                  <a16:creationId xmlns:a16="http://schemas.microsoft.com/office/drawing/2014/main" id="{583A70ED-7D50-2066-11BB-8DF1B72FE5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8" y="1494"/>
              <a:ext cx="43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Text Box 57">
              <a:extLst>
                <a:ext uri="{FF2B5EF4-FFF2-40B4-BE49-F238E27FC236}">
                  <a16:creationId xmlns:a16="http://schemas.microsoft.com/office/drawing/2014/main" id="{C4CA200E-0051-00D1-6839-5055666187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9" y="1713"/>
              <a:ext cx="481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 dirty="0" err="1">
                  <a:solidFill>
                    <a:srgbClr val="000000"/>
                  </a:solidFill>
                </a:rPr>
                <a:t>v</a:t>
              </a:r>
              <a:r>
                <a:rPr lang="en-US" altLang="pt-BR" sz="1800" b="0" kern="0" baseline="-25000" dirty="0" err="1">
                  <a:solidFill>
                    <a:srgbClr val="000000"/>
                  </a:solidFill>
                </a:rPr>
                <a:t>out</a:t>
              </a:r>
              <a:r>
                <a:rPr lang="en-US" altLang="pt-BR" sz="1800" b="0" kern="0" dirty="0">
                  <a:solidFill>
                    <a:srgbClr val="000000"/>
                  </a:solidFill>
                </a:rPr>
                <a:t>=v</a:t>
              </a:r>
              <a:r>
                <a:rPr lang="en-US" altLang="pt-BR" sz="1800" b="0" kern="0" baseline="-25000" dirty="0">
                  <a:solidFill>
                    <a:srgbClr val="000000"/>
                  </a:solidFill>
                </a:rPr>
                <a:t>in</a:t>
              </a:r>
              <a:endParaRPr lang="en-US" altLang="pt-BR" sz="1800" b="0" kern="0" dirty="0">
                <a:solidFill>
                  <a:srgbClr val="000000"/>
                </a:solidFill>
              </a:endParaRPr>
            </a:p>
          </p:txBody>
        </p:sp>
        <p:sp>
          <p:nvSpPr>
            <p:cNvPr id="27" name="Text Box 58">
              <a:extLst>
                <a:ext uri="{FF2B5EF4-FFF2-40B4-BE49-F238E27FC236}">
                  <a16:creationId xmlns:a16="http://schemas.microsoft.com/office/drawing/2014/main" id="{C55EB39B-46E0-CCD7-358B-6CA9BA29EF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9" y="1920"/>
              <a:ext cx="96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>
                  <a:solidFill>
                    <a:srgbClr val="000000"/>
                  </a:solidFill>
                </a:rPr>
                <a:t>+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>
                  <a:solidFill>
                    <a:srgbClr val="000000"/>
                  </a:solidFill>
                </a:rPr>
                <a:t>-</a:t>
              </a:r>
            </a:p>
          </p:txBody>
        </p:sp>
        <p:sp>
          <p:nvSpPr>
            <p:cNvPr id="28" name="Line 59">
              <a:extLst>
                <a:ext uri="{FF2B5EF4-FFF2-40B4-BE49-F238E27FC236}">
                  <a16:creationId xmlns:a16="http://schemas.microsoft.com/office/drawing/2014/main" id="{05A9BD74-D7D0-7BE4-C49A-29CD46852E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5" y="1594"/>
              <a:ext cx="0" cy="21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Text Box 60">
              <a:extLst>
                <a:ext uri="{FF2B5EF4-FFF2-40B4-BE49-F238E27FC236}">
                  <a16:creationId xmlns:a16="http://schemas.microsoft.com/office/drawing/2014/main" id="{C2FFC924-8FA9-40FC-B5A6-556765C90A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" y="1986"/>
              <a:ext cx="17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pt-BR" sz="1800" b="0" kern="0">
                  <a:solidFill>
                    <a:srgbClr val="000000"/>
                  </a:solidFill>
                </a:rPr>
                <a:t>M</a:t>
              </a:r>
              <a:r>
                <a:rPr lang="en-US" altLang="pt-BR" sz="1800" b="0" kern="0" baseline="-25000">
                  <a:solidFill>
                    <a:srgbClr val="000000"/>
                  </a:solidFill>
                </a:rPr>
                <a:t>1</a:t>
              </a:r>
              <a:endParaRPr lang="en-US" altLang="pt-BR" sz="1800" b="0" kern="0">
                <a:solidFill>
                  <a:srgbClr val="000000"/>
                </a:solidFill>
              </a:endParaRPr>
            </a:p>
          </p:txBody>
        </p:sp>
        <p:sp>
          <p:nvSpPr>
            <p:cNvPr id="30" name="Text Box 61">
              <a:extLst>
                <a:ext uri="{FF2B5EF4-FFF2-40B4-BE49-F238E27FC236}">
                  <a16:creationId xmlns:a16="http://schemas.microsoft.com/office/drawing/2014/main" id="{209F8359-0F50-BD90-7F3A-BC83ED7E58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0" y="1976"/>
              <a:ext cx="17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pt-BR" sz="1800" b="0" kern="0">
                  <a:solidFill>
                    <a:srgbClr val="000000"/>
                  </a:solidFill>
                </a:rPr>
                <a:t>M</a:t>
              </a:r>
              <a:r>
                <a:rPr lang="en-US" altLang="pt-BR" sz="1800" b="0" kern="0" baseline="-25000">
                  <a:solidFill>
                    <a:srgbClr val="000000"/>
                  </a:solidFill>
                </a:rPr>
                <a:t>2</a:t>
              </a:r>
              <a:endParaRPr lang="en-US" altLang="pt-BR" sz="1800" b="0" kern="0">
                <a:solidFill>
                  <a:srgbClr val="000000"/>
                </a:solidFill>
              </a:endParaRPr>
            </a:p>
          </p:txBody>
        </p:sp>
        <p:sp>
          <p:nvSpPr>
            <p:cNvPr id="31" name="Text Box 62">
              <a:extLst>
                <a:ext uri="{FF2B5EF4-FFF2-40B4-BE49-F238E27FC236}">
                  <a16:creationId xmlns:a16="http://schemas.microsoft.com/office/drawing/2014/main" id="{7FB1DF94-DAE8-2EB9-C41C-3488A13BD9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9" y="2441"/>
              <a:ext cx="27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pt-BR" sz="1800" b="0" kern="0">
                  <a:solidFill>
                    <a:srgbClr val="000000"/>
                  </a:solidFill>
                </a:rPr>
                <a:t>1:1</a:t>
              </a:r>
              <a:endParaRPr lang="en-US" altLang="pt-BR" sz="1800" b="0" kern="0">
                <a:solidFill>
                  <a:srgbClr val="000000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32" name="Text Box 63">
              <a:extLst>
                <a:ext uri="{FF2B5EF4-FFF2-40B4-BE49-F238E27FC236}">
                  <a16:creationId xmlns:a16="http://schemas.microsoft.com/office/drawing/2014/main" id="{A219B759-B683-969E-3E8A-9B6403BF32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1" y="2060"/>
              <a:ext cx="217" cy="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600" b="0" kern="0">
                  <a:solidFill>
                    <a:srgbClr val="000000"/>
                  </a:solidFill>
                </a:rPr>
                <a:t>+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600" b="0" kern="0">
                  <a:solidFill>
                    <a:srgbClr val="000000"/>
                  </a:solidFill>
                </a:rPr>
                <a:t>v</a:t>
              </a:r>
              <a:r>
                <a:rPr lang="en-US" altLang="pt-BR" sz="1600" b="0" kern="0" baseline="-25000">
                  <a:solidFill>
                    <a:srgbClr val="000000"/>
                  </a:solidFill>
                </a:rPr>
                <a:t>in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600" b="0" kern="0">
                  <a:solidFill>
                    <a:srgbClr val="000000"/>
                  </a:solidFill>
                  <a:sym typeface="Symbol" panose="05050102010706020507" pitchFamily="18" charset="2"/>
                </a:rPr>
                <a:t>-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bject 74">
                <a:extLst>
                  <a:ext uri="{FF2B5EF4-FFF2-40B4-BE49-F238E27FC236}">
                    <a16:creationId xmlns:a16="http://schemas.microsoft.com/office/drawing/2014/main" id="{06F767B0-2322-D35C-7C01-8D17152CE16D}"/>
                  </a:ext>
                </a:extLst>
              </p:cNvPr>
              <p:cNvSpPr txBox="1"/>
              <p:nvPr/>
            </p:nvSpPr>
            <p:spPr bwMode="auto">
              <a:xfrm>
                <a:off x="417444" y="4662833"/>
                <a:ext cx="4794017" cy="1033610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800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8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8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sz="18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8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800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1800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pt-BR" sz="18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8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18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>
                              <m:r>
                                <a:rPr lang="pt-BR" sz="18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sz="1800" b="1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pt-BR" sz="1800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sz="1800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𝑊𝐿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pt-BR" sz="1800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sz="18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8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pt-BR" sz="18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sub>
                            <m:sup>
                              <m:r>
                                <a:rPr lang="pt-BR" sz="18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1800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18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800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18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pt-BR" sz="1800" b="1" i="1" ker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800" b="1" i="1" ker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pt-BR" sz="1800" b="1" i="1" ker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𝑉𝑇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18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lang="pt-BR" sz="1800" b="1" i="1" ker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800" b="1" i="1" ker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pt-BR" sz="1800" b="1" i="1" ker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18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sz="18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sz="1800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18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18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pt-BR" sz="1800" b="1" i="1" ker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pt-BR" sz="1800" b="1" i="1" ker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pt-BR" sz="1800" b="1" i="1" ker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BR" sz="1800" b="1" i="1" ker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sz="1800" b="1" i="1" ker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BR" sz="1800" b="1" i="1" ker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r>
                                            <a:rPr lang="pt-BR" sz="1800" b="1" i="1" ker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18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sz="1800" b="1" kern="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3" name="Object 74">
                <a:extLst>
                  <a:ext uri="{FF2B5EF4-FFF2-40B4-BE49-F238E27FC236}">
                    <a16:creationId xmlns:a16="http://schemas.microsoft.com/office/drawing/2014/main" id="{06F767B0-2322-D35C-7C01-8D17152CE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444" y="4662833"/>
                <a:ext cx="4794017" cy="1033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22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 Box 64">
            <a:extLst>
              <a:ext uri="{FF2B5EF4-FFF2-40B4-BE49-F238E27FC236}">
                <a16:creationId xmlns:a16="http://schemas.microsoft.com/office/drawing/2014/main" id="{4EFE15A8-AE30-1C70-E9F5-0F2478590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236" y="3994828"/>
            <a:ext cx="2572059" cy="394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auto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pt-BR" sz="1800" b="0" kern="0">
                <a:solidFill>
                  <a:srgbClr val="000000"/>
                </a:solidFill>
                <a:sym typeface="Symbol" panose="05050102010706020507" pitchFamily="18" charset="2"/>
              </a:rPr>
              <a:t>Using </a:t>
            </a:r>
            <a:r>
              <a:rPr lang="en-US" altLang="pt-BR" sz="1800" b="0" kern="0" err="1">
                <a:solidFill>
                  <a:srgbClr val="000000"/>
                </a:solidFill>
                <a:sym typeface="Symbol" panose="05050102010706020507" pitchFamily="18" charset="2"/>
              </a:rPr>
              <a:t>Pelgrom’s</a:t>
            </a:r>
            <a:r>
              <a:rPr lang="en-US" altLang="pt-BR" sz="1800" b="0" kern="0">
                <a:solidFill>
                  <a:srgbClr val="000000"/>
                </a:solidFill>
                <a:sym typeface="Symbol" panose="05050102010706020507" pitchFamily="18" charset="2"/>
              </a:rPr>
              <a:t> model</a:t>
            </a:r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934BB802-9F2B-3F56-D1C4-F0804FA4DD31}"/>
              </a:ext>
            </a:extLst>
          </p:cNvPr>
          <p:cNvSpPr/>
          <p:nvPr/>
        </p:nvSpPr>
        <p:spPr>
          <a:xfrm rot="5400000">
            <a:off x="3545806" y="4507776"/>
            <a:ext cx="309909" cy="2251770"/>
          </a:xfrm>
          <a:prstGeom prst="rightBrace">
            <a:avLst>
              <a:gd name="adj1" fmla="val 8333"/>
              <a:gd name="adj2" fmla="val 47355"/>
            </a:avLst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Box 64">
            <a:extLst>
              <a:ext uri="{FF2B5EF4-FFF2-40B4-BE49-F238E27FC236}">
                <a16:creationId xmlns:a16="http://schemas.microsoft.com/office/drawing/2014/main" id="{A471316C-C9A0-F5FB-82D3-982932B10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8325" y="5806672"/>
            <a:ext cx="4037426" cy="394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auto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pt-BR" sz="1800" b="0" kern="0" dirty="0">
                <a:solidFill>
                  <a:srgbClr val="000000"/>
                </a:solidFill>
              </a:rPr>
              <a:t>In</a:t>
            </a:r>
            <a:r>
              <a:rPr lang="en-US" altLang="pt-BR" sz="1800" b="0" kern="0" dirty="0">
                <a:solidFill>
                  <a:srgbClr val="000000"/>
                </a:solidFill>
                <a:sym typeface="Symbol" panose="05050102010706020507" pitchFamily="18" charset="2"/>
              </a:rPr>
              <a:t> general, this is the prevailing term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F4299C-D406-2422-7C23-6DFCF47438CD}"/>
              </a:ext>
            </a:extLst>
          </p:cNvPr>
          <p:cNvSpPr txBox="1"/>
          <p:nvPr/>
        </p:nvSpPr>
        <p:spPr>
          <a:xfrm>
            <a:off x="743057" y="466587"/>
            <a:ext cx="4997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pt-BR" sz="3200" kern="0" dirty="0">
                <a:latin typeface="+mj-lt"/>
                <a:cs typeface="Arial" panose="020B0604020202020204" pitchFamily="34" charset="0"/>
              </a:rPr>
              <a:t>Error due to mismatch</a:t>
            </a:r>
            <a:endParaRPr lang="en-US" sz="32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57D53CA-5B13-E2FB-EA4C-4DBA7FE4CF96}"/>
                  </a:ext>
                </a:extLst>
              </p:cNvPr>
              <p:cNvSpPr txBox="1"/>
              <p:nvPr/>
            </p:nvSpPr>
            <p:spPr>
              <a:xfrm>
                <a:off x="803732" y="1078555"/>
                <a:ext cx="499744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pt-BR" b="1" kern="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Main contributors to mismatch: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pt-BR" kern="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pt-BR" b="1" kern="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pt-BR" kern="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57D53CA-5B13-E2FB-EA4C-4DBA7FE4C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32" y="1078555"/>
                <a:ext cx="4997449" cy="400110"/>
              </a:xfrm>
              <a:prstGeom prst="rect">
                <a:avLst/>
              </a:prstGeom>
              <a:blipFill>
                <a:blip r:embed="rId4"/>
                <a:stretch>
                  <a:fillRect l="-1341" t="-7576" b="-272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bject 14">
                <a:extLst>
                  <a:ext uri="{FF2B5EF4-FFF2-40B4-BE49-F238E27FC236}">
                    <a16:creationId xmlns:a16="http://schemas.microsoft.com/office/drawing/2014/main" id="{6E749C9A-3DCA-BB9A-EC1C-5EA89F7A2D8C}"/>
                  </a:ext>
                </a:extLst>
              </p:cNvPr>
              <p:cNvSpPr txBox="1"/>
              <p:nvPr/>
            </p:nvSpPr>
            <p:spPr bwMode="auto">
              <a:xfrm>
                <a:off x="4325952" y="2003773"/>
                <a:ext cx="2738438" cy="771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70" name="Object 14">
                <a:extLst>
                  <a:ext uri="{FF2B5EF4-FFF2-40B4-BE49-F238E27FC236}">
                    <a16:creationId xmlns:a16="http://schemas.microsoft.com/office/drawing/2014/main" id="{6E749C9A-3DCA-BB9A-EC1C-5EA89F7A2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25952" y="2003773"/>
                <a:ext cx="2738438" cy="7715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0594A84-87DC-F1B9-6AA2-3F9C40FB0EAC}"/>
                  </a:ext>
                </a:extLst>
              </p:cNvPr>
              <p:cNvSpPr txBox="1"/>
              <p:nvPr/>
            </p:nvSpPr>
            <p:spPr>
              <a:xfrm>
                <a:off x="4273597" y="2586349"/>
                <a:ext cx="2549461" cy="729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den>
                      </m:f>
                      <m:r>
                        <a:rPr lang="pt-BR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0594A84-87DC-F1B9-6AA2-3F9C40FB0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597" y="2586349"/>
                <a:ext cx="2549461" cy="7290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Brace 71">
            <a:extLst>
              <a:ext uri="{FF2B5EF4-FFF2-40B4-BE49-F238E27FC236}">
                <a16:creationId xmlns:a16="http://schemas.microsoft.com/office/drawing/2014/main" id="{A5AC92CA-AA95-4144-C7C8-D7594A26BAF9}"/>
              </a:ext>
            </a:extLst>
          </p:cNvPr>
          <p:cNvSpPr/>
          <p:nvPr/>
        </p:nvSpPr>
        <p:spPr>
          <a:xfrm>
            <a:off x="7196870" y="2033964"/>
            <a:ext cx="655978" cy="1316009"/>
          </a:xfrm>
          <a:prstGeom prst="rightBrace">
            <a:avLst>
              <a:gd name="adj1" fmla="val 8333"/>
              <a:gd name="adj2" fmla="val 60690"/>
            </a:avLst>
          </a:prstGeom>
          <a:ln w="22225">
            <a:solidFill>
              <a:srgbClr val="1F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bject 6">
                <a:extLst>
                  <a:ext uri="{FF2B5EF4-FFF2-40B4-BE49-F238E27FC236}">
                    <a16:creationId xmlns:a16="http://schemas.microsoft.com/office/drawing/2014/main" id="{31935785-9B2C-E0AF-EBAD-C9DB5BFEBB76}"/>
                  </a:ext>
                </a:extLst>
              </p:cNvPr>
              <p:cNvSpPr txBox="1"/>
              <p:nvPr/>
            </p:nvSpPr>
            <p:spPr bwMode="auto">
              <a:xfrm>
                <a:off x="3549655" y="3757842"/>
                <a:ext cx="882096" cy="375336"/>
              </a:xfrm>
              <a:prstGeom prst="rect">
                <a:avLst/>
              </a:prstGeom>
              <a:solidFill>
                <a:srgbClr val="FFC000"/>
              </a:solidFill>
              <a:ln w="15875">
                <a:solidFill>
                  <a:srgbClr val="000000"/>
                </a:solidFill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3" name="Object 6">
                <a:extLst>
                  <a:ext uri="{FF2B5EF4-FFF2-40B4-BE49-F238E27FC236}">
                    <a16:creationId xmlns:a16="http://schemas.microsoft.com/office/drawing/2014/main" id="{31935785-9B2C-E0AF-EBAD-C9DB5BFEB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9655" y="3757842"/>
                <a:ext cx="882096" cy="375336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  <a:ln w="15875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 Box 93">
            <a:extLst>
              <a:ext uri="{FF2B5EF4-FFF2-40B4-BE49-F238E27FC236}">
                <a16:creationId xmlns:a16="http://schemas.microsoft.com/office/drawing/2014/main" id="{F7F9179D-BD17-AE5D-1CD4-C08FC5E22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5168" y="3536288"/>
            <a:ext cx="299274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pt-BR" dirty="0"/>
              <a:t>For uncorrelated mismatch parameters:</a:t>
            </a:r>
          </a:p>
        </p:txBody>
      </p:sp>
      <p:sp>
        <p:nvSpPr>
          <p:cNvPr id="76" name="Right Brace 75">
            <a:extLst>
              <a:ext uri="{FF2B5EF4-FFF2-40B4-BE49-F238E27FC236}">
                <a16:creationId xmlns:a16="http://schemas.microsoft.com/office/drawing/2014/main" id="{01670DDF-63B9-FCB1-1E02-A6BC28583226}"/>
              </a:ext>
            </a:extLst>
          </p:cNvPr>
          <p:cNvSpPr/>
          <p:nvPr/>
        </p:nvSpPr>
        <p:spPr>
          <a:xfrm rot="16200000" flipV="1">
            <a:off x="3914487" y="3702867"/>
            <a:ext cx="375335" cy="1486832"/>
          </a:xfrm>
          <a:prstGeom prst="righ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A47569-70AB-8ABC-65CB-9B40FFA3DDBC}"/>
              </a:ext>
            </a:extLst>
          </p:cNvPr>
          <p:cNvSpPr txBox="1"/>
          <p:nvPr/>
        </p:nvSpPr>
        <p:spPr>
          <a:xfrm>
            <a:off x="743057" y="22056"/>
            <a:ext cx="39113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Current mirrors</a:t>
            </a:r>
            <a:endParaRPr lang="en-US" sz="3200" dirty="0">
              <a:latin typeface="+mj-lt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31492D9-BF42-9611-1714-E4BDD46EA259}"/>
              </a:ext>
            </a:extLst>
          </p:cNvPr>
          <p:cNvGrpSpPr/>
          <p:nvPr/>
        </p:nvGrpSpPr>
        <p:grpSpPr>
          <a:xfrm>
            <a:off x="8002248" y="1449333"/>
            <a:ext cx="3634690" cy="473075"/>
            <a:chOff x="5552520" y="918948"/>
            <a:chExt cx="3634690" cy="473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Object 3">
                  <a:extLst>
                    <a:ext uri="{FF2B5EF4-FFF2-40B4-BE49-F238E27FC236}">
                      <a16:creationId xmlns:a16="http://schemas.microsoft.com/office/drawing/2014/main" id="{C512BC3B-1C28-1C3E-D8F5-BBE47E5120F4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5552520" y="918948"/>
                  <a:ext cx="2626737" cy="47307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000000"/>
                  </a:solidFill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+mn-lt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55000"/>
                    <a:buFont typeface="Wingdings" panose="05000000000000000000" pitchFamily="2" charset="2"/>
                    <a:buChar char="n"/>
                    <a:defRPr sz="2300">
                      <a:solidFill>
                        <a:schemeClr val="tx1"/>
                      </a:solidFill>
                      <a:latin typeface="+mn-lt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+mn-lt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+mn-lt"/>
                    </a:defRPr>
                  </a:lvl5pPr>
                  <a:lvl6pPr marL="25146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+mn-lt"/>
                    </a:defRPr>
                  </a:lvl6pPr>
                  <a:lvl7pPr marL="29718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+mn-lt"/>
                    </a:defRPr>
                  </a:lvl7pPr>
                  <a:lvl8pPr marL="34290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+mn-lt"/>
                    </a:defRPr>
                  </a:lvl8pPr>
                  <a:lvl9pPr marL="38862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+mn-lt"/>
                    </a:defRPr>
                  </a:lvl9pPr>
                </a:lstStyle>
                <a:p>
                  <a:pPr>
                    <a:buClr>
                      <a:srgbClr val="B2B2B2"/>
                    </a:buClr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200" i="1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i="1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sz="2200" i="1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pt-BR" sz="22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t-BR" sz="2200" i="1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i="1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sz="2200" i="1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pt-BR" sz="22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BR" sz="2200" i="1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200" i="1" ker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200" i="1" ker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pt-BR" sz="2200" i="1" ker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r>
                              <a:rPr lang="pt-BR" sz="2200" i="1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2200" i="1" ker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200" i="1" ker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pt-BR" sz="2200" i="1" ker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pt-BR" sz="2200" i="1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pt-BR" sz="2200" kern="0">
                    <a:solidFill>
                      <a:srgbClr val="0000FF"/>
                    </a:solidFill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2" name="Object 3">
                  <a:extLst>
                    <a:ext uri="{FF2B5EF4-FFF2-40B4-BE49-F238E27FC236}">
                      <a16:creationId xmlns:a16="http://schemas.microsoft.com/office/drawing/2014/main" id="{C512BC3B-1C28-1C3E-D8F5-BBE47E5120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52520" y="918948"/>
                  <a:ext cx="2626737" cy="473075"/>
                </a:xfrm>
                <a:prstGeom prst="rect">
                  <a:avLst/>
                </a:prstGeom>
                <a:blipFill>
                  <a:blip r:embed="rId8"/>
                  <a:stretch>
                    <a:fillRect b="-7595"/>
                  </a:stretch>
                </a:blipFill>
                <a:ln>
                  <a:solidFill>
                    <a:srgbClr val="000000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4F47A53-C949-7627-A0C2-F80034031781}"/>
                </a:ext>
              </a:extLst>
            </p:cNvPr>
            <p:cNvSpPr txBox="1"/>
            <p:nvPr/>
          </p:nvSpPr>
          <p:spPr>
            <a:xfrm>
              <a:off x="8612224" y="944041"/>
              <a:ext cx="57498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kern="100" dirty="0">
                  <a:latin typeface="Arial" panose="020B06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(B)</a:t>
              </a:r>
              <a:endParaRPr lang="en-US" b="1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E17054C-A849-68E4-3528-C3DA73644258}"/>
              </a:ext>
            </a:extLst>
          </p:cNvPr>
          <p:cNvGrpSpPr/>
          <p:nvPr/>
        </p:nvGrpSpPr>
        <p:grpSpPr>
          <a:xfrm>
            <a:off x="7990190" y="2465421"/>
            <a:ext cx="3646748" cy="785656"/>
            <a:chOff x="6495991" y="1704215"/>
            <a:chExt cx="3646748" cy="785656"/>
          </a:xfrm>
        </p:grpSpPr>
        <p:pic>
          <p:nvPicPr>
            <p:cNvPr id="69" name="Object 91">
              <a:extLst>
                <a:ext uri="{FF2B5EF4-FFF2-40B4-BE49-F238E27FC236}">
                  <a16:creationId xmlns:a16="http://schemas.microsoft.com/office/drawing/2014/main" id="{116EDC87-D0A8-5567-C80E-26A19FD6B2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5991" y="1704215"/>
              <a:ext cx="2450939" cy="78565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1F0BB5"/>
              </a:solidFill>
            </a:ln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8841BB2-DC16-B4BD-658C-EDCE35FCBE76}"/>
                </a:ext>
              </a:extLst>
            </p:cNvPr>
            <p:cNvSpPr txBox="1"/>
            <p:nvPr/>
          </p:nvSpPr>
          <p:spPr>
            <a:xfrm>
              <a:off x="9567753" y="1895875"/>
              <a:ext cx="57498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kern="100" dirty="0">
                  <a:latin typeface="Arial" panose="020B06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(C)</a:t>
              </a:r>
              <a:endParaRPr lang="en-US" b="1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BC61372-B8F6-7B2D-5ED2-B29DD9AA34C0}"/>
              </a:ext>
            </a:extLst>
          </p:cNvPr>
          <p:cNvGrpSpPr/>
          <p:nvPr/>
        </p:nvGrpSpPr>
        <p:grpSpPr>
          <a:xfrm>
            <a:off x="7368781" y="3519387"/>
            <a:ext cx="4268157" cy="753832"/>
            <a:chOff x="5636303" y="3135908"/>
            <a:chExt cx="4268157" cy="753832"/>
          </a:xfrm>
        </p:grpSpPr>
        <p:graphicFrame>
          <p:nvGraphicFramePr>
            <p:cNvPr id="75" name="Object 94">
              <a:extLst>
                <a:ext uri="{FF2B5EF4-FFF2-40B4-BE49-F238E27FC236}">
                  <a16:creationId xmlns:a16="http://schemas.microsoft.com/office/drawing/2014/main" id="{EA9B87BD-9891-72F3-E168-D2F0D82859E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636303" y="3135908"/>
            <a:ext cx="3327761" cy="7538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2158920" imgH="507960" progId="Equation.DSMT4">
                    <p:embed/>
                  </p:oleObj>
                </mc:Choice>
                <mc:Fallback>
                  <p:oleObj name="Equation" r:id="rId10" imgW="2158920" imgH="507960" progId="Equation.DSMT4">
                    <p:embed/>
                    <p:pic>
                      <p:nvPicPr>
                        <p:cNvPr id="75" name="Object 94">
                          <a:extLst>
                            <a:ext uri="{FF2B5EF4-FFF2-40B4-BE49-F238E27FC236}">
                              <a16:creationId xmlns:a16="http://schemas.microsoft.com/office/drawing/2014/main" id="{EA9B87BD-9891-72F3-E168-D2F0D82859E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36303" y="3135908"/>
                          <a:ext cx="3327761" cy="753832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25400">
                          <a:solidFill>
                            <a:schemeClr val="tx1"/>
                          </a:solidFill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40DA150-313D-05DB-9A13-6691DC71C192}"/>
                </a:ext>
              </a:extLst>
            </p:cNvPr>
            <p:cNvSpPr txBox="1"/>
            <p:nvPr/>
          </p:nvSpPr>
          <p:spPr>
            <a:xfrm>
              <a:off x="9329474" y="3385058"/>
              <a:ext cx="57498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kern="100" dirty="0">
                  <a:latin typeface="Arial" panose="020B06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(D)</a:t>
              </a:r>
              <a:endParaRPr lang="en-US" b="1" dirty="0"/>
            </a:p>
          </p:txBody>
        </p:sp>
      </p:grpSp>
      <p:sp>
        <p:nvSpPr>
          <p:cNvPr id="56" name="Text Box 93">
            <a:extLst>
              <a:ext uri="{FF2B5EF4-FFF2-40B4-BE49-F238E27FC236}">
                <a16:creationId xmlns:a16="http://schemas.microsoft.com/office/drawing/2014/main" id="{96D90CC6-ED6E-62BE-99B9-C69D9F4E2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030" y="4749423"/>
            <a:ext cx="331592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pt-BR" dirty="0">
                <a:solidFill>
                  <a:srgbClr val="0000FF"/>
                </a:solidFill>
              </a:rPr>
              <a:t>Better matching in strong inversion (for the same WL)</a:t>
            </a:r>
          </a:p>
        </p:txBody>
      </p:sp>
    </p:spTree>
    <p:extLst>
      <p:ext uri="{BB962C8B-B14F-4D97-AF65-F5344CB8AC3E}">
        <p14:creationId xmlns:p14="http://schemas.microsoft.com/office/powerpoint/2010/main" val="3837639101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34043-CB8F-BE4F-7732-035BC8D1C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5">
            <a:extLst>
              <a:ext uri="{FF2B5EF4-FFF2-40B4-BE49-F238E27FC236}">
                <a16:creationId xmlns:a16="http://schemas.microsoft.com/office/drawing/2014/main" id="{AD0D4404-C230-1AB5-5F6E-C23C6A1AC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82" y="4813481"/>
            <a:ext cx="3499924" cy="721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pt-BR" sz="1800" b="0" kern="0" dirty="0">
                <a:solidFill>
                  <a:srgbClr val="000000"/>
                </a:solidFill>
                <a:latin typeface="+mn-lt"/>
              </a:rPr>
              <a:t>Statistics determined 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pt-BR" sz="1800" b="0" kern="0" dirty="0">
                <a:solidFill>
                  <a:srgbClr val="000000"/>
                </a:solidFill>
                <a:latin typeface="+mn-lt"/>
              </a:rPr>
              <a:t>for 18 pairs of transistors.</a:t>
            </a:r>
          </a:p>
        </p:txBody>
      </p:sp>
      <p:sp>
        <p:nvSpPr>
          <p:cNvPr id="4" name="Rectangle 79">
            <a:extLst>
              <a:ext uri="{FF2B5EF4-FFF2-40B4-BE49-F238E27FC236}">
                <a16:creationId xmlns:a16="http://schemas.microsoft.com/office/drawing/2014/main" id="{4CA0105D-4BED-2FCA-1F5B-5E87657E0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09" y="507730"/>
            <a:ext cx="5031769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pt-BR" sz="3200" b="0" kern="0" dirty="0">
                <a:latin typeface="+mj-lt"/>
              </a:rPr>
              <a:t>Error due to mismatch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47C1CBE6-F67A-94A2-38E4-9A61A9BD96A9}"/>
              </a:ext>
            </a:extLst>
          </p:cNvPr>
          <p:cNvGrpSpPr/>
          <p:nvPr/>
        </p:nvGrpSpPr>
        <p:grpSpPr>
          <a:xfrm>
            <a:off x="801923" y="2184702"/>
            <a:ext cx="2669737" cy="1991738"/>
            <a:chOff x="571430" y="1131069"/>
            <a:chExt cx="2669737" cy="1991738"/>
          </a:xfrm>
        </p:grpSpPr>
        <p:grpSp>
          <p:nvGrpSpPr>
            <p:cNvPr id="6" name="Group 20">
              <a:extLst>
                <a:ext uri="{FF2B5EF4-FFF2-40B4-BE49-F238E27FC236}">
                  <a16:creationId xmlns:a16="http://schemas.microsoft.com/office/drawing/2014/main" id="{47129D7F-C568-5AC9-C566-75D26F08D065}"/>
                </a:ext>
              </a:extLst>
            </p:cNvPr>
            <p:cNvGrpSpPr/>
            <p:nvPr/>
          </p:nvGrpSpPr>
          <p:grpSpPr>
            <a:xfrm>
              <a:off x="571430" y="1131069"/>
              <a:ext cx="2669737" cy="1991738"/>
              <a:chOff x="1849437" y="1763350"/>
              <a:chExt cx="2893581" cy="2167812"/>
            </a:xfrm>
          </p:grpSpPr>
          <p:sp>
            <p:nvSpPr>
              <p:cNvPr id="9" name="Text Box 16">
                <a:extLst>
                  <a:ext uri="{FF2B5EF4-FFF2-40B4-BE49-F238E27FC236}">
                    <a16:creationId xmlns:a16="http://schemas.microsoft.com/office/drawing/2014/main" id="{32E2F258-2F63-7DDE-353C-B1EBD6FCB9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2187" y="3030538"/>
                <a:ext cx="207963" cy="334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600" b="0" kern="0">
                    <a:solidFill>
                      <a:srgbClr val="000000"/>
                    </a:solidFill>
                  </a:rPr>
                  <a:t>I</a:t>
                </a:r>
                <a:r>
                  <a:rPr lang="en-US" altLang="pt-BR" sz="1600" b="0" kern="0" baseline="-250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10" name="Line 42">
                <a:extLst>
                  <a:ext uri="{FF2B5EF4-FFF2-40B4-BE49-F238E27FC236}">
                    <a16:creationId xmlns:a16="http://schemas.microsoft.com/office/drawing/2014/main" id="{D07AC664-FBF8-F835-D8BE-E39C22044D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38156" y="2918296"/>
                <a:ext cx="582610" cy="45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6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" name="Text Box 43">
                <a:extLst>
                  <a:ext uri="{FF2B5EF4-FFF2-40B4-BE49-F238E27FC236}">
                    <a16:creationId xmlns:a16="http://schemas.microsoft.com/office/drawing/2014/main" id="{C506EE2B-3B3C-771D-CD1D-17E31DFD37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50247" y="2246326"/>
                <a:ext cx="279399" cy="267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altLang="pt-BR" sz="1600" b="0" kern="0">
                    <a:solidFill>
                      <a:srgbClr val="000000"/>
                    </a:solidFill>
                  </a:rPr>
                  <a:t>M</a:t>
                </a:r>
                <a:r>
                  <a:rPr lang="en-US" altLang="pt-BR" sz="1600" b="0" kern="0" baseline="-25000">
                    <a:solidFill>
                      <a:srgbClr val="000000"/>
                    </a:solidFill>
                  </a:rPr>
                  <a:t>2</a:t>
                </a:r>
                <a:endParaRPr lang="en-US" altLang="pt-BR" sz="1600" b="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Line 44">
                <a:extLst>
                  <a:ext uri="{FF2B5EF4-FFF2-40B4-BE49-F238E27FC236}">
                    <a16:creationId xmlns:a16="http://schemas.microsoft.com/office/drawing/2014/main" id="{75C35E5B-BCF2-6149-3485-3451B45817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9232" y="2527300"/>
                <a:ext cx="249237" cy="158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6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" name="Line 45">
                <a:extLst>
                  <a:ext uri="{FF2B5EF4-FFF2-40B4-BE49-F238E27FC236}">
                    <a16:creationId xmlns:a16="http://schemas.microsoft.com/office/drawing/2014/main" id="{5CD3CD53-6132-98C8-8575-97A4E1A5EC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8470" y="2527300"/>
                <a:ext cx="0" cy="4429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6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" name="Line 46">
                <a:extLst>
                  <a:ext uri="{FF2B5EF4-FFF2-40B4-BE49-F238E27FC236}">
                    <a16:creationId xmlns:a16="http://schemas.microsoft.com/office/drawing/2014/main" id="{4D0055E8-A894-A319-734E-E2081925EC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27645" y="2060575"/>
                <a:ext cx="0" cy="4683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6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48DF611C-11FD-4AC0-DB17-4DF75A22D5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43508" y="2060575"/>
                <a:ext cx="4763" cy="4683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6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" name="Line 48">
                <a:extLst>
                  <a:ext uri="{FF2B5EF4-FFF2-40B4-BE49-F238E27FC236}">
                    <a16:creationId xmlns:a16="http://schemas.microsoft.com/office/drawing/2014/main" id="{5EBE77E6-AEDB-08D7-D15F-5CAC4639E4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27645" y="2060575"/>
                <a:ext cx="2444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6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7" name="Line 49">
                <a:extLst>
                  <a:ext uri="{FF2B5EF4-FFF2-40B4-BE49-F238E27FC236}">
                    <a16:creationId xmlns:a16="http://schemas.microsoft.com/office/drawing/2014/main" id="{640EC97C-B576-8689-0628-0A4C1606E6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75295" y="1778000"/>
                <a:ext cx="0" cy="2825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6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" name="Line 51">
                <a:extLst>
                  <a:ext uri="{FF2B5EF4-FFF2-40B4-BE49-F238E27FC236}">
                    <a16:creationId xmlns:a16="http://schemas.microsoft.com/office/drawing/2014/main" id="{2BAE7A64-E729-F223-74FB-F43B994998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8958" y="2527300"/>
                <a:ext cx="0" cy="3492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6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" name="Text Box 52">
                <a:extLst>
                  <a:ext uri="{FF2B5EF4-FFF2-40B4-BE49-F238E27FC236}">
                    <a16:creationId xmlns:a16="http://schemas.microsoft.com/office/drawing/2014/main" id="{05976247-00E4-1662-CBCB-E388173876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65795" y="2498725"/>
                <a:ext cx="279400" cy="334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600" b="0" kern="0">
                    <a:solidFill>
                      <a:srgbClr val="000000"/>
                    </a:solidFill>
                  </a:rPr>
                  <a:t>i</a:t>
                </a:r>
                <a:r>
                  <a:rPr lang="en-US" altLang="pt-BR" sz="1600" b="0" kern="0" baseline="-25000">
                    <a:solidFill>
                      <a:srgbClr val="000000"/>
                    </a:solidFill>
                  </a:rPr>
                  <a:t>D1</a:t>
                </a:r>
                <a:endParaRPr lang="en-US" altLang="pt-BR" sz="1600" b="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Text Box 54">
                <a:extLst>
                  <a:ext uri="{FF2B5EF4-FFF2-40B4-BE49-F238E27FC236}">
                    <a16:creationId xmlns:a16="http://schemas.microsoft.com/office/drawing/2014/main" id="{00A1C9B0-97A0-00B5-C6D7-3794A544BA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1849437" y="2151063"/>
                <a:ext cx="279400" cy="267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altLang="pt-BR" sz="1600" b="0" kern="0">
                    <a:solidFill>
                      <a:srgbClr val="000000"/>
                    </a:solidFill>
                  </a:rPr>
                  <a:t>M</a:t>
                </a:r>
                <a:r>
                  <a:rPr lang="en-US" altLang="pt-BR" sz="1600" b="0" kern="0" baseline="-25000">
                    <a:solidFill>
                      <a:srgbClr val="000000"/>
                    </a:solidFill>
                  </a:rPr>
                  <a:t>3</a:t>
                </a:r>
                <a:endParaRPr lang="en-US" altLang="pt-BR" sz="1600" b="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Line 55">
                <a:extLst>
                  <a:ext uri="{FF2B5EF4-FFF2-40B4-BE49-F238E27FC236}">
                    <a16:creationId xmlns:a16="http://schemas.microsoft.com/office/drawing/2014/main" id="{90D84018-43CD-B8AA-3E7B-A763BB7543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81249" y="2283062"/>
                <a:ext cx="1443409" cy="45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6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2" name="Line 56">
                <a:extLst>
                  <a:ext uri="{FF2B5EF4-FFF2-40B4-BE49-F238E27FC236}">
                    <a16:creationId xmlns:a16="http://schemas.microsoft.com/office/drawing/2014/main" id="{707E649F-0C0A-34F1-745A-9937F147F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43112" y="2516188"/>
                <a:ext cx="242888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6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3" name="Line 57">
                <a:extLst>
                  <a:ext uri="{FF2B5EF4-FFF2-40B4-BE49-F238E27FC236}">
                    <a16:creationId xmlns:a16="http://schemas.microsoft.com/office/drawing/2014/main" id="{0CC322EB-0C2D-689A-4CF7-5E9F8E03D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36762" y="2516188"/>
                <a:ext cx="0" cy="8874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6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4" name="Line 58">
                <a:extLst>
                  <a:ext uri="{FF2B5EF4-FFF2-40B4-BE49-F238E27FC236}">
                    <a16:creationId xmlns:a16="http://schemas.microsoft.com/office/drawing/2014/main" id="{B6438CB1-2D4B-2384-8D90-F896B26E1E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287587" y="2049463"/>
                <a:ext cx="0" cy="4683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6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5" name="Line 59">
                <a:extLst>
                  <a:ext uri="{FF2B5EF4-FFF2-40B4-BE49-F238E27FC236}">
                    <a16:creationId xmlns:a16="http://schemas.microsoft.com/office/drawing/2014/main" id="{3C13B4F6-5221-EAD0-6319-7D7ABFDCC0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371725" y="2049462"/>
                <a:ext cx="4762" cy="4738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6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6" name="Line 61">
                <a:extLst>
                  <a:ext uri="{FF2B5EF4-FFF2-40B4-BE49-F238E27FC236}">
                    <a16:creationId xmlns:a16="http://schemas.microsoft.com/office/drawing/2014/main" id="{1ED46924-DF41-9373-5265-4D5B57DC79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043112" y="2049463"/>
                <a:ext cx="2444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6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7" name="Line 62">
                <a:extLst>
                  <a:ext uri="{FF2B5EF4-FFF2-40B4-BE49-F238E27FC236}">
                    <a16:creationId xmlns:a16="http://schemas.microsoft.com/office/drawing/2014/main" id="{7CF50A73-1C91-2842-7ED7-F44590C361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35175" y="1778000"/>
                <a:ext cx="4763" cy="2714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6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8" name="Line 64">
                <a:extLst>
                  <a:ext uri="{FF2B5EF4-FFF2-40B4-BE49-F238E27FC236}">
                    <a16:creationId xmlns:a16="http://schemas.microsoft.com/office/drawing/2014/main" id="{42DCF0B8-AB80-7A0B-9868-710CB2F863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27250" y="3043238"/>
                <a:ext cx="0" cy="3492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6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9" name="Line 65">
                <a:extLst>
                  <a:ext uri="{FF2B5EF4-FFF2-40B4-BE49-F238E27FC236}">
                    <a16:creationId xmlns:a16="http://schemas.microsoft.com/office/drawing/2014/main" id="{018C7610-5BE6-EF30-3D7C-02A6F76999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3112" y="1763350"/>
                <a:ext cx="2573906" cy="114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6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" name="Line 41">
                <a:extLst>
                  <a:ext uri="{FF2B5EF4-FFF2-40B4-BE49-F238E27FC236}">
                    <a16:creationId xmlns:a16="http://schemas.microsoft.com/office/drawing/2014/main" id="{F8E77286-C4C5-E4A4-782A-CA3FC4EAEF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26913" y="2287588"/>
                <a:ext cx="0" cy="63579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6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" name="Line 44">
                <a:extLst>
                  <a:ext uri="{FF2B5EF4-FFF2-40B4-BE49-F238E27FC236}">
                    <a16:creationId xmlns:a16="http://schemas.microsoft.com/office/drawing/2014/main" id="{EABC9AC4-36CE-CC78-5309-5C7C9FEA11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01056" y="2521737"/>
                <a:ext cx="242888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6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2" name="Line 45">
                <a:extLst>
                  <a:ext uri="{FF2B5EF4-FFF2-40B4-BE49-F238E27FC236}">
                    <a16:creationId xmlns:a16="http://schemas.microsoft.com/office/drawing/2014/main" id="{B36939DD-AAF8-217A-E613-732C5A3440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0293" y="2521737"/>
                <a:ext cx="0" cy="4429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6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" name="Line 46">
                <a:extLst>
                  <a:ext uri="{FF2B5EF4-FFF2-40B4-BE49-F238E27FC236}">
                    <a16:creationId xmlns:a16="http://schemas.microsoft.com/office/drawing/2014/main" id="{D11FD8C0-F01E-DEC3-E595-3ADD6DB66B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99468" y="2055012"/>
                <a:ext cx="0" cy="4683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6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4" name="Line 47">
                <a:extLst>
                  <a:ext uri="{FF2B5EF4-FFF2-40B4-BE49-F238E27FC236}">
                    <a16:creationId xmlns:a16="http://schemas.microsoft.com/office/drawing/2014/main" id="{D08F2160-F147-7762-1CC6-8F36EADE84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15331" y="2055012"/>
                <a:ext cx="4763" cy="4683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6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5" name="Line 48">
                <a:extLst>
                  <a:ext uri="{FF2B5EF4-FFF2-40B4-BE49-F238E27FC236}">
                    <a16:creationId xmlns:a16="http://schemas.microsoft.com/office/drawing/2014/main" id="{52181DF4-D162-3B54-C551-555761EDF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99468" y="2055012"/>
                <a:ext cx="2444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6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6" name="Line 49">
                <a:extLst>
                  <a:ext uri="{FF2B5EF4-FFF2-40B4-BE49-F238E27FC236}">
                    <a16:creationId xmlns:a16="http://schemas.microsoft.com/office/drawing/2014/main" id="{D363ACE7-2302-80CE-ACFF-DA5EDDFF6A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47118" y="1772437"/>
                <a:ext cx="0" cy="2825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6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" name="Line 51">
                <a:extLst>
                  <a:ext uri="{FF2B5EF4-FFF2-40B4-BE49-F238E27FC236}">
                    <a16:creationId xmlns:a16="http://schemas.microsoft.com/office/drawing/2014/main" id="{069406DD-803D-1AE0-5083-3B9293F22E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0781" y="2521737"/>
                <a:ext cx="0" cy="3492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6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8" name="Text Box 52">
                <a:extLst>
                  <a:ext uri="{FF2B5EF4-FFF2-40B4-BE49-F238E27FC236}">
                    <a16:creationId xmlns:a16="http://schemas.microsoft.com/office/drawing/2014/main" id="{D6EFC1D8-C1DB-8AD1-6190-37AEEC55D6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37618" y="2493162"/>
                <a:ext cx="279400" cy="334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600" b="0" kern="0">
                    <a:solidFill>
                      <a:srgbClr val="000000"/>
                    </a:solidFill>
                  </a:rPr>
                  <a:t>i</a:t>
                </a:r>
                <a:r>
                  <a:rPr lang="en-US" altLang="pt-BR" sz="1600" b="0" kern="0" baseline="-25000">
                    <a:solidFill>
                      <a:srgbClr val="000000"/>
                    </a:solidFill>
                  </a:rPr>
                  <a:t>D2</a:t>
                </a:r>
                <a:endParaRPr lang="en-US" altLang="pt-BR" sz="1600" b="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Oval 51">
                <a:extLst>
                  <a:ext uri="{FF2B5EF4-FFF2-40B4-BE49-F238E27FC236}">
                    <a16:creationId xmlns:a16="http://schemas.microsoft.com/office/drawing/2014/main" id="{6E09375F-9BC7-DC65-4AEF-FF8B7A8F6088}"/>
                  </a:ext>
                </a:extLst>
              </p:cNvPr>
              <p:cNvSpPr/>
              <p:nvPr/>
            </p:nvSpPr>
            <p:spPr bwMode="auto">
              <a:xfrm>
                <a:off x="3127665" y="2967923"/>
                <a:ext cx="301610" cy="298447"/>
              </a:xfrm>
              <a:prstGeom prst="ellipse">
                <a:avLst/>
              </a:prstGeom>
              <a:solidFill>
                <a:srgbClr val="CCCC99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600" b="1" kern="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40" name="Oval 52">
                <a:extLst>
                  <a:ext uri="{FF2B5EF4-FFF2-40B4-BE49-F238E27FC236}">
                    <a16:creationId xmlns:a16="http://schemas.microsoft.com/office/drawing/2014/main" id="{E6E9DC62-8B0D-459B-AAC4-93E563B6CB07}"/>
                  </a:ext>
                </a:extLst>
              </p:cNvPr>
              <p:cNvSpPr/>
              <p:nvPr/>
            </p:nvSpPr>
            <p:spPr bwMode="auto">
              <a:xfrm>
                <a:off x="3999488" y="2964650"/>
                <a:ext cx="301610" cy="298447"/>
              </a:xfrm>
              <a:prstGeom prst="ellipse">
                <a:avLst/>
              </a:prstGeom>
              <a:solidFill>
                <a:srgbClr val="CCCC99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600" b="1" kern="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grpSp>
            <p:nvGrpSpPr>
              <p:cNvPr id="41" name="Group 53">
                <a:extLst>
                  <a:ext uri="{FF2B5EF4-FFF2-40B4-BE49-F238E27FC236}">
                    <a16:creationId xmlns:a16="http://schemas.microsoft.com/office/drawing/2014/main" id="{B450D8D9-7557-7300-5E8B-825BA89EB588}"/>
                  </a:ext>
                </a:extLst>
              </p:cNvPr>
              <p:cNvGrpSpPr/>
              <p:nvPr/>
            </p:nvGrpSpPr>
            <p:grpSpPr>
              <a:xfrm>
                <a:off x="4039783" y="3260901"/>
                <a:ext cx="252000" cy="291678"/>
                <a:chOff x="4634119" y="3251376"/>
                <a:chExt cx="252000" cy="291678"/>
              </a:xfrm>
            </p:grpSpPr>
            <p:sp>
              <p:nvSpPr>
                <p:cNvPr id="56" name="Line 41">
                  <a:extLst>
                    <a:ext uri="{FF2B5EF4-FFF2-40B4-BE49-F238E27FC236}">
                      <a16:creationId xmlns:a16="http://schemas.microsoft.com/office/drawing/2014/main" id="{16340938-6649-7C6B-5AAE-10BA6F9F8C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4760119" y="3354412"/>
                  <a:ext cx="0" cy="25200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6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7" name="Line 41">
                  <a:extLst>
                    <a:ext uri="{FF2B5EF4-FFF2-40B4-BE49-F238E27FC236}">
                      <a16:creationId xmlns:a16="http://schemas.microsoft.com/office/drawing/2014/main" id="{8040550B-3410-4C24-3184-2DC45FB983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52973" y="3251376"/>
                  <a:ext cx="2" cy="2335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6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8" name="Line 41">
                  <a:extLst>
                    <a:ext uri="{FF2B5EF4-FFF2-40B4-BE49-F238E27FC236}">
                      <a16:creationId xmlns:a16="http://schemas.microsoft.com/office/drawing/2014/main" id="{094E75B8-AF92-21D1-9730-29F9C776C2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4760119" y="3439303"/>
                  <a:ext cx="0" cy="14400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6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9" name="Line 41">
                  <a:extLst>
                    <a:ext uri="{FF2B5EF4-FFF2-40B4-BE49-F238E27FC236}">
                      <a16:creationId xmlns:a16="http://schemas.microsoft.com/office/drawing/2014/main" id="{71246B64-95CB-23AB-3ACD-4EDDD5D366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4762813" y="3507054"/>
                  <a:ext cx="0" cy="7200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6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2" name="Group 54">
                <a:extLst>
                  <a:ext uri="{FF2B5EF4-FFF2-40B4-BE49-F238E27FC236}">
                    <a16:creationId xmlns:a16="http://schemas.microsoft.com/office/drawing/2014/main" id="{9F6EEB80-4C42-6E9E-A09D-760ABCDD07C8}"/>
                  </a:ext>
                </a:extLst>
              </p:cNvPr>
              <p:cNvGrpSpPr/>
              <p:nvPr/>
            </p:nvGrpSpPr>
            <p:grpSpPr>
              <a:xfrm>
                <a:off x="3164755" y="3272704"/>
                <a:ext cx="252000" cy="286494"/>
                <a:chOff x="4634119" y="3253968"/>
                <a:chExt cx="252000" cy="286494"/>
              </a:xfrm>
            </p:grpSpPr>
            <p:sp>
              <p:nvSpPr>
                <p:cNvPr id="52" name="Line 41">
                  <a:extLst>
                    <a:ext uri="{FF2B5EF4-FFF2-40B4-BE49-F238E27FC236}">
                      <a16:creationId xmlns:a16="http://schemas.microsoft.com/office/drawing/2014/main" id="{15DA7926-8B6C-5134-A18E-B0E9634F69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4760119" y="3351820"/>
                  <a:ext cx="0" cy="25200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6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" name="Line 41">
                  <a:extLst>
                    <a:ext uri="{FF2B5EF4-FFF2-40B4-BE49-F238E27FC236}">
                      <a16:creationId xmlns:a16="http://schemas.microsoft.com/office/drawing/2014/main" id="{86E30CF7-BDD5-4044-A406-5E0EA701D3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52973" y="3253968"/>
                  <a:ext cx="1" cy="2198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6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4" name="Line 41">
                  <a:extLst>
                    <a:ext uri="{FF2B5EF4-FFF2-40B4-BE49-F238E27FC236}">
                      <a16:creationId xmlns:a16="http://schemas.microsoft.com/office/drawing/2014/main" id="{2CC8FEF2-A728-11CD-1AA4-75F7F4F6C0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4760119" y="3436712"/>
                  <a:ext cx="0" cy="14400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6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" name="Line 41">
                  <a:extLst>
                    <a:ext uri="{FF2B5EF4-FFF2-40B4-BE49-F238E27FC236}">
                      <a16:creationId xmlns:a16="http://schemas.microsoft.com/office/drawing/2014/main" id="{7153FCCB-78A7-A3A3-4551-EBBAF9FDA8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4762813" y="3504462"/>
                  <a:ext cx="0" cy="7200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6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3" name="Group 55">
                <a:extLst>
                  <a:ext uri="{FF2B5EF4-FFF2-40B4-BE49-F238E27FC236}">
                    <a16:creationId xmlns:a16="http://schemas.microsoft.com/office/drawing/2014/main" id="{810C7F11-99EB-AC05-F449-231545BB6F5E}"/>
                  </a:ext>
                </a:extLst>
              </p:cNvPr>
              <p:cNvGrpSpPr/>
              <p:nvPr/>
            </p:nvGrpSpPr>
            <p:grpSpPr>
              <a:xfrm>
                <a:off x="4491018" y="1763350"/>
                <a:ext cx="252000" cy="279452"/>
                <a:chOff x="4634119" y="3268786"/>
                <a:chExt cx="252000" cy="279452"/>
              </a:xfrm>
            </p:grpSpPr>
            <p:sp>
              <p:nvSpPr>
                <p:cNvPr id="48" name="Line 41">
                  <a:extLst>
                    <a:ext uri="{FF2B5EF4-FFF2-40B4-BE49-F238E27FC236}">
                      <a16:creationId xmlns:a16="http://schemas.microsoft.com/office/drawing/2014/main" id="{BE88E6C3-9328-D619-DE66-A2B39CD8AB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4760119" y="3362186"/>
                  <a:ext cx="0" cy="25200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6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9" name="Line 41">
                  <a:extLst>
                    <a:ext uri="{FF2B5EF4-FFF2-40B4-BE49-F238E27FC236}">
                      <a16:creationId xmlns:a16="http://schemas.microsoft.com/office/drawing/2014/main" id="{8A24675D-FA2E-04E6-06BB-358EAADF83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59154" y="3268786"/>
                  <a:ext cx="0" cy="22636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6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0" name="Line 41">
                  <a:extLst>
                    <a:ext uri="{FF2B5EF4-FFF2-40B4-BE49-F238E27FC236}">
                      <a16:creationId xmlns:a16="http://schemas.microsoft.com/office/drawing/2014/main" id="{D687DE9B-A104-FE5E-9431-9B4FAED98A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4760119" y="3444487"/>
                  <a:ext cx="0" cy="14400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6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1" name="Line 41">
                  <a:extLst>
                    <a:ext uri="{FF2B5EF4-FFF2-40B4-BE49-F238E27FC236}">
                      <a16:creationId xmlns:a16="http://schemas.microsoft.com/office/drawing/2014/main" id="{2EE93846-3EF2-3481-A938-F4A4F6CBA2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4762813" y="3512238"/>
                  <a:ext cx="0" cy="7200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6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44" name="Text Box 43">
                <a:extLst>
                  <a:ext uri="{FF2B5EF4-FFF2-40B4-BE49-F238E27FC236}">
                    <a16:creationId xmlns:a16="http://schemas.microsoft.com/office/drawing/2014/main" id="{B25B5505-27F9-A21E-3C4C-4024D16FE3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12963" y="2239601"/>
                <a:ext cx="279399" cy="267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altLang="pt-BR" sz="1600" b="0" kern="0">
                    <a:solidFill>
                      <a:srgbClr val="000000"/>
                    </a:solidFill>
                  </a:rPr>
                  <a:t>M</a:t>
                </a:r>
                <a:r>
                  <a:rPr lang="en-US" altLang="pt-BR" sz="1600" b="0" kern="0" baseline="-25000">
                    <a:solidFill>
                      <a:srgbClr val="000000"/>
                    </a:solidFill>
                  </a:rPr>
                  <a:t>1</a:t>
                </a:r>
                <a:endParaRPr lang="en-US" altLang="pt-BR" sz="1600" b="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Text Box 52">
                <a:extLst>
                  <a:ext uri="{FF2B5EF4-FFF2-40B4-BE49-F238E27FC236}">
                    <a16:creationId xmlns:a16="http://schemas.microsoft.com/office/drawing/2014/main" id="{A125033D-E8D7-087D-24B0-518B52DD7F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81393" y="2990403"/>
                <a:ext cx="380988" cy="334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600" b="0" kern="0">
                    <a:solidFill>
                      <a:srgbClr val="000000"/>
                    </a:solidFill>
                  </a:rPr>
                  <a:t>v</a:t>
                </a:r>
                <a:r>
                  <a:rPr lang="en-US" altLang="pt-BR" sz="1600" b="0" kern="0" baseline="-25000">
                    <a:solidFill>
                      <a:srgbClr val="000000"/>
                    </a:solidFill>
                  </a:rPr>
                  <a:t>D1</a:t>
                </a:r>
                <a:endParaRPr lang="en-US" altLang="pt-BR" sz="1600" b="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Text Box 52">
                <a:extLst>
                  <a:ext uri="{FF2B5EF4-FFF2-40B4-BE49-F238E27FC236}">
                    <a16:creationId xmlns:a16="http://schemas.microsoft.com/office/drawing/2014/main" id="{E270058A-1C02-5F00-1889-E24F9BD73F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4524" y="2942249"/>
                <a:ext cx="380988" cy="334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600" b="0" kern="0">
                    <a:solidFill>
                      <a:srgbClr val="000000"/>
                    </a:solidFill>
                  </a:rPr>
                  <a:t>v</a:t>
                </a:r>
                <a:r>
                  <a:rPr lang="en-US" altLang="pt-BR" sz="1600" b="0" kern="0" baseline="-25000">
                    <a:solidFill>
                      <a:srgbClr val="000000"/>
                    </a:solidFill>
                  </a:rPr>
                  <a:t>D2</a:t>
                </a:r>
                <a:endParaRPr lang="en-US" altLang="pt-BR" sz="1600" b="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Text Box 52">
                <a:extLst>
                  <a:ext uri="{FF2B5EF4-FFF2-40B4-BE49-F238E27FC236}">
                    <a16:creationId xmlns:a16="http://schemas.microsoft.com/office/drawing/2014/main" id="{F2B6DC84-31A2-EE1A-5F50-22AE699572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42069" y="3596199"/>
                <a:ext cx="850293" cy="334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600" b="0" kern="0">
                    <a:solidFill>
                      <a:srgbClr val="000000"/>
                    </a:solidFill>
                  </a:rPr>
                  <a:t>v</a:t>
                </a:r>
                <a:r>
                  <a:rPr lang="en-US" altLang="pt-BR" sz="1600" b="0" kern="0" baseline="-25000">
                    <a:solidFill>
                      <a:srgbClr val="000000"/>
                    </a:solidFill>
                  </a:rPr>
                  <a:t>D1</a:t>
                </a:r>
                <a:r>
                  <a:rPr lang="en-US" altLang="pt-BR" sz="1600" b="0" kern="0">
                    <a:solidFill>
                      <a:srgbClr val="000000"/>
                    </a:solidFill>
                  </a:rPr>
                  <a:t>=v</a:t>
                </a:r>
                <a:r>
                  <a:rPr lang="en-US" altLang="pt-BR" sz="1600" b="0" kern="0" baseline="-25000">
                    <a:solidFill>
                      <a:srgbClr val="000000"/>
                    </a:solidFill>
                  </a:rPr>
                  <a:t>D2</a:t>
                </a:r>
                <a:endParaRPr lang="en-US" altLang="pt-BR" sz="1600" b="0" kern="0">
                  <a:solidFill>
                    <a:srgbClr val="000000"/>
                  </a:solidFill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pt-BR" sz="1600" b="0" kern="0">
                  <a:solidFill>
                    <a:srgbClr val="000000"/>
                  </a:solidFill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pt-BR" sz="1600" b="0" ker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Text Box 52">
              <a:extLst>
                <a:ext uri="{FF2B5EF4-FFF2-40B4-BE49-F238E27FC236}">
                  <a16:creationId xmlns:a16="http://schemas.microsoft.com/office/drawing/2014/main" id="{EC9E1CBD-9391-1E1A-CCAF-FF2ABB1AEB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4264" y="2204421"/>
              <a:ext cx="127531" cy="281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600" b="0" u="sng" kern="0">
                  <a:solidFill>
                    <a:srgbClr val="000000"/>
                  </a:solidFill>
                  <a:sym typeface="Symbol" panose="05050102010706020507" pitchFamily="18" charset="2"/>
                </a:rPr>
                <a:t>+</a:t>
              </a:r>
              <a:endParaRPr lang="en-US" altLang="pt-BR" sz="1600" b="0" u="sng" kern="0">
                <a:solidFill>
                  <a:srgbClr val="000000"/>
                </a:solidFill>
              </a:endParaRPr>
            </a:p>
          </p:txBody>
        </p:sp>
        <p:sp>
          <p:nvSpPr>
            <p:cNvPr id="8" name="Text Box 52">
              <a:extLst>
                <a:ext uri="{FF2B5EF4-FFF2-40B4-BE49-F238E27FC236}">
                  <a16:creationId xmlns:a16="http://schemas.microsoft.com/office/drawing/2014/main" id="{F8B232BD-CA0F-B878-DC86-9672361F5B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7630" y="2211615"/>
              <a:ext cx="127531" cy="281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600" b="0" u="sng" kern="0">
                  <a:solidFill>
                    <a:srgbClr val="000000"/>
                  </a:solidFill>
                  <a:sym typeface="Symbol" panose="05050102010706020507" pitchFamily="18" charset="2"/>
                </a:rPr>
                <a:t>+</a:t>
              </a:r>
              <a:endParaRPr lang="en-US" altLang="pt-BR" sz="1600" b="0" u="sng" kern="0">
                <a:solidFill>
                  <a:srgbClr val="000000"/>
                </a:solidFill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B485F72-D2EA-5ED3-961B-E745110A62AD}"/>
              </a:ext>
            </a:extLst>
          </p:cNvPr>
          <p:cNvSpPr txBox="1"/>
          <p:nvPr/>
        </p:nvSpPr>
        <p:spPr>
          <a:xfrm>
            <a:off x="785410" y="33970"/>
            <a:ext cx="39113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Current mirrors</a:t>
            </a:r>
            <a:endParaRPr lang="en-US" sz="3200" dirty="0">
              <a:latin typeface="+mj-lt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47994E2A-788F-C91D-AFA4-653BB7F2E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045" y="1200853"/>
            <a:ext cx="7082491" cy="4983700"/>
          </a:xfrm>
          <a:prstGeom prst="rect">
            <a:avLst/>
          </a:prstGeom>
        </p:spPr>
      </p:pic>
      <p:sp>
        <p:nvSpPr>
          <p:cNvPr id="60" name="CaixaDeTexto 59">
            <a:extLst>
              <a:ext uri="{FF2B5EF4-FFF2-40B4-BE49-F238E27FC236}">
                <a16:creationId xmlns:a16="http://schemas.microsoft.com/office/drawing/2014/main" id="{5B7DDF15-5CC4-CBF1-0C8B-75393C420D1C}"/>
              </a:ext>
            </a:extLst>
          </p:cNvPr>
          <p:cNvSpPr txBox="1"/>
          <p:nvPr/>
        </p:nvSpPr>
        <p:spPr>
          <a:xfrm>
            <a:off x="792414" y="5874788"/>
            <a:ext cx="2951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200" kern="0" dirty="0" bmk="">
                <a:solidFill>
                  <a:srgbClr val="000000"/>
                </a:solidFill>
                <a:latin typeface="+mn-lt"/>
              </a:rPr>
              <a:t>C. Galup-Montoro et al. </a:t>
            </a:r>
            <a:r>
              <a:rPr lang="nb-NO" sz="1200" i="1" kern="0" dirty="0" bmk="">
                <a:solidFill>
                  <a:srgbClr val="000000"/>
                </a:solidFill>
                <a:latin typeface="+mn-lt"/>
              </a:rPr>
              <a:t>JSSC</a:t>
            </a:r>
            <a:r>
              <a:rPr lang="nb-NO" sz="1200" kern="0" dirty="0" bmk="">
                <a:solidFill>
                  <a:srgbClr val="000000"/>
                </a:solidFill>
                <a:latin typeface="+mn-lt"/>
              </a:rPr>
              <a:t> 2005</a:t>
            </a:r>
            <a:endParaRPr lang="pt-BR" sz="1200" kern="0" dirty="0" bmk="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0045735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22">
            <a:extLst>
              <a:ext uri="{FF2B5EF4-FFF2-40B4-BE49-F238E27FC236}">
                <a16:creationId xmlns:a16="http://schemas.microsoft.com/office/drawing/2014/main" id="{F10BB21F-450B-3539-E75E-8EBC00904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3539" y="5042996"/>
            <a:ext cx="3180450" cy="37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Output conductance</a:t>
            </a:r>
            <a:endParaRPr kumimoji="0" lang="en-US" altLang="pt-BR" b="0" i="0" u="none" strike="noStrike" kern="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Box 122">
            <a:extLst>
              <a:ext uri="{FF2B5EF4-FFF2-40B4-BE49-F238E27FC236}">
                <a16:creationId xmlns:a16="http://schemas.microsoft.com/office/drawing/2014/main" id="{5E8AF821-65E6-08B8-889E-991B74A08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6768" y="5042702"/>
            <a:ext cx="1999013" cy="37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Voltage gain</a:t>
            </a:r>
            <a:endParaRPr kumimoji="0" lang="en-US" altLang="pt-BR" b="0" i="0" u="none" strike="noStrike" kern="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EDDCA7-EE38-1F38-A71C-D94DEE923C90}"/>
                  </a:ext>
                </a:extLst>
              </p:cNvPr>
              <p:cNvSpPr txBox="1"/>
              <p:nvPr/>
            </p:nvSpPr>
            <p:spPr>
              <a:xfrm>
                <a:off x="1153370" y="5451081"/>
                <a:ext cx="2243122" cy="6955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EDDCA7-EE38-1F38-A71C-D94DEE923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370" y="5451081"/>
                <a:ext cx="2243122" cy="695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7A6398-6848-A575-9DC0-9FEB18FB4432}"/>
                  </a:ext>
                </a:extLst>
              </p:cNvPr>
              <p:cNvSpPr txBox="1"/>
              <p:nvPr/>
            </p:nvSpPr>
            <p:spPr>
              <a:xfrm>
                <a:off x="7402582" y="5573990"/>
                <a:ext cx="2971407" cy="4859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pt-BR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den>
                    </m:f>
                    <m:r>
                      <a:rPr lang="pt-BR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pt-B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pt-B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pt-B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7A6398-6848-A575-9DC0-9FEB18FB4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582" y="5573990"/>
                <a:ext cx="2971407" cy="4859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895215F-5B35-9A39-7AD6-3030A48260FF}"/>
              </a:ext>
            </a:extLst>
          </p:cNvPr>
          <p:cNvGrpSpPr/>
          <p:nvPr/>
        </p:nvGrpSpPr>
        <p:grpSpPr>
          <a:xfrm>
            <a:off x="1466768" y="1107707"/>
            <a:ext cx="8051783" cy="3865569"/>
            <a:chOff x="474487" y="463531"/>
            <a:chExt cx="9634617" cy="450132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E37C686-C2AB-5F34-5D5A-5883DED6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51" b="1481"/>
            <a:stretch>
              <a:fillRect/>
            </a:stretch>
          </p:blipFill>
          <p:spPr>
            <a:xfrm>
              <a:off x="474487" y="463531"/>
              <a:ext cx="9634617" cy="45013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8740C42-7486-35D9-CFDD-5B42F75B64BB}"/>
                    </a:ext>
                  </a:extLst>
                </p:cNvPr>
                <p:cNvSpPr txBox="1"/>
                <p:nvPr/>
              </p:nvSpPr>
              <p:spPr>
                <a:xfrm>
                  <a:off x="3513011" y="897826"/>
                  <a:ext cx="224312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𝑚𝑑</m:t>
                                </m:r>
                              </m:sub>
                            </m:s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𝑚𝑠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8740C42-7486-35D9-CFDD-5B42F75B64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3011" y="897826"/>
                  <a:ext cx="2243122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43" b="-26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F3E05DB-D373-54F7-67B2-307DDC3228DD}"/>
                    </a:ext>
                  </a:extLst>
                </p:cNvPr>
                <p:cNvSpPr txBox="1"/>
                <p:nvPr/>
              </p:nvSpPr>
              <p:spPr>
                <a:xfrm>
                  <a:off x="6479142" y="811106"/>
                  <a:ext cx="2937689" cy="5794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pt-B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>
                          <m:fPr>
                            <m:ctrlPr>
                              <a:rPr lang="pt-B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pt-B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F3E05DB-D373-54F7-67B2-307DDC3228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9142" y="811106"/>
                  <a:ext cx="2937689" cy="579454"/>
                </a:xfrm>
                <a:prstGeom prst="rect">
                  <a:avLst/>
                </a:prstGeom>
                <a:blipFill>
                  <a:blip r:embed="rId6"/>
                  <a:stretch>
                    <a:fillRect b="-105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7FD6942-B0C0-2701-FF92-364D8B1878AE}"/>
                    </a:ext>
                  </a:extLst>
                </p:cNvPr>
                <p:cNvSpPr txBox="1"/>
                <p:nvPr/>
              </p:nvSpPr>
              <p:spPr>
                <a:xfrm>
                  <a:off x="7402582" y="1506553"/>
                  <a:ext cx="47136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7FD6942-B0C0-2701-FF92-364D8B1878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2582" y="1506553"/>
                  <a:ext cx="471361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1282"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258CBB8-03D3-19EF-8E62-D7A5C8005355}"/>
              </a:ext>
            </a:extLst>
          </p:cNvPr>
          <p:cNvSpPr txBox="1"/>
          <p:nvPr/>
        </p:nvSpPr>
        <p:spPr>
          <a:xfrm>
            <a:off x="785410" y="-54353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Current mirrors</a:t>
            </a:r>
          </a:p>
          <a:p>
            <a:r>
              <a:rPr lang="en-US" sz="3200" kern="100" dirty="0">
                <a:latin typeface="+mj-lt"/>
                <a:cs typeface="Times New Roman" panose="02020603050405020304" pitchFamily="18" charset="0"/>
              </a:rPr>
              <a:t>Common gate amplifier 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867345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00BB6-CE12-3186-2EA4-F7EA656AD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Object 181">
                <a:extLst>
                  <a:ext uri="{FF2B5EF4-FFF2-40B4-BE49-F238E27FC236}">
                    <a16:creationId xmlns:a16="http://schemas.microsoft.com/office/drawing/2014/main" id="{7F4EBAAB-BDB8-BFEC-6C27-4F5D5A27C4B5}"/>
                  </a:ext>
                </a:extLst>
              </p:cNvPr>
              <p:cNvSpPr txBox="1"/>
              <p:nvPr/>
            </p:nvSpPr>
            <p:spPr bwMode="auto">
              <a:xfrm>
                <a:off x="7539781" y="2022672"/>
                <a:ext cx="1189844" cy="30003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pt-BR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pt-BR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1800"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2" name="Object 181">
                <a:extLst>
                  <a:ext uri="{FF2B5EF4-FFF2-40B4-BE49-F238E27FC236}">
                    <a16:creationId xmlns:a16="http://schemas.microsoft.com/office/drawing/2014/main" id="{7F4EBAAB-BDB8-BFEC-6C27-4F5D5A27C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39781" y="2022672"/>
                <a:ext cx="1189844" cy="300033"/>
              </a:xfrm>
              <a:prstGeom prst="rect">
                <a:avLst/>
              </a:prstGeom>
              <a:blipFill>
                <a:blip r:embed="rId3"/>
                <a:stretch>
                  <a:fillRect b="-326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Object 183">
                <a:extLst>
                  <a:ext uri="{FF2B5EF4-FFF2-40B4-BE49-F238E27FC236}">
                    <a16:creationId xmlns:a16="http://schemas.microsoft.com/office/drawing/2014/main" id="{F0E19757-2B81-DB1E-8DF2-B5717EF286A4}"/>
                  </a:ext>
                </a:extLst>
              </p:cNvPr>
              <p:cNvSpPr txBox="1"/>
              <p:nvPr/>
            </p:nvSpPr>
            <p:spPr bwMode="auto">
              <a:xfrm>
                <a:off x="7512595" y="2336768"/>
                <a:ext cx="2846783" cy="340519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𝐷𝑆𝑠𝑎𝑡</m:t>
                          </m:r>
                        </m:sub>
                      </m:sSub>
                      <m:r>
                        <a:rPr lang="pt-BR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rad>
                      <m:r>
                        <a:rPr lang="pt-BR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pt-BR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800"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4" name="Object 183">
                <a:extLst>
                  <a:ext uri="{FF2B5EF4-FFF2-40B4-BE49-F238E27FC236}">
                    <a16:creationId xmlns:a16="http://schemas.microsoft.com/office/drawing/2014/main" id="{F0E19757-2B81-DB1E-8DF2-B5717EF28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12595" y="2336768"/>
                <a:ext cx="2846783" cy="340519"/>
              </a:xfrm>
              <a:prstGeom prst="rect">
                <a:avLst/>
              </a:prstGeom>
              <a:blipFill>
                <a:blip r:embed="rId4"/>
                <a:stretch>
                  <a:fillRect b="-803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AutoShape 184">
            <a:extLst>
              <a:ext uri="{FF2B5EF4-FFF2-40B4-BE49-F238E27FC236}">
                <a16:creationId xmlns:a16="http://schemas.microsoft.com/office/drawing/2014/main" id="{777222AF-C5C4-1C36-3C6B-FF8280103366}"/>
              </a:ext>
            </a:extLst>
          </p:cNvPr>
          <p:cNvSpPr>
            <a:spLocks/>
          </p:cNvSpPr>
          <p:nvPr/>
        </p:nvSpPr>
        <p:spPr bwMode="auto">
          <a:xfrm flipH="1">
            <a:off x="7445921" y="2054162"/>
            <a:ext cx="66675" cy="698988"/>
          </a:xfrm>
          <a:prstGeom prst="leftBrace">
            <a:avLst>
              <a:gd name="adj1" fmla="val 66518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altLang="pt-BR" sz="1350" kern="0">
              <a:solidFill>
                <a:srgbClr val="000000"/>
              </a:solidFill>
            </a:endParaRPr>
          </a:p>
        </p:txBody>
      </p:sp>
      <p:sp>
        <p:nvSpPr>
          <p:cNvPr id="210" name="Rectangle 91">
            <a:extLst>
              <a:ext uri="{FF2B5EF4-FFF2-40B4-BE49-F238E27FC236}">
                <a16:creationId xmlns:a16="http://schemas.microsoft.com/office/drawing/2014/main" id="{A096C8C7-D074-E8A7-48B3-AC73208FA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21" y="536451"/>
            <a:ext cx="8733044" cy="39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pt-BR" sz="1800" b="0" kern="0" dirty="0">
                <a:latin typeface="+mj-lt"/>
              </a:rPr>
              <a:t>Low-voltage cascode current mirror: lower VDD / higher output swing</a:t>
            </a:r>
          </a:p>
        </p:txBody>
      </p: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0F56BCF9-1B03-E8AB-6B1E-8DA824F55FD0}"/>
              </a:ext>
            </a:extLst>
          </p:cNvPr>
          <p:cNvGrpSpPr/>
          <p:nvPr/>
        </p:nvGrpSpPr>
        <p:grpSpPr>
          <a:xfrm>
            <a:off x="1112039" y="1677310"/>
            <a:ext cx="2910470" cy="2707482"/>
            <a:chOff x="496046" y="1316035"/>
            <a:chExt cx="3880627" cy="3609976"/>
          </a:xfrm>
        </p:grpSpPr>
        <p:sp>
          <p:nvSpPr>
            <p:cNvPr id="281" name="Rectangle 176">
              <a:extLst>
                <a:ext uri="{FF2B5EF4-FFF2-40B4-BE49-F238E27FC236}">
                  <a16:creationId xmlns:a16="http://schemas.microsoft.com/office/drawing/2014/main" id="{0EB4E6F2-B35A-7878-8F5D-F5A4635D7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123" y="1325561"/>
              <a:ext cx="3638550" cy="36004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altLang="pt-BR" sz="1350" kern="0">
                <a:solidFill>
                  <a:srgbClr val="000000"/>
                </a:solidFill>
              </a:endParaRPr>
            </a:p>
          </p:txBody>
        </p:sp>
        <p:sp>
          <p:nvSpPr>
            <p:cNvPr id="282" name="Oval 92">
              <a:extLst>
                <a:ext uri="{FF2B5EF4-FFF2-40B4-BE49-F238E27FC236}">
                  <a16:creationId xmlns:a16="http://schemas.microsoft.com/office/drawing/2014/main" id="{543EB09F-C5AB-CE31-D0ED-0995B579E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548" y="1952624"/>
              <a:ext cx="465138" cy="4445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altLang="pt-BR" sz="1350" kern="0">
                <a:solidFill>
                  <a:srgbClr val="000000"/>
                </a:solidFill>
              </a:endParaRPr>
            </a:p>
          </p:txBody>
        </p:sp>
        <p:sp>
          <p:nvSpPr>
            <p:cNvPr id="283" name="Line 94">
              <a:extLst>
                <a:ext uri="{FF2B5EF4-FFF2-40B4-BE49-F238E27FC236}">
                  <a16:creationId xmlns:a16="http://schemas.microsoft.com/office/drawing/2014/main" id="{7096DA5C-A052-C36B-C8BB-C191D6472A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8323" y="1998661"/>
              <a:ext cx="1588" cy="3540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35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4" name="Line 95">
              <a:extLst>
                <a:ext uri="{FF2B5EF4-FFF2-40B4-BE49-F238E27FC236}">
                  <a16:creationId xmlns:a16="http://schemas.microsoft.com/office/drawing/2014/main" id="{4E2C87AF-279E-AABB-9F15-AEB55D9C01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5148" y="4308473"/>
              <a:ext cx="0" cy="2667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35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5" name="Line 96">
              <a:extLst>
                <a:ext uri="{FF2B5EF4-FFF2-40B4-BE49-F238E27FC236}">
                  <a16:creationId xmlns:a16="http://schemas.microsoft.com/office/drawing/2014/main" id="{49FEA45E-D9EB-10A7-6A39-0159439F0E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7711" y="3819524"/>
              <a:ext cx="0" cy="50165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35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6" name="Line 97">
              <a:extLst>
                <a:ext uri="{FF2B5EF4-FFF2-40B4-BE49-F238E27FC236}">
                  <a16:creationId xmlns:a16="http://schemas.microsoft.com/office/drawing/2014/main" id="{966D6A22-B08E-8AAD-40A4-E1746F6E5D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5823" y="3821111"/>
              <a:ext cx="0" cy="4953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35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7" name="Line 99">
              <a:extLst>
                <a:ext uri="{FF2B5EF4-FFF2-40B4-BE49-F238E27FC236}">
                  <a16:creationId xmlns:a16="http://schemas.microsoft.com/office/drawing/2014/main" id="{6AF8AAB7-DD62-A22A-B037-4E7CBAB7CF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5148" y="4313236"/>
              <a:ext cx="18732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35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8" name="Line 100">
              <a:extLst>
                <a:ext uri="{FF2B5EF4-FFF2-40B4-BE49-F238E27FC236}">
                  <a16:creationId xmlns:a16="http://schemas.microsoft.com/office/drawing/2014/main" id="{1360D863-2FCB-EEFF-F90D-9D3B49A9CF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5823" y="4062411"/>
              <a:ext cx="555625" cy="15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35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9" name="Line 101">
              <a:extLst>
                <a:ext uri="{FF2B5EF4-FFF2-40B4-BE49-F238E27FC236}">
                  <a16:creationId xmlns:a16="http://schemas.microsoft.com/office/drawing/2014/main" id="{966458F4-7576-A7FC-A5E1-DE3D17BF47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3561" y="3825874"/>
              <a:ext cx="179387" cy="15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35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290" name="Group 102">
              <a:extLst>
                <a:ext uri="{FF2B5EF4-FFF2-40B4-BE49-F238E27FC236}">
                  <a16:creationId xmlns:a16="http://schemas.microsoft.com/office/drawing/2014/main" id="{7A315161-7B7C-CA69-FFC3-9105B45D9B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7661" y="4460874"/>
              <a:ext cx="433387" cy="406400"/>
              <a:chOff x="2444" y="3779"/>
              <a:chExt cx="532" cy="522"/>
            </a:xfrm>
          </p:grpSpPr>
          <p:sp>
            <p:nvSpPr>
              <p:cNvPr id="363" name="Line 103">
                <a:extLst>
                  <a:ext uri="{FF2B5EF4-FFF2-40B4-BE49-F238E27FC236}">
                    <a16:creationId xmlns:a16="http://schemas.microsoft.com/office/drawing/2014/main" id="{9339A743-9EE3-2D8D-AAD7-FB4F8CFB7D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12" y="3779"/>
                <a:ext cx="1" cy="34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64" name="Line 104">
                <a:extLst>
                  <a:ext uri="{FF2B5EF4-FFF2-40B4-BE49-F238E27FC236}">
                    <a16:creationId xmlns:a16="http://schemas.microsoft.com/office/drawing/2014/main" id="{FADFA9F4-32C2-87A6-EF14-AA74E48F56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4" y="4132"/>
                <a:ext cx="532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65" name="Line 105">
                <a:extLst>
                  <a:ext uri="{FF2B5EF4-FFF2-40B4-BE49-F238E27FC236}">
                    <a16:creationId xmlns:a16="http://schemas.microsoft.com/office/drawing/2014/main" id="{5F1BA432-FB27-3F52-E5CF-11A1FD3BD0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8" y="4216"/>
                <a:ext cx="364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66" name="Line 106">
                <a:extLst>
                  <a:ext uri="{FF2B5EF4-FFF2-40B4-BE49-F238E27FC236}">
                    <a16:creationId xmlns:a16="http://schemas.microsoft.com/office/drawing/2014/main" id="{707A9833-AAD9-121E-844B-984639BB80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12" y="4300"/>
                <a:ext cx="196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91" name="Group 107">
              <a:extLst>
                <a:ext uri="{FF2B5EF4-FFF2-40B4-BE49-F238E27FC236}">
                  <a16:creationId xmlns:a16="http://schemas.microsoft.com/office/drawing/2014/main" id="{B61FC3A4-EA35-74C9-B3B2-943CDFD196C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144773" y="3566508"/>
              <a:ext cx="720725" cy="1299175"/>
              <a:chOff x="2537" y="6383"/>
              <a:chExt cx="882" cy="1668"/>
            </a:xfrm>
          </p:grpSpPr>
          <p:grpSp>
            <p:nvGrpSpPr>
              <p:cNvPr id="350" name="Group 108">
                <a:extLst>
                  <a:ext uri="{FF2B5EF4-FFF2-40B4-BE49-F238E27FC236}">
                    <a16:creationId xmlns:a16="http://schemas.microsoft.com/office/drawing/2014/main" id="{636D348E-1724-0BE2-2EDC-8094B0F650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00" y="6383"/>
                <a:ext cx="619" cy="1279"/>
                <a:chOff x="7929" y="6485"/>
                <a:chExt cx="619" cy="1279"/>
              </a:xfrm>
            </p:grpSpPr>
            <p:sp>
              <p:nvSpPr>
                <p:cNvPr id="356" name="Line 109">
                  <a:extLst>
                    <a:ext uri="{FF2B5EF4-FFF2-40B4-BE49-F238E27FC236}">
                      <a16:creationId xmlns:a16="http://schemas.microsoft.com/office/drawing/2014/main" id="{408B618F-19EB-0E38-6565-5F93E03C33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32" y="7422"/>
                  <a:ext cx="2" cy="34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35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57" name="Line 110">
                  <a:extLst>
                    <a:ext uri="{FF2B5EF4-FFF2-40B4-BE49-F238E27FC236}">
                      <a16:creationId xmlns:a16="http://schemas.microsoft.com/office/drawing/2014/main" id="{8317D597-2FFC-820A-7303-B0B8AE8356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56" y="6808"/>
                  <a:ext cx="0" cy="6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35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58" name="Line 111">
                  <a:extLst>
                    <a:ext uri="{FF2B5EF4-FFF2-40B4-BE49-F238E27FC236}">
                      <a16:creationId xmlns:a16="http://schemas.microsoft.com/office/drawing/2014/main" id="{5EC533C0-6356-997E-47D7-7358D23D36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325" y="6810"/>
                  <a:ext cx="1" cy="63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35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59" name="Line 112">
                  <a:extLst>
                    <a:ext uri="{FF2B5EF4-FFF2-40B4-BE49-F238E27FC236}">
                      <a16:creationId xmlns:a16="http://schemas.microsoft.com/office/drawing/2014/main" id="{10DF340B-D46C-0328-2430-A7C2855410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29" y="6485"/>
                  <a:ext cx="3" cy="33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35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60" name="Line 113">
                  <a:extLst>
                    <a:ext uri="{FF2B5EF4-FFF2-40B4-BE49-F238E27FC236}">
                      <a16:creationId xmlns:a16="http://schemas.microsoft.com/office/drawing/2014/main" id="{EF0BA2AE-1B19-813F-C416-46E37E110E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32" y="7434"/>
                  <a:ext cx="228" cy="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35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61" name="Line 114">
                  <a:extLst>
                    <a:ext uri="{FF2B5EF4-FFF2-40B4-BE49-F238E27FC236}">
                      <a16:creationId xmlns:a16="http://schemas.microsoft.com/office/drawing/2014/main" id="{30304579-89A6-266C-E6F8-25941BCC4B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324" y="7126"/>
                  <a:ext cx="224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35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62" name="Line 115">
                  <a:extLst>
                    <a:ext uri="{FF2B5EF4-FFF2-40B4-BE49-F238E27FC236}">
                      <a16:creationId xmlns:a16="http://schemas.microsoft.com/office/drawing/2014/main" id="{1E9BDC4B-216A-2C3A-5392-FA6F7D33B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30" y="6815"/>
                  <a:ext cx="222" cy="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35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51" name="Group 116">
                <a:extLst>
                  <a:ext uri="{FF2B5EF4-FFF2-40B4-BE49-F238E27FC236}">
                    <a16:creationId xmlns:a16="http://schemas.microsoft.com/office/drawing/2014/main" id="{A7868ED3-F2ED-07E8-CCCF-21EDFC89A3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37" y="7529"/>
                <a:ext cx="532" cy="522"/>
                <a:chOff x="2444" y="3779"/>
                <a:chExt cx="532" cy="522"/>
              </a:xfrm>
            </p:grpSpPr>
            <p:sp>
              <p:nvSpPr>
                <p:cNvPr id="352" name="Line 117">
                  <a:extLst>
                    <a:ext uri="{FF2B5EF4-FFF2-40B4-BE49-F238E27FC236}">
                      <a16:creationId xmlns:a16="http://schemas.microsoft.com/office/drawing/2014/main" id="{51A2A9E6-062B-C631-7E6D-D8E78F7A05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15" y="3779"/>
                  <a:ext cx="1" cy="34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35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53" name="Line 118">
                  <a:extLst>
                    <a:ext uri="{FF2B5EF4-FFF2-40B4-BE49-F238E27FC236}">
                      <a16:creationId xmlns:a16="http://schemas.microsoft.com/office/drawing/2014/main" id="{1FF17A1B-63DC-F920-0E52-10A01AEF27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44" y="4132"/>
                  <a:ext cx="532" cy="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35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54" name="Line 119">
                  <a:extLst>
                    <a:ext uri="{FF2B5EF4-FFF2-40B4-BE49-F238E27FC236}">
                      <a16:creationId xmlns:a16="http://schemas.microsoft.com/office/drawing/2014/main" id="{954C86E6-1876-F21E-B9C5-A8DD4B9799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28" y="4216"/>
                  <a:ext cx="364" cy="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35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55" name="Line 120">
                  <a:extLst>
                    <a:ext uri="{FF2B5EF4-FFF2-40B4-BE49-F238E27FC236}">
                      <a16:creationId xmlns:a16="http://schemas.microsoft.com/office/drawing/2014/main" id="{3C0B3E23-86BC-8D32-C4E2-0323F838DF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12" y="4300"/>
                  <a:ext cx="196" cy="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35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92" name="Text Box 121">
              <a:extLst>
                <a:ext uri="{FF2B5EF4-FFF2-40B4-BE49-F238E27FC236}">
                  <a16:creationId xmlns:a16="http://schemas.microsoft.com/office/drawing/2014/main" id="{B189EBAC-7C33-1984-045A-F8A595071E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0836" y="1331911"/>
              <a:ext cx="422275" cy="279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500" tIns="8100" rIns="13500" bIns="81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altLang="pt-BR" sz="1125" b="0" i="1" kern="0">
                  <a:solidFill>
                    <a:srgbClr val="000000"/>
                  </a:solidFill>
                </a:rPr>
                <a:t>V</a:t>
              </a:r>
              <a:r>
                <a:rPr lang="pt-BR" altLang="pt-BR" sz="1125" b="0" i="1" kern="0" baseline="-25000">
                  <a:solidFill>
                    <a:srgbClr val="000000"/>
                  </a:solidFill>
                </a:rPr>
                <a:t>DD</a:t>
              </a:r>
              <a:endParaRPr lang="en-US" altLang="pt-BR" sz="1125" kern="0">
                <a:solidFill>
                  <a:srgbClr val="000000"/>
                </a:solidFill>
              </a:endParaRPr>
            </a:p>
          </p:txBody>
        </p:sp>
        <p:sp>
          <p:nvSpPr>
            <p:cNvPr id="293" name="Line 122">
              <a:extLst>
                <a:ext uri="{FF2B5EF4-FFF2-40B4-BE49-F238E27FC236}">
                  <a16:creationId xmlns:a16="http://schemas.microsoft.com/office/drawing/2014/main" id="{192E98A9-EF4F-12D8-9538-97B4EAC187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7953" y="2177905"/>
              <a:ext cx="2709" cy="3436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35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4" name="Text Box 124">
              <a:extLst>
                <a:ext uri="{FF2B5EF4-FFF2-40B4-BE49-F238E27FC236}">
                  <a16:creationId xmlns:a16="http://schemas.microsoft.com/office/drawing/2014/main" id="{AB39D3E9-D1A7-BE41-6BCB-D645F45A1C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8286" y="3933824"/>
              <a:ext cx="336550" cy="279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500" tIns="8100" rIns="13500" bIns="81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altLang="pt-BR" sz="1125" b="0" kern="0">
                  <a:solidFill>
                    <a:srgbClr val="000000"/>
                  </a:solidFill>
                </a:rPr>
                <a:t>M</a:t>
              </a:r>
              <a:r>
                <a:rPr lang="pt-BR" altLang="pt-BR" sz="1125" b="0" kern="0" baseline="-25000">
                  <a:solidFill>
                    <a:srgbClr val="000000"/>
                  </a:solidFill>
                </a:rPr>
                <a:t>1</a:t>
              </a:r>
              <a:endParaRPr lang="en-US" altLang="pt-BR" sz="1125" kern="0">
                <a:solidFill>
                  <a:srgbClr val="000000"/>
                </a:solidFill>
              </a:endParaRPr>
            </a:p>
          </p:txBody>
        </p:sp>
        <p:sp>
          <p:nvSpPr>
            <p:cNvPr id="295" name="Text Box 125">
              <a:extLst>
                <a:ext uri="{FF2B5EF4-FFF2-40B4-BE49-F238E27FC236}">
                  <a16:creationId xmlns:a16="http://schemas.microsoft.com/office/drawing/2014/main" id="{BC9D5BF9-CA80-C03E-E68A-0A7BAC29D2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7898" y="3933824"/>
              <a:ext cx="338138" cy="2825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500" tIns="8100" rIns="13500" bIns="81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altLang="pt-BR" sz="1125" b="0" kern="0" dirty="0">
                  <a:solidFill>
                    <a:srgbClr val="000000"/>
                  </a:solidFill>
                </a:rPr>
                <a:t>M</a:t>
              </a:r>
              <a:r>
                <a:rPr lang="pt-BR" altLang="pt-BR" sz="1125" b="0" kern="0" baseline="-25000" dirty="0">
                  <a:solidFill>
                    <a:srgbClr val="000000"/>
                  </a:solidFill>
                </a:rPr>
                <a:t>2</a:t>
              </a:r>
              <a:endParaRPr lang="en-US" altLang="pt-BR" sz="1125" kern="0" dirty="0">
                <a:solidFill>
                  <a:srgbClr val="000000"/>
                </a:solidFill>
              </a:endParaRPr>
            </a:p>
          </p:txBody>
        </p:sp>
        <p:sp>
          <p:nvSpPr>
            <p:cNvPr id="296" name="Text Box 126">
              <a:extLst>
                <a:ext uri="{FF2B5EF4-FFF2-40B4-BE49-F238E27FC236}">
                  <a16:creationId xmlns:a16="http://schemas.microsoft.com/office/drawing/2014/main" id="{62593E23-A7BC-3E4A-9A5B-7FEBD72111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0736" y="2041524"/>
              <a:ext cx="241300" cy="311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500" tIns="8100" rIns="13500" bIns="81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altLang="pt-BR" sz="1125" b="0" i="1" kern="0">
                  <a:solidFill>
                    <a:srgbClr val="000000"/>
                  </a:solidFill>
                </a:rPr>
                <a:t>I</a:t>
              </a:r>
              <a:r>
                <a:rPr lang="pt-BR" altLang="pt-BR" sz="1125" b="0" i="1" kern="0" baseline="-25000">
                  <a:solidFill>
                    <a:srgbClr val="000000"/>
                  </a:solidFill>
                </a:rPr>
                <a:t>in</a:t>
              </a:r>
              <a:endParaRPr lang="en-US" altLang="pt-BR" sz="1125" kern="0">
                <a:solidFill>
                  <a:srgbClr val="000000"/>
                </a:solidFill>
              </a:endParaRPr>
            </a:p>
          </p:txBody>
        </p:sp>
        <p:sp>
          <p:nvSpPr>
            <p:cNvPr id="297" name="Line 127">
              <a:extLst>
                <a:ext uri="{FF2B5EF4-FFF2-40B4-BE49-F238E27FC236}">
                  <a16:creationId xmlns:a16="http://schemas.microsoft.com/office/drawing/2014/main" id="{09817341-17BB-CC17-0DCE-0F5F5BE266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41498" y="1620836"/>
              <a:ext cx="0" cy="3190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35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8" name="Line 128">
              <a:extLst>
                <a:ext uri="{FF2B5EF4-FFF2-40B4-BE49-F238E27FC236}">
                  <a16:creationId xmlns:a16="http://schemas.microsoft.com/office/drawing/2014/main" id="{C9D7DF4E-D2B9-46A4-6755-9AFDD89270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8323" y="3314698"/>
              <a:ext cx="1540" cy="5238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35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9" name="Line 129">
              <a:extLst>
                <a:ext uri="{FF2B5EF4-FFF2-40B4-BE49-F238E27FC236}">
                  <a16:creationId xmlns:a16="http://schemas.microsoft.com/office/drawing/2014/main" id="{1FEED545-7055-5E0A-D21B-5C188DBB29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6123" y="2833686"/>
              <a:ext cx="1588" cy="50165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35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0" name="Line 130">
              <a:extLst>
                <a:ext uri="{FF2B5EF4-FFF2-40B4-BE49-F238E27FC236}">
                  <a16:creationId xmlns:a16="http://schemas.microsoft.com/office/drawing/2014/main" id="{14CBE3DA-1CB8-822F-E377-CC8F50C5CB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4236" y="2835274"/>
              <a:ext cx="1587" cy="4953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35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1" name="Line 131">
              <a:extLst>
                <a:ext uri="{FF2B5EF4-FFF2-40B4-BE49-F238E27FC236}">
                  <a16:creationId xmlns:a16="http://schemas.microsoft.com/office/drawing/2014/main" id="{73B2AF87-03D5-4074-9794-AFBF7D42F4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3561" y="2593974"/>
              <a:ext cx="1587" cy="26035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35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2" name="Line 132">
              <a:extLst>
                <a:ext uri="{FF2B5EF4-FFF2-40B4-BE49-F238E27FC236}">
                  <a16:creationId xmlns:a16="http://schemas.microsoft.com/office/drawing/2014/main" id="{725AE17B-7D8A-5214-FDF7-469AB5D451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3561" y="3327398"/>
              <a:ext cx="18573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35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3" name="Line 133">
              <a:extLst>
                <a:ext uri="{FF2B5EF4-FFF2-40B4-BE49-F238E27FC236}">
                  <a16:creationId xmlns:a16="http://schemas.microsoft.com/office/drawing/2014/main" id="{FF2657CF-B40E-9F09-2E15-DD5F6D6351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1973" y="2842418"/>
              <a:ext cx="180975" cy="15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35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304" name="Group 134">
              <a:extLst>
                <a:ext uri="{FF2B5EF4-FFF2-40B4-BE49-F238E27FC236}">
                  <a16:creationId xmlns:a16="http://schemas.microsoft.com/office/drawing/2014/main" id="{FBBE4F08-3216-0473-0668-78F526E4EFC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151121" y="2170385"/>
              <a:ext cx="505642" cy="1411009"/>
              <a:chOff x="7929" y="5952"/>
              <a:chExt cx="619" cy="1812"/>
            </a:xfrm>
          </p:grpSpPr>
          <p:sp>
            <p:nvSpPr>
              <p:cNvPr id="343" name="Line 135">
                <a:extLst>
                  <a:ext uri="{FF2B5EF4-FFF2-40B4-BE49-F238E27FC236}">
                    <a16:creationId xmlns:a16="http://schemas.microsoft.com/office/drawing/2014/main" id="{D0D59D13-2063-16FB-ED52-3C61A9103C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29" y="7422"/>
                <a:ext cx="2" cy="34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44" name="Line 136">
                <a:extLst>
                  <a:ext uri="{FF2B5EF4-FFF2-40B4-BE49-F238E27FC236}">
                    <a16:creationId xmlns:a16="http://schemas.microsoft.com/office/drawing/2014/main" id="{7F5C6B7B-B4AF-E4DD-B499-3B64B772E1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56" y="6804"/>
                <a:ext cx="4" cy="65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45" name="Line 137">
                <a:extLst>
                  <a:ext uri="{FF2B5EF4-FFF2-40B4-BE49-F238E27FC236}">
                    <a16:creationId xmlns:a16="http://schemas.microsoft.com/office/drawing/2014/main" id="{0D5666AD-9E27-9BE6-9D25-F3F3E3BC7A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25" y="6815"/>
                <a:ext cx="2" cy="63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46" name="Line 138">
                <a:extLst>
                  <a:ext uri="{FF2B5EF4-FFF2-40B4-BE49-F238E27FC236}">
                    <a16:creationId xmlns:a16="http://schemas.microsoft.com/office/drawing/2014/main" id="{9D7DE88F-D28B-50DC-5517-40E7F7704B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933" y="5952"/>
                <a:ext cx="7" cy="87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47" name="Line 139">
                <a:extLst>
                  <a:ext uri="{FF2B5EF4-FFF2-40B4-BE49-F238E27FC236}">
                    <a16:creationId xmlns:a16="http://schemas.microsoft.com/office/drawing/2014/main" id="{3029FC1F-8C82-9498-F8A5-A8AA7C6F19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2" y="7434"/>
                <a:ext cx="228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48" name="Line 140">
                <a:extLst>
                  <a:ext uri="{FF2B5EF4-FFF2-40B4-BE49-F238E27FC236}">
                    <a16:creationId xmlns:a16="http://schemas.microsoft.com/office/drawing/2014/main" id="{11AE535C-B9FE-BF01-7E23-D81EDA6924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24" y="7126"/>
                <a:ext cx="22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49" name="Line 141">
                <a:extLst>
                  <a:ext uri="{FF2B5EF4-FFF2-40B4-BE49-F238E27FC236}">
                    <a16:creationId xmlns:a16="http://schemas.microsoft.com/office/drawing/2014/main" id="{55F795B3-9EAF-BC95-AE01-A7ED5084ED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0" y="6812"/>
                <a:ext cx="222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5" name="Text Box 142">
              <a:extLst>
                <a:ext uri="{FF2B5EF4-FFF2-40B4-BE49-F238E27FC236}">
                  <a16:creationId xmlns:a16="http://schemas.microsoft.com/office/drawing/2014/main" id="{F751C6FB-D457-1933-09C6-36FE06B3D0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1811" y="2919411"/>
              <a:ext cx="336550" cy="2809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500" tIns="8100" rIns="13500" bIns="81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altLang="pt-BR" sz="1125" b="0" kern="0">
                  <a:solidFill>
                    <a:srgbClr val="000000"/>
                  </a:solidFill>
                </a:rPr>
                <a:t>M</a:t>
              </a:r>
              <a:r>
                <a:rPr lang="pt-BR" altLang="pt-BR" sz="1125" b="0" kern="0" baseline="-25000">
                  <a:solidFill>
                    <a:srgbClr val="000000"/>
                  </a:solidFill>
                </a:rPr>
                <a:t>4</a:t>
              </a:r>
              <a:endParaRPr lang="en-US" altLang="pt-BR" sz="1125" kern="0">
                <a:solidFill>
                  <a:srgbClr val="000000"/>
                </a:solidFill>
              </a:endParaRPr>
            </a:p>
          </p:txBody>
        </p:sp>
        <p:sp>
          <p:nvSpPr>
            <p:cNvPr id="306" name="Line 143">
              <a:extLst>
                <a:ext uri="{FF2B5EF4-FFF2-40B4-BE49-F238E27FC236}">
                  <a16:creationId xmlns:a16="http://schemas.microsoft.com/office/drawing/2014/main" id="{1D5AE447-2144-DB02-1234-133AD0E59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973" y="2397124"/>
              <a:ext cx="0" cy="23336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35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7" name="Line 144">
              <a:extLst>
                <a:ext uri="{FF2B5EF4-FFF2-40B4-BE49-F238E27FC236}">
                  <a16:creationId xmlns:a16="http://schemas.microsoft.com/office/drawing/2014/main" id="{DDA7287D-9356-C7A9-E516-DE87579B15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39986" y="2606674"/>
              <a:ext cx="3175" cy="40481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35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8" name="Line 145">
              <a:extLst>
                <a:ext uri="{FF2B5EF4-FFF2-40B4-BE49-F238E27FC236}">
                  <a16:creationId xmlns:a16="http://schemas.microsoft.com/office/drawing/2014/main" id="{E61C9748-21AD-ED36-29A3-B5E3F8A94D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5148" y="2609848"/>
              <a:ext cx="608013" cy="15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35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9" name="Text Box 146">
              <a:extLst>
                <a:ext uri="{FF2B5EF4-FFF2-40B4-BE49-F238E27FC236}">
                  <a16:creationId xmlns:a16="http://schemas.microsoft.com/office/drawing/2014/main" id="{1C4C06E3-7260-24C7-C43A-4D7A3CB49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9073" y="2789236"/>
              <a:ext cx="265113" cy="2190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altLang="pt-BR" sz="1125" b="0" kern="0">
                  <a:solidFill>
                    <a:srgbClr val="000000"/>
                  </a:solidFill>
                </a:rPr>
                <a:t>M</a:t>
              </a:r>
              <a:r>
                <a:rPr lang="pt-BR" altLang="pt-BR" sz="1125" b="0" kern="0" baseline="-25000">
                  <a:solidFill>
                    <a:srgbClr val="000000"/>
                  </a:solidFill>
                </a:rPr>
                <a:t>3</a:t>
              </a:r>
              <a:endParaRPr lang="en-US" altLang="pt-BR" sz="1125" kern="0">
                <a:solidFill>
                  <a:srgbClr val="000000"/>
                </a:solidFill>
              </a:endParaRPr>
            </a:p>
          </p:txBody>
        </p:sp>
        <p:sp>
          <p:nvSpPr>
            <p:cNvPr id="310" name="Text Box 147">
              <a:extLst>
                <a:ext uri="{FF2B5EF4-FFF2-40B4-BE49-F238E27FC236}">
                  <a16:creationId xmlns:a16="http://schemas.microsoft.com/office/drawing/2014/main" id="{9EFD2530-66BA-F6C1-BA4A-5F2EDF451B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636" y="1901680"/>
              <a:ext cx="287337" cy="292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500" tIns="8100" rIns="13500" bIns="81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altLang="pt-BR" sz="1125" b="0" i="1" kern="0">
                  <a:solidFill>
                    <a:srgbClr val="000000"/>
                  </a:solidFill>
                </a:rPr>
                <a:t>V</a:t>
              </a:r>
              <a:r>
                <a:rPr lang="pt-BR" altLang="pt-BR" sz="1125" b="0" i="1" kern="0" baseline="-25000">
                  <a:solidFill>
                    <a:srgbClr val="000000"/>
                  </a:solidFill>
                </a:rPr>
                <a:t>O</a:t>
              </a:r>
              <a:endParaRPr lang="en-US" altLang="pt-BR" sz="1125" kern="0">
                <a:solidFill>
                  <a:srgbClr val="000000"/>
                </a:solidFill>
              </a:endParaRPr>
            </a:p>
          </p:txBody>
        </p:sp>
        <p:sp>
          <p:nvSpPr>
            <p:cNvPr id="311" name="Oval 148">
              <a:extLst>
                <a:ext uri="{FF2B5EF4-FFF2-40B4-BE49-F238E27FC236}">
                  <a16:creationId xmlns:a16="http://schemas.microsoft.com/office/drawing/2014/main" id="{7445F1D3-1418-D9DE-B312-D8EEAD3F4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273" y="1962149"/>
              <a:ext cx="465138" cy="442912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altLang="pt-BR" sz="1350" kern="0">
                <a:solidFill>
                  <a:srgbClr val="000000"/>
                </a:solidFill>
              </a:endParaRPr>
            </a:p>
          </p:txBody>
        </p:sp>
        <p:sp>
          <p:nvSpPr>
            <p:cNvPr id="312" name="Line 149">
              <a:extLst>
                <a:ext uri="{FF2B5EF4-FFF2-40B4-BE49-F238E27FC236}">
                  <a16:creationId xmlns:a16="http://schemas.microsoft.com/office/drawing/2014/main" id="{3F27E3D3-D48F-62BF-6958-AFEDD2463D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9111" y="3321049"/>
              <a:ext cx="3175" cy="27622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35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3" name="Line 150">
              <a:extLst>
                <a:ext uri="{FF2B5EF4-FFF2-40B4-BE49-F238E27FC236}">
                  <a16:creationId xmlns:a16="http://schemas.microsoft.com/office/drawing/2014/main" id="{9D5BCC8F-8767-D8FB-D6F2-8100DE1C25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8636" y="2005011"/>
              <a:ext cx="0" cy="3571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35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314" name="Group 151">
              <a:extLst>
                <a:ext uri="{FF2B5EF4-FFF2-40B4-BE49-F238E27FC236}">
                  <a16:creationId xmlns:a16="http://schemas.microsoft.com/office/drawing/2014/main" id="{9F51F37F-7C5F-1B0B-8D8F-3B3B28656D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3211" y="3579811"/>
              <a:ext cx="433387" cy="404813"/>
              <a:chOff x="2444" y="3779"/>
              <a:chExt cx="532" cy="522"/>
            </a:xfrm>
          </p:grpSpPr>
          <p:sp>
            <p:nvSpPr>
              <p:cNvPr id="339" name="Line 152">
                <a:extLst>
                  <a:ext uri="{FF2B5EF4-FFF2-40B4-BE49-F238E27FC236}">
                    <a16:creationId xmlns:a16="http://schemas.microsoft.com/office/drawing/2014/main" id="{6FE78FAA-82C9-6D24-0D72-F69AE5F6F7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12" y="3779"/>
                <a:ext cx="1" cy="34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40" name="Line 153">
                <a:extLst>
                  <a:ext uri="{FF2B5EF4-FFF2-40B4-BE49-F238E27FC236}">
                    <a16:creationId xmlns:a16="http://schemas.microsoft.com/office/drawing/2014/main" id="{E0F01CA5-335D-BF7C-3283-59D8E13D6B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4" y="4132"/>
                <a:ext cx="532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41" name="Line 154">
                <a:extLst>
                  <a:ext uri="{FF2B5EF4-FFF2-40B4-BE49-F238E27FC236}">
                    <a16:creationId xmlns:a16="http://schemas.microsoft.com/office/drawing/2014/main" id="{53D32107-BCE6-CD3A-F6B6-C13D3F6B62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8" y="4216"/>
                <a:ext cx="364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42" name="Line 155">
                <a:extLst>
                  <a:ext uri="{FF2B5EF4-FFF2-40B4-BE49-F238E27FC236}">
                    <a16:creationId xmlns:a16="http://schemas.microsoft.com/office/drawing/2014/main" id="{51D544E6-5801-6EA7-1F37-8AFBAE1724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12" y="4300"/>
                <a:ext cx="196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15" name="Text Box 156">
              <a:extLst>
                <a:ext uri="{FF2B5EF4-FFF2-40B4-BE49-F238E27FC236}">
                  <a16:creationId xmlns:a16="http://schemas.microsoft.com/office/drawing/2014/main" id="{E74CF839-8779-380C-45FF-92C04BE8D4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148" y="1339849"/>
              <a:ext cx="419100" cy="279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500" tIns="8100" rIns="13500" bIns="81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altLang="pt-BR" sz="1125" b="0" i="1" kern="0">
                  <a:solidFill>
                    <a:srgbClr val="000000"/>
                  </a:solidFill>
                </a:rPr>
                <a:t>V</a:t>
              </a:r>
              <a:r>
                <a:rPr lang="pt-BR" altLang="pt-BR" sz="1125" b="0" i="1" kern="0" baseline="-25000">
                  <a:solidFill>
                    <a:srgbClr val="000000"/>
                  </a:solidFill>
                </a:rPr>
                <a:t>DD</a:t>
              </a:r>
              <a:endParaRPr lang="en-US" altLang="pt-BR" sz="1125" kern="0">
                <a:solidFill>
                  <a:srgbClr val="000000"/>
                </a:solidFill>
              </a:endParaRPr>
            </a:p>
          </p:txBody>
        </p:sp>
        <p:sp>
          <p:nvSpPr>
            <p:cNvPr id="316" name="Text Box 157">
              <a:extLst>
                <a:ext uri="{FF2B5EF4-FFF2-40B4-BE49-F238E27FC236}">
                  <a16:creationId xmlns:a16="http://schemas.microsoft.com/office/drawing/2014/main" id="{A32910F8-51BD-5222-4B1E-8BA9E9905B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1048" y="2051049"/>
              <a:ext cx="331788" cy="2333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500" tIns="8100" rIns="13500" bIns="81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altLang="pt-BR" sz="1125" b="0" i="1" kern="0">
                  <a:solidFill>
                    <a:srgbClr val="000000"/>
                  </a:solidFill>
                </a:rPr>
                <a:t>I</a:t>
              </a:r>
              <a:r>
                <a:rPr lang="pt-BR" altLang="pt-BR" sz="1125" b="0" i="1" kern="0" baseline="-25000">
                  <a:solidFill>
                    <a:srgbClr val="000000"/>
                  </a:solidFill>
                </a:rPr>
                <a:t>B5</a:t>
              </a:r>
              <a:endParaRPr lang="en-US" altLang="pt-BR" sz="1125" kern="0">
                <a:solidFill>
                  <a:srgbClr val="000000"/>
                </a:solidFill>
              </a:endParaRPr>
            </a:p>
          </p:txBody>
        </p:sp>
        <p:sp>
          <p:nvSpPr>
            <p:cNvPr id="317" name="Line 158">
              <a:extLst>
                <a:ext uri="{FF2B5EF4-FFF2-40B4-BE49-F238E27FC236}">
                  <a16:creationId xmlns:a16="http://schemas.microsoft.com/office/drawing/2014/main" id="{BE6BC15C-E018-D930-58DF-66D093A529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30223" y="1630361"/>
              <a:ext cx="0" cy="3190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35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8" name="Line 159">
              <a:extLst>
                <a:ext uri="{FF2B5EF4-FFF2-40B4-BE49-F238E27FC236}">
                  <a16:creationId xmlns:a16="http://schemas.microsoft.com/office/drawing/2014/main" id="{0EC5C33F-BE78-3B81-1198-6F66EDC8E8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3873" y="3321049"/>
              <a:ext cx="0" cy="2667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35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9" name="Line 160">
              <a:extLst>
                <a:ext uri="{FF2B5EF4-FFF2-40B4-BE49-F238E27FC236}">
                  <a16:creationId xmlns:a16="http://schemas.microsoft.com/office/drawing/2014/main" id="{319C7184-F3A7-C765-3311-5B3F624EA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4848" y="2843211"/>
              <a:ext cx="1588" cy="50165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35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0" name="Line 161">
              <a:extLst>
                <a:ext uri="{FF2B5EF4-FFF2-40B4-BE49-F238E27FC236}">
                  <a16:creationId xmlns:a16="http://schemas.microsoft.com/office/drawing/2014/main" id="{E72C1DDC-84F0-8EE5-3153-8B6E1774E6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2961" y="2844799"/>
              <a:ext cx="1587" cy="49371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35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1" name="Line 162">
              <a:extLst>
                <a:ext uri="{FF2B5EF4-FFF2-40B4-BE49-F238E27FC236}">
                  <a16:creationId xmlns:a16="http://schemas.microsoft.com/office/drawing/2014/main" id="{4C0F6CE1-6660-FC2A-437D-B39599AF55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3873" y="2601911"/>
              <a:ext cx="0" cy="26193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35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2" name="Line 163">
              <a:extLst>
                <a:ext uri="{FF2B5EF4-FFF2-40B4-BE49-F238E27FC236}">
                  <a16:creationId xmlns:a16="http://schemas.microsoft.com/office/drawing/2014/main" id="{E9E7EB73-38D2-F86B-6E52-E819EEF2AE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3873" y="3332161"/>
              <a:ext cx="18415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35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3" name="Line 164">
              <a:extLst>
                <a:ext uri="{FF2B5EF4-FFF2-40B4-BE49-F238E27FC236}">
                  <a16:creationId xmlns:a16="http://schemas.microsoft.com/office/drawing/2014/main" id="{B57E94AB-302A-975A-2152-CF12A11166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698" y="2854324"/>
              <a:ext cx="18097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35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4" name="Line 165">
              <a:extLst>
                <a:ext uri="{FF2B5EF4-FFF2-40B4-BE49-F238E27FC236}">
                  <a16:creationId xmlns:a16="http://schemas.microsoft.com/office/drawing/2014/main" id="{73BC973F-7401-9D46-F38A-2B3DB498A3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22286" y="2405061"/>
              <a:ext cx="0" cy="23336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35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5" name="Line 166">
              <a:extLst>
                <a:ext uri="{FF2B5EF4-FFF2-40B4-BE49-F238E27FC236}">
                  <a16:creationId xmlns:a16="http://schemas.microsoft.com/office/drawing/2014/main" id="{A94169AD-1B75-813C-188C-3E07ACEDE6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2361" y="2619374"/>
              <a:ext cx="6350" cy="4714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35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6" name="Line 167">
              <a:extLst>
                <a:ext uri="{FF2B5EF4-FFF2-40B4-BE49-F238E27FC236}">
                  <a16:creationId xmlns:a16="http://schemas.microsoft.com/office/drawing/2014/main" id="{A252F074-96F8-CF01-D6FA-0F406F16B3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5461" y="2630486"/>
              <a:ext cx="60801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35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7" name="Text Box 168">
              <a:extLst>
                <a:ext uri="{FF2B5EF4-FFF2-40B4-BE49-F238E27FC236}">
                  <a16:creationId xmlns:a16="http://schemas.microsoft.com/office/drawing/2014/main" id="{D68A9039-4598-7B90-5EF7-E19EE59AF4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0986" y="2938461"/>
              <a:ext cx="338137" cy="279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500" tIns="8100" rIns="13500" bIns="81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altLang="pt-BR" sz="1125" b="0" kern="0">
                  <a:solidFill>
                    <a:srgbClr val="000000"/>
                  </a:solidFill>
                </a:rPr>
                <a:t>M</a:t>
              </a:r>
              <a:r>
                <a:rPr lang="pt-BR" altLang="pt-BR" sz="1125" b="0" kern="0" baseline="-25000">
                  <a:solidFill>
                    <a:srgbClr val="000000"/>
                  </a:solidFill>
                </a:rPr>
                <a:t>5</a:t>
              </a:r>
              <a:endParaRPr lang="en-US" altLang="pt-BR" sz="1125" kern="0">
                <a:solidFill>
                  <a:srgbClr val="000000"/>
                </a:solidFill>
              </a:endParaRPr>
            </a:p>
          </p:txBody>
        </p:sp>
        <p:sp>
          <p:nvSpPr>
            <p:cNvPr id="328" name="Line 169">
              <a:extLst>
                <a:ext uri="{FF2B5EF4-FFF2-40B4-BE49-F238E27FC236}">
                  <a16:creationId xmlns:a16="http://schemas.microsoft.com/office/drawing/2014/main" id="{EFD3570C-8A6E-6E75-185F-61E845D1E1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1263" y="3079151"/>
              <a:ext cx="1818545" cy="536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35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9" name="Text Box 170">
              <a:extLst>
                <a:ext uri="{FF2B5EF4-FFF2-40B4-BE49-F238E27FC236}">
                  <a16:creationId xmlns:a16="http://schemas.microsoft.com/office/drawing/2014/main" id="{AE45C1E2-91F6-C3FC-33E6-B20C862FC8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0102" y="3711730"/>
              <a:ext cx="482600" cy="8366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500" tIns="8100" rIns="13500" bIns="81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altLang="pt-BR" sz="1125" kern="0" dirty="0">
                  <a:solidFill>
                    <a:srgbClr val="000000"/>
                  </a:solidFill>
                </a:rPr>
                <a:t>+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altLang="pt-BR" sz="1125" b="0" i="1" kern="0" dirty="0">
                  <a:solidFill>
                    <a:srgbClr val="000000"/>
                  </a:solidFill>
                </a:rPr>
                <a:t>V</a:t>
              </a:r>
              <a:r>
                <a:rPr lang="pt-BR" altLang="pt-BR" sz="1125" b="0" i="1" kern="0" baseline="-25000" dirty="0">
                  <a:solidFill>
                    <a:srgbClr val="000000"/>
                  </a:solidFill>
                </a:rPr>
                <a:t>DS2</a:t>
              </a:r>
              <a:endParaRPr lang="pt-BR" altLang="pt-BR" sz="1125" b="0" kern="0" baseline="-25000" dirty="0">
                <a:solidFill>
                  <a:srgbClr val="000000"/>
                </a:solidFill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altLang="pt-BR" sz="1125" kern="0" baseline="-25000" dirty="0">
                  <a:solidFill>
                    <a:srgbClr val="000000"/>
                  </a:solidFill>
                </a:rPr>
                <a:t>_</a:t>
              </a:r>
              <a:endParaRPr lang="en-US" altLang="pt-BR" sz="1125" kern="0" dirty="0">
                <a:solidFill>
                  <a:srgbClr val="000000"/>
                </a:solidFill>
              </a:endParaRPr>
            </a:p>
          </p:txBody>
        </p: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C8B3D7D9-700F-1058-AB25-3997626263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35223" y="3006724"/>
              <a:ext cx="74613" cy="165100"/>
              <a:chOff x="4610" y="3715"/>
              <a:chExt cx="591" cy="1052"/>
            </a:xfrm>
          </p:grpSpPr>
          <p:sp>
            <p:nvSpPr>
              <p:cNvPr id="337" name="Arc 172">
                <a:extLst>
                  <a:ext uri="{FF2B5EF4-FFF2-40B4-BE49-F238E27FC236}">
                    <a16:creationId xmlns:a16="http://schemas.microsoft.com/office/drawing/2014/main" id="{5B9F1075-F00D-6E4B-4646-BEB3C42D5E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10" y="3715"/>
                <a:ext cx="591" cy="5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8" name="Arc 173">
                <a:extLst>
                  <a:ext uri="{FF2B5EF4-FFF2-40B4-BE49-F238E27FC236}">
                    <a16:creationId xmlns:a16="http://schemas.microsoft.com/office/drawing/2014/main" id="{01D70F3E-7793-6A2D-83CE-F5FAD46A30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flipV="1">
                <a:off x="4610" y="4237"/>
                <a:ext cx="591" cy="5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31" name="Line 174">
              <a:extLst>
                <a:ext uri="{FF2B5EF4-FFF2-40B4-BE49-F238E27FC236}">
                  <a16:creationId xmlns:a16="http://schemas.microsoft.com/office/drawing/2014/main" id="{98558294-80A7-2242-2A88-00FE653B93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39986" y="3159917"/>
              <a:ext cx="3175" cy="91281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35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7" name="Text Box 126">
              <a:extLst>
                <a:ext uri="{FF2B5EF4-FFF2-40B4-BE49-F238E27FC236}">
                  <a16:creationId xmlns:a16="http://schemas.microsoft.com/office/drawing/2014/main" id="{626E5E20-7DFB-E4C6-6C48-BB72B81A95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6783" y="2221337"/>
              <a:ext cx="167453" cy="311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500" tIns="8100" rIns="13500" bIns="81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altLang="pt-BR" sz="1125" b="0" i="1" kern="0">
                  <a:solidFill>
                    <a:srgbClr val="000000"/>
                  </a:solidFill>
                </a:rPr>
                <a:t>I</a:t>
              </a:r>
              <a:r>
                <a:rPr lang="pt-BR" altLang="pt-BR" sz="1125" b="0" i="1" kern="0" baseline="-25000">
                  <a:solidFill>
                    <a:srgbClr val="000000"/>
                  </a:solidFill>
                </a:rPr>
                <a:t>o</a:t>
              </a:r>
              <a:endParaRPr lang="en-US" altLang="pt-BR" sz="1125" kern="0">
                <a:solidFill>
                  <a:srgbClr val="000000"/>
                </a:solidFill>
              </a:endParaRP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BF64993D-0DA4-4DE6-43A7-D1691C923A61}"/>
                </a:ext>
              </a:extLst>
            </p:cNvPr>
            <p:cNvSpPr/>
            <p:nvPr/>
          </p:nvSpPr>
          <p:spPr>
            <a:xfrm>
              <a:off x="496046" y="1316035"/>
              <a:ext cx="1427129" cy="3379790"/>
            </a:xfrm>
            <a:prstGeom prst="rect">
              <a:avLst/>
            </a:pr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69" name="Rectangle 91">
              <a:extLst>
                <a:ext uri="{FF2B5EF4-FFF2-40B4-BE49-F238E27FC236}">
                  <a16:creationId xmlns:a16="http://schemas.microsoft.com/office/drawing/2014/main" id="{EF35469A-2B4F-60A2-F02D-42BA00680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483" y="4110630"/>
              <a:ext cx="1102832" cy="463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 dirty="0">
                  <a:solidFill>
                    <a:srgbClr val="0000FF"/>
                  </a:solidFill>
                </a:rPr>
                <a:t>Bias circuit</a:t>
              </a:r>
            </a:p>
          </p:txBody>
        </p:sp>
        <p:sp>
          <p:nvSpPr>
            <p:cNvPr id="370" name="Text Box 121">
              <a:extLst>
                <a:ext uri="{FF2B5EF4-FFF2-40B4-BE49-F238E27FC236}">
                  <a16:creationId xmlns:a16="http://schemas.microsoft.com/office/drawing/2014/main" id="{4A9D03B6-D5C1-6208-F3CF-31EA3B69AB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4761" y="3116891"/>
              <a:ext cx="422275" cy="279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500" tIns="8100" rIns="13500" bIns="81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altLang="pt-BR" sz="1125" b="0" i="1" kern="0">
                  <a:solidFill>
                    <a:srgbClr val="000000"/>
                  </a:solidFill>
                </a:rPr>
                <a:t>V</a:t>
              </a:r>
              <a:r>
                <a:rPr lang="pt-BR" altLang="pt-BR" sz="1125" b="0" i="1" kern="0" baseline="-25000">
                  <a:solidFill>
                    <a:srgbClr val="000000"/>
                  </a:solidFill>
                </a:rPr>
                <a:t>G5</a:t>
              </a:r>
              <a:endParaRPr lang="en-US" altLang="pt-BR" sz="1125" kern="0">
                <a:solidFill>
                  <a:srgbClr val="000000"/>
                </a:solidFill>
              </a:endParaRPr>
            </a:p>
          </p:txBody>
        </p:sp>
      </p:grpSp>
      <p:sp>
        <p:nvSpPr>
          <p:cNvPr id="371" name="Rectangle 175">
            <a:extLst>
              <a:ext uri="{FF2B5EF4-FFF2-40B4-BE49-F238E27FC236}">
                <a16:creationId xmlns:a16="http://schemas.microsoft.com/office/drawing/2014/main" id="{D071ED55-E715-6055-7A05-BDFA36718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5780" y="1238040"/>
            <a:ext cx="7091446" cy="34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defRPr/>
            </a:pPr>
            <a:r>
              <a:rPr lang="en-US" altLang="pt-BR" sz="1800" b="0" kern="0" dirty="0">
                <a:solidFill>
                  <a:srgbClr val="000000"/>
                </a:solidFill>
                <a:latin typeface="+mn-lt"/>
              </a:rPr>
              <a:t>Goal: Design </a:t>
            </a:r>
            <a:r>
              <a:rPr lang="pt-BR" altLang="pt-BR" sz="1800" b="0" i="1" kern="0" dirty="0">
                <a:solidFill>
                  <a:srgbClr val="000000"/>
                </a:solidFill>
                <a:latin typeface="+mn-lt"/>
              </a:rPr>
              <a:t>V</a:t>
            </a:r>
            <a:r>
              <a:rPr lang="pt-BR" altLang="pt-BR" sz="1800" b="0" i="1" kern="0" baseline="-25000" dirty="0">
                <a:solidFill>
                  <a:srgbClr val="000000"/>
                </a:solidFill>
                <a:latin typeface="+mn-lt"/>
              </a:rPr>
              <a:t>G5</a:t>
            </a:r>
            <a:r>
              <a:rPr lang="en-US" altLang="pt-BR" sz="1800" kern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pt-BR" sz="1800" b="0" kern="0" dirty="0">
                <a:solidFill>
                  <a:srgbClr val="000000"/>
                </a:solidFill>
                <a:latin typeface="+mn-lt"/>
              </a:rPr>
              <a:t>to bias M2 (M1) at the edge of saturation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Object 180">
                <a:extLst>
                  <a:ext uri="{FF2B5EF4-FFF2-40B4-BE49-F238E27FC236}">
                    <a16:creationId xmlns:a16="http://schemas.microsoft.com/office/drawing/2014/main" id="{5233111A-F092-CD78-F872-07A0A9CB5A24}"/>
                  </a:ext>
                </a:extLst>
              </p:cNvPr>
              <p:cNvSpPr txBox="1"/>
              <p:nvPr/>
            </p:nvSpPr>
            <p:spPr bwMode="auto">
              <a:xfrm>
                <a:off x="4679406" y="2256600"/>
                <a:ext cx="2846783" cy="258611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𝐷𝑆</m:t>
                          </m:r>
                          <m: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𝐷𝑆𝑠𝑎𝑡</m:t>
                              </m:r>
                            </m:sub>
                          </m:sSub>
                        </m:e>
                        <m:sub>
                          <m: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pt-BR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pt-BR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pt-BR" sz="1800"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1" name="Object 180">
                <a:extLst>
                  <a:ext uri="{FF2B5EF4-FFF2-40B4-BE49-F238E27FC236}">
                    <a16:creationId xmlns:a16="http://schemas.microsoft.com/office/drawing/2014/main" id="{5233111A-F092-CD78-F872-07A0A9CB5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9406" y="2256600"/>
                <a:ext cx="2846783" cy="258611"/>
              </a:xfrm>
              <a:prstGeom prst="rect">
                <a:avLst/>
              </a:prstGeom>
              <a:blipFill>
                <a:blip r:embed="rId5"/>
                <a:stretch>
                  <a:fillRect b="-558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3" name="Text Box 14">
            <a:extLst>
              <a:ext uri="{FF2B5EF4-FFF2-40B4-BE49-F238E27FC236}">
                <a16:creationId xmlns:a16="http://schemas.microsoft.com/office/drawing/2014/main" id="{66A2DB85-9E4C-6324-5234-27DAD2A7F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40" y="1178797"/>
            <a:ext cx="29411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pt-BR" sz="1800" b="0" kern="0" dirty="0">
                <a:solidFill>
                  <a:srgbClr val="000000"/>
                </a:solidFill>
                <a:latin typeface="+mn-lt"/>
              </a:rPr>
              <a:t>Assume M</a:t>
            </a:r>
            <a:r>
              <a:rPr lang="en-US" altLang="pt-BR" sz="1800" b="0" kern="0" baseline="-25000" dirty="0">
                <a:solidFill>
                  <a:srgbClr val="000000"/>
                </a:solidFill>
                <a:latin typeface="+mn-lt"/>
              </a:rPr>
              <a:t>1</a:t>
            </a:r>
            <a:r>
              <a:rPr lang="en-US" altLang="pt-BR" sz="1800" b="0" kern="0" dirty="0">
                <a:solidFill>
                  <a:srgbClr val="000000"/>
                </a:solidFill>
                <a:latin typeface="+mn-lt"/>
                <a:sym typeface="Symbol" panose="05050102010706020507" pitchFamily="18" charset="2"/>
              </a:rPr>
              <a:t>M</a:t>
            </a:r>
            <a:r>
              <a:rPr lang="en-US" altLang="pt-BR" sz="1800" b="0" kern="0" baseline="-25000" dirty="0">
                <a:solidFill>
                  <a:srgbClr val="000000"/>
                </a:solidFill>
                <a:latin typeface="+mn-lt"/>
                <a:sym typeface="Symbol" panose="05050102010706020507" pitchFamily="18" charset="2"/>
              </a:rPr>
              <a:t>2</a:t>
            </a:r>
            <a:r>
              <a:rPr lang="en-US" altLang="pt-BR" sz="1800" b="0" kern="0" dirty="0">
                <a:solidFill>
                  <a:srgbClr val="000000"/>
                </a:solidFill>
                <a:latin typeface="+mn-lt"/>
                <a:sym typeface="Symbol" panose="05050102010706020507" pitchFamily="18" charset="2"/>
              </a:rPr>
              <a:t>M</a:t>
            </a:r>
            <a:r>
              <a:rPr lang="en-US" altLang="pt-BR" sz="1800" b="0" kern="0" baseline="-25000" dirty="0">
                <a:solidFill>
                  <a:srgbClr val="000000"/>
                </a:solidFill>
                <a:latin typeface="+mn-lt"/>
                <a:sym typeface="Symbol" panose="05050102010706020507" pitchFamily="18" charset="2"/>
              </a:rPr>
              <a:t>3 </a:t>
            </a:r>
            <a:r>
              <a:rPr lang="en-US" altLang="pt-BR" sz="1800" b="0" kern="0" dirty="0">
                <a:solidFill>
                  <a:srgbClr val="000000"/>
                </a:solidFill>
                <a:latin typeface="+mn-lt"/>
                <a:sym typeface="Symbol" panose="05050102010706020507" pitchFamily="18" charset="2"/>
              </a:rPr>
              <a:t>M</a:t>
            </a:r>
            <a:r>
              <a:rPr lang="en-US" altLang="pt-BR" sz="1800" b="0" kern="0" baseline="-25000" dirty="0">
                <a:solidFill>
                  <a:srgbClr val="000000"/>
                </a:solidFill>
                <a:latin typeface="+mn-lt"/>
                <a:sym typeface="Symbol" panose="05050102010706020507" pitchFamily="18" charset="2"/>
              </a:rPr>
              <a:t>4</a:t>
            </a: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8E44C97-ABFD-F149-A10D-2DF65A3E408E}"/>
              </a:ext>
            </a:extLst>
          </p:cNvPr>
          <p:cNvSpPr txBox="1">
            <a:spLocks/>
          </p:cNvSpPr>
          <p:nvPr/>
        </p:nvSpPr>
        <p:spPr>
          <a:xfrm>
            <a:off x="760420" y="77142"/>
            <a:ext cx="5335579" cy="4128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Cascode</a:t>
            </a:r>
            <a:r>
              <a:rPr lang="en-US" sz="3200" dirty="0"/>
              <a:t> current mirrors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16">
                <a:extLst>
                  <a:ext uri="{FF2B5EF4-FFF2-40B4-BE49-F238E27FC236}">
                    <a16:creationId xmlns:a16="http://schemas.microsoft.com/office/drawing/2014/main" id="{03334B91-7C04-C4AD-FD06-DCEA162DA3F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194702" y="4926972"/>
                <a:ext cx="2488480" cy="5538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5000"/>
                  <a:buFont typeface="Wingdings" panose="05000000000000000000" pitchFamily="2" charset="2"/>
                  <a:buChar char="n"/>
                  <a:defRPr sz="23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buClr>
                    <a:srgbClr val="B2B2B2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1" i="1" ker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1" i="1" ker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pt-BR" sz="1800" b="1" i="1" ker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1800" b="1" ker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800" b="1" i="1" ker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800" b="1" i="1" ker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1" i="1" ker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pt-BR" sz="1800" b="1" i="1" ker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𝒐𝒖𝒕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1800" b="1" i="1" ker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1" i="1" ker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pt-BR" sz="1800" b="1" i="1" ker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𝒐𝒖𝒕</m:t>
                              </m:r>
                            </m:sub>
                          </m:sSub>
                        </m:den>
                      </m:f>
                      <m:r>
                        <a:rPr lang="pt-BR" sz="1800" b="1" i="1" ker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pt-BR" sz="1800" b="1" i="1" ker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1" i="1" ker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pt-BR" sz="1800" b="1" i="1" ker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𝒎𝒅</m:t>
                          </m:r>
                          <m:r>
                            <a:rPr lang="pt-BR" sz="1800" b="1" i="1" ker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f>
                        <m:fPr>
                          <m:ctrlPr>
                            <a:rPr lang="pt-BR" sz="1800" b="1" i="1" ker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800" b="1" i="1" ker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1" i="1" ker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pt-BR" sz="1800" b="1" i="1" ker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𝒎𝒅</m:t>
                              </m:r>
                              <m:r>
                                <a:rPr lang="pt-BR" sz="1800" b="1" i="1" ker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1800" b="1" i="1" ker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1" i="1" ker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pt-BR" sz="1800" b="1" i="1" ker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𝒎𝒔</m:t>
                              </m:r>
                              <m:r>
                                <a:rPr lang="pt-BR" sz="1800" b="1" i="1" ker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1800" b="1" kern="0" dirty="0">
                  <a:solidFill>
                    <a:srgbClr val="0000FF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4" name="Object 16">
                <a:extLst>
                  <a:ext uri="{FF2B5EF4-FFF2-40B4-BE49-F238E27FC236}">
                    <a16:creationId xmlns:a16="http://schemas.microsoft.com/office/drawing/2014/main" id="{03334B91-7C04-C4AD-FD06-DCEA162DA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94702" y="4926972"/>
                <a:ext cx="2488480" cy="553870"/>
              </a:xfrm>
              <a:prstGeom prst="rect">
                <a:avLst/>
              </a:prstGeom>
              <a:blipFill>
                <a:blip r:embed="rId6"/>
                <a:stretch>
                  <a:fillRect b="-879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C35824-535C-1BC4-DFE1-3D447B8F227E}"/>
                  </a:ext>
                </a:extLst>
              </p:cNvPr>
              <p:cNvSpPr txBox="1"/>
              <p:nvPr/>
            </p:nvSpPr>
            <p:spPr>
              <a:xfrm>
                <a:off x="5532471" y="3715042"/>
                <a:ext cx="4929013" cy="78483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14313" indent="-214313" fontAlgn="auto">
                  <a:spcBef>
                    <a:spcPct val="5000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en-US" altLang="pt-BR" sz="1800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Input constraint: </a:t>
                </a:r>
              </a:p>
              <a:p>
                <a:pPr>
                  <a:spcBef>
                    <a:spcPct val="50000"/>
                  </a:spcBef>
                  <a:defRPr/>
                </a:pPr>
                <a:r>
                  <a:rPr lang="en-US" altLang="pt-BR" sz="1800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altLang="pt-BR" sz="1800" kern="0" baseline="-25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DD </a:t>
                </a:r>
                <a:r>
                  <a:rPr lang="en-US" altLang="pt-BR" sz="1800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&gt; V</a:t>
                </a:r>
                <a:r>
                  <a:rPr lang="en-US" altLang="pt-BR" sz="1800" kern="0" baseline="-25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CS,min</a:t>
                </a:r>
                <a:r>
                  <a:rPr lang="en-US" altLang="pt-BR" sz="1800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+V</a:t>
                </a:r>
                <a:r>
                  <a:rPr lang="en-US" altLang="pt-BR" sz="1800" kern="0" baseline="-25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GS1</a:t>
                </a:r>
                <a:r>
                  <a:rPr lang="en-US" altLang="pt-BR" sz="1800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V</a:t>
                </a:r>
                <a:r>
                  <a:rPr lang="en-US" altLang="pt-BR" sz="1800" kern="0" baseline="-25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CS,min</a:t>
                </a:r>
                <a:r>
                  <a:rPr lang="en-US" altLang="pt-BR" sz="1800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+V</a:t>
                </a:r>
                <a:r>
                  <a:rPr lang="en-US" altLang="pt-BR" sz="1800" kern="0" baseline="-25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DS1,sat</a:t>
                </a:r>
                <a:r>
                  <a:rPr lang="en-US" altLang="pt-BR" sz="1800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pt-BR" sz="18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pt-BR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pt-BR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pt-BR" sz="1800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+V</a:t>
                </a:r>
                <a:r>
                  <a:rPr lang="en-US" altLang="pt-BR" sz="1800" kern="0" baseline="-25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DS3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C35824-535C-1BC4-DFE1-3D447B8F2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471" y="3715042"/>
                <a:ext cx="4929013" cy="784830"/>
              </a:xfrm>
              <a:prstGeom prst="rect">
                <a:avLst/>
              </a:prstGeom>
              <a:blipFill>
                <a:blip r:embed="rId7"/>
                <a:stretch>
                  <a:fillRect l="-862" t="-2256" b="-97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FB8271F-4C69-3E35-3DBE-2543D99CD172}"/>
                  </a:ext>
                </a:extLst>
              </p:cNvPr>
              <p:cNvSpPr txBox="1"/>
              <p:nvPr/>
            </p:nvSpPr>
            <p:spPr>
              <a:xfrm>
                <a:off x="5541250" y="4812673"/>
                <a:ext cx="4920234" cy="78483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14313" indent="-214313">
                  <a:spcBef>
                    <a:spcPct val="50000"/>
                  </a:spcBef>
                  <a:buFont typeface="Wingdings" panose="05000000000000000000" pitchFamily="2" charset="2"/>
                  <a:buChar char="§"/>
                  <a:defRPr/>
                </a:pPr>
                <a:r>
                  <a:rPr lang="en-US" altLang="pt-BR" sz="1800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Output constraint: </a:t>
                </a:r>
              </a:p>
              <a:p>
                <a:pPr>
                  <a:spcBef>
                    <a:spcPct val="50000"/>
                  </a:spcBef>
                  <a:defRPr/>
                </a:pPr>
                <a:r>
                  <a:rPr lang="en-US" altLang="pt-BR" sz="1800" kern="0" dirty="0" err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altLang="pt-BR" sz="1800" kern="0" baseline="-25000" dirty="0" err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out</a:t>
                </a:r>
                <a:r>
                  <a:rPr lang="en-US" altLang="pt-BR" sz="1800" kern="0" baseline="-25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pt-BR" sz="1800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&gt; V</a:t>
                </a:r>
                <a:r>
                  <a:rPr lang="en-US" altLang="pt-BR" sz="1800" kern="0" baseline="-25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DS2,sat</a:t>
                </a:r>
                <a:r>
                  <a:rPr lang="en-US" altLang="pt-BR" sz="1800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pt-BR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pt-BR" sz="1800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 V</a:t>
                </a:r>
                <a:r>
                  <a:rPr lang="en-US" altLang="pt-BR" sz="1800" kern="0" baseline="-25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DS4,sat </a:t>
                </a:r>
                <a:r>
                  <a:rPr lang="en-US" altLang="pt-BR" sz="1800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for saturation of M</a:t>
                </a:r>
                <a:r>
                  <a:rPr lang="en-US" altLang="pt-BR" sz="1800" kern="0" baseline="-25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 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FB8271F-4C69-3E35-3DBE-2543D99C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250" y="4812673"/>
                <a:ext cx="4920234" cy="784830"/>
              </a:xfrm>
              <a:prstGeom prst="rect">
                <a:avLst/>
              </a:prstGeom>
              <a:blipFill>
                <a:blip r:embed="rId8"/>
                <a:stretch>
                  <a:fillRect l="-863" t="-2256" b="-97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25152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4A3D0-4C43-BB6B-659B-548B4334C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98">
                <a:extLst>
                  <a:ext uri="{FF2B5EF4-FFF2-40B4-BE49-F238E27FC236}">
                    <a16:creationId xmlns:a16="http://schemas.microsoft.com/office/drawing/2014/main" id="{25C36F37-7240-D222-D995-5C7086897A4D}"/>
                  </a:ext>
                </a:extLst>
              </p:cNvPr>
              <p:cNvSpPr txBox="1"/>
              <p:nvPr/>
            </p:nvSpPr>
            <p:spPr bwMode="auto">
              <a:xfrm>
                <a:off x="4653441" y="2593972"/>
                <a:ext cx="3076257" cy="454403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pt-BR" sz="1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0" lang="pt-BR" sz="1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  <m:r>
                        <a:rPr kumimoji="0" lang="pt-BR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0" lang="pt-BR" sz="1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𝐷𝑆</m:t>
                          </m:r>
                          <m:r>
                            <a:rPr kumimoji="0" lang="pt-BR" sz="1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0" lang="pt-BR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𝐷𝑆𝑠𝑎𝑡</m:t>
                          </m:r>
                          <m: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0" lang="pt-BR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pt-BR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0" lang="pt-BR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0" lang="pt-BR" sz="1800"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Object 98">
                <a:extLst>
                  <a:ext uri="{FF2B5EF4-FFF2-40B4-BE49-F238E27FC236}">
                    <a16:creationId xmlns:a16="http://schemas.microsoft.com/office/drawing/2014/main" id="{25C36F37-7240-D222-D995-5C7086897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53441" y="2593972"/>
                <a:ext cx="3076257" cy="4544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103">
                <a:extLst>
                  <a:ext uri="{FF2B5EF4-FFF2-40B4-BE49-F238E27FC236}">
                    <a16:creationId xmlns:a16="http://schemas.microsoft.com/office/drawing/2014/main" id="{1D8979F7-4076-AC75-3CCA-B99E1CA3B7F6}"/>
                  </a:ext>
                </a:extLst>
              </p:cNvPr>
              <p:cNvSpPr txBox="1"/>
              <p:nvPr/>
            </p:nvSpPr>
            <p:spPr bwMode="auto">
              <a:xfrm>
                <a:off x="7866295" y="2428449"/>
                <a:ext cx="2939101" cy="94309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pt-BR" sz="1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0"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𝐷𝑆𝑠𝑎𝑡</m:t>
                          </m:r>
                          <m:r>
                            <a:rPr kumimoji="0" lang="pt-BR" sz="1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0" lang="pt-BR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kumimoji="0"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0" lang="pt-BR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kumimoji="0"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0"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kumimoji="0"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0"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kumimoji="0" lang="pt-BR" sz="18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rad>
                      <m:r>
                        <a:rPr kumimoji="0" lang="pt-BR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+3)</m:t>
                      </m:r>
                    </m:oMath>
                  </m:oMathPara>
                </a14:m>
                <a:endParaRPr kumimoji="0" lang="pt-BR" sz="1800"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Object 103">
                <a:extLst>
                  <a:ext uri="{FF2B5EF4-FFF2-40B4-BE49-F238E27FC236}">
                    <a16:creationId xmlns:a16="http://schemas.microsoft.com/office/drawing/2014/main" id="{1D8979F7-4076-AC75-3CCA-B99E1CA3B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66295" y="2428449"/>
                <a:ext cx="2939101" cy="9430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Box 122">
            <a:extLst>
              <a:ext uri="{FF2B5EF4-FFF2-40B4-BE49-F238E27FC236}">
                <a16:creationId xmlns:a16="http://schemas.microsoft.com/office/drawing/2014/main" id="{8118642A-4D12-2FD4-E434-E1DD2F5007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8134" y="2229945"/>
            <a:ext cx="3546475" cy="281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M</a:t>
            </a:r>
            <a:r>
              <a:rPr lang="en-US" altLang="pt-BR" sz="1800" b="0" kern="0" baseline="-25000" dirty="0">
                <a:solidFill>
                  <a:srgbClr val="0000FF"/>
                </a:solidFill>
                <a:latin typeface="+mn-lt"/>
              </a:rPr>
              <a:t>1</a:t>
            </a:r>
            <a:r>
              <a:rPr kumimoji="0" lang="en-US" altLang="pt-BR" sz="1800" b="0" i="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 </a:t>
            </a:r>
            <a:r>
              <a:rPr kumimoji="0" lang="en-US" alt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on the edge of saturation </a:t>
            </a:r>
            <a:endParaRPr kumimoji="0" lang="en-US" altLang="pt-BR" sz="1800" b="0" i="0" u="none" strike="noStrike" kern="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Object 98">
                <a:extLst>
                  <a:ext uri="{FF2B5EF4-FFF2-40B4-BE49-F238E27FC236}">
                    <a16:creationId xmlns:a16="http://schemas.microsoft.com/office/drawing/2014/main" id="{92C44E1A-A5E8-E474-71B0-8D5D7659DD68}"/>
                  </a:ext>
                </a:extLst>
              </p:cNvPr>
              <p:cNvSpPr txBox="1"/>
              <p:nvPr/>
            </p:nvSpPr>
            <p:spPr bwMode="auto">
              <a:xfrm>
                <a:off x="4728134" y="4246001"/>
                <a:ext cx="4498640" cy="694490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 algn="just">
                  <a:lnSpc>
                    <a:spcPct val="17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0"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0" lang="pt-BR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pt-BR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kumimoji="0"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pt-BR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kumimoji="0"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pt-B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pt-B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0" lang="pt-B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kumimoji="0" lang="pt-BR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pt-BR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0"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kumimoji="0"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pt-B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pt-B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0" lang="pt-B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kumimoji="0" lang="pt-B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0" lang="pt-BR" sz="22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endParaRPr kumimoji="0" lang="pt-BR" sz="18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4" name="Object 98">
                <a:extLst>
                  <a:ext uri="{FF2B5EF4-FFF2-40B4-BE49-F238E27FC236}">
                    <a16:creationId xmlns:a16="http://schemas.microsoft.com/office/drawing/2014/main" id="{92C44E1A-A5E8-E474-71B0-8D5D7659D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8134" y="4246001"/>
                <a:ext cx="4498640" cy="6944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ítulo 2">
            <a:extLst>
              <a:ext uri="{FF2B5EF4-FFF2-40B4-BE49-F238E27FC236}">
                <a16:creationId xmlns:a16="http://schemas.microsoft.com/office/drawing/2014/main" id="{881E87DA-9156-21F8-27D5-AD4EB9BA5647}"/>
              </a:ext>
            </a:extLst>
          </p:cNvPr>
          <p:cNvSpPr txBox="1">
            <a:spLocks/>
          </p:cNvSpPr>
          <p:nvPr/>
        </p:nvSpPr>
        <p:spPr>
          <a:xfrm>
            <a:off x="817343" y="157473"/>
            <a:ext cx="5143642" cy="4128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Cascode</a:t>
            </a:r>
            <a:r>
              <a:rPr lang="en-US" sz="3200" dirty="0"/>
              <a:t> current mirrors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D0C285-77F3-589C-0E26-582214882DA2}"/>
              </a:ext>
            </a:extLst>
          </p:cNvPr>
          <p:cNvGrpSpPr/>
          <p:nvPr/>
        </p:nvGrpSpPr>
        <p:grpSpPr>
          <a:xfrm>
            <a:off x="806361" y="1946364"/>
            <a:ext cx="3726167" cy="3358649"/>
            <a:chOff x="806361" y="1946364"/>
            <a:chExt cx="3726167" cy="335864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535EB44-B865-8FB0-544A-66B4A4229085}"/>
                </a:ext>
              </a:extLst>
            </p:cNvPr>
            <p:cNvGrpSpPr/>
            <p:nvPr/>
          </p:nvGrpSpPr>
          <p:grpSpPr>
            <a:xfrm>
              <a:off x="806361" y="1946364"/>
              <a:ext cx="3611889" cy="3358649"/>
              <a:chOff x="496046" y="1316035"/>
              <a:chExt cx="3880627" cy="3609976"/>
            </a:xfrm>
          </p:grpSpPr>
          <p:sp>
            <p:nvSpPr>
              <p:cNvPr id="5" name="Rectangle 176">
                <a:extLst>
                  <a:ext uri="{FF2B5EF4-FFF2-40B4-BE49-F238E27FC236}">
                    <a16:creationId xmlns:a16="http://schemas.microsoft.com/office/drawing/2014/main" id="{55EA19F6-848A-5214-2010-10B74C338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8123" y="1325561"/>
                <a:ext cx="3638550" cy="36004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altLang="pt-BR" sz="135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" name="Oval 92">
                <a:extLst>
                  <a:ext uri="{FF2B5EF4-FFF2-40B4-BE49-F238E27FC236}">
                    <a16:creationId xmlns:a16="http://schemas.microsoft.com/office/drawing/2014/main" id="{17272351-3017-23C6-8DDA-EEA39460C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6548" y="1952624"/>
                <a:ext cx="465138" cy="44450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altLang="pt-BR" sz="135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Line 94">
                <a:extLst>
                  <a:ext uri="{FF2B5EF4-FFF2-40B4-BE49-F238E27FC236}">
                    <a16:creationId xmlns:a16="http://schemas.microsoft.com/office/drawing/2014/main" id="{CCD2FCF7-2EF4-36EC-DEA9-6EDC785345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8323" y="1998661"/>
                <a:ext cx="1588" cy="35401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5" name="Line 95">
                <a:extLst>
                  <a:ext uri="{FF2B5EF4-FFF2-40B4-BE49-F238E27FC236}">
                    <a16:creationId xmlns:a16="http://schemas.microsoft.com/office/drawing/2014/main" id="{DF6E42BB-FD3D-4572-2848-4231243A35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5148" y="4308473"/>
                <a:ext cx="0" cy="26670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6" name="Line 96">
                <a:extLst>
                  <a:ext uri="{FF2B5EF4-FFF2-40B4-BE49-F238E27FC236}">
                    <a16:creationId xmlns:a16="http://schemas.microsoft.com/office/drawing/2014/main" id="{A78A7E07-3C00-DCA7-F8DF-6558E00A5F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17711" y="3819524"/>
                <a:ext cx="0" cy="50165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7" name="Line 97">
                <a:extLst>
                  <a:ext uri="{FF2B5EF4-FFF2-40B4-BE49-F238E27FC236}">
                    <a16:creationId xmlns:a16="http://schemas.microsoft.com/office/drawing/2014/main" id="{ADCBE8E4-B36C-04E8-1A6D-CA89B4A10F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5823" y="3821111"/>
                <a:ext cx="0" cy="49530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8" name="Line 99">
                <a:extLst>
                  <a:ext uri="{FF2B5EF4-FFF2-40B4-BE49-F238E27FC236}">
                    <a16:creationId xmlns:a16="http://schemas.microsoft.com/office/drawing/2014/main" id="{28E7FE92-1802-8454-FD20-8735CDBF19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5148" y="4313236"/>
                <a:ext cx="18732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9" name="Line 100">
                <a:extLst>
                  <a:ext uri="{FF2B5EF4-FFF2-40B4-BE49-F238E27FC236}">
                    <a16:creationId xmlns:a16="http://schemas.microsoft.com/office/drawing/2014/main" id="{A6E7DF1F-BE1E-EBB4-664D-3AC40817CD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5823" y="4062411"/>
                <a:ext cx="555625" cy="15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0" name="Line 101">
                <a:extLst>
                  <a:ext uri="{FF2B5EF4-FFF2-40B4-BE49-F238E27FC236}">
                    <a16:creationId xmlns:a16="http://schemas.microsoft.com/office/drawing/2014/main" id="{8010E126-EE95-4E9C-0A32-14B789FB0C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3561" y="3825874"/>
                <a:ext cx="179387" cy="15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grpSp>
            <p:nvGrpSpPr>
              <p:cNvPr id="101" name="Group 102">
                <a:extLst>
                  <a:ext uri="{FF2B5EF4-FFF2-40B4-BE49-F238E27FC236}">
                    <a16:creationId xmlns:a16="http://schemas.microsoft.com/office/drawing/2014/main" id="{7351D15F-ABF7-5322-4B0E-CB934FA474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17661" y="4460874"/>
                <a:ext cx="433387" cy="406400"/>
                <a:chOff x="2444" y="3779"/>
                <a:chExt cx="532" cy="522"/>
              </a:xfrm>
            </p:grpSpPr>
            <p:sp>
              <p:nvSpPr>
                <p:cNvPr id="173" name="Line 103">
                  <a:extLst>
                    <a:ext uri="{FF2B5EF4-FFF2-40B4-BE49-F238E27FC236}">
                      <a16:creationId xmlns:a16="http://schemas.microsoft.com/office/drawing/2014/main" id="{3FDBFEC3-C6B4-6B91-2078-C4480E56E1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12" y="3779"/>
                  <a:ext cx="1" cy="34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35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4" name="Line 104">
                  <a:extLst>
                    <a:ext uri="{FF2B5EF4-FFF2-40B4-BE49-F238E27FC236}">
                      <a16:creationId xmlns:a16="http://schemas.microsoft.com/office/drawing/2014/main" id="{38E4D86C-626D-AA2A-713B-19118B0F58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44" y="4132"/>
                  <a:ext cx="532" cy="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35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5" name="Line 105">
                  <a:extLst>
                    <a:ext uri="{FF2B5EF4-FFF2-40B4-BE49-F238E27FC236}">
                      <a16:creationId xmlns:a16="http://schemas.microsoft.com/office/drawing/2014/main" id="{802FDA9B-0DC4-3818-3D8B-602B72D175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28" y="4216"/>
                  <a:ext cx="364" cy="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35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6" name="Line 106">
                  <a:extLst>
                    <a:ext uri="{FF2B5EF4-FFF2-40B4-BE49-F238E27FC236}">
                      <a16:creationId xmlns:a16="http://schemas.microsoft.com/office/drawing/2014/main" id="{D51FEA1C-C70B-E881-FD6A-87E9B7E621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12" y="4300"/>
                  <a:ext cx="196" cy="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35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02" name="Group 107">
                <a:extLst>
                  <a:ext uri="{FF2B5EF4-FFF2-40B4-BE49-F238E27FC236}">
                    <a16:creationId xmlns:a16="http://schemas.microsoft.com/office/drawing/2014/main" id="{8105EF70-9E12-C65F-7C67-3ABFCF9759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3144773" y="3566508"/>
                <a:ext cx="720725" cy="1299175"/>
                <a:chOff x="2537" y="6383"/>
                <a:chExt cx="882" cy="1668"/>
              </a:xfrm>
            </p:grpSpPr>
            <p:grpSp>
              <p:nvGrpSpPr>
                <p:cNvPr id="160" name="Group 108">
                  <a:extLst>
                    <a:ext uri="{FF2B5EF4-FFF2-40B4-BE49-F238E27FC236}">
                      <a16:creationId xmlns:a16="http://schemas.microsoft.com/office/drawing/2014/main" id="{F7DB4B6D-402B-319A-C1BC-5BE29A60E67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00" y="6383"/>
                  <a:ext cx="619" cy="1279"/>
                  <a:chOff x="7929" y="6485"/>
                  <a:chExt cx="619" cy="1279"/>
                </a:xfrm>
              </p:grpSpPr>
              <p:sp>
                <p:nvSpPr>
                  <p:cNvPr id="166" name="Line 109">
                    <a:extLst>
                      <a:ext uri="{FF2B5EF4-FFF2-40B4-BE49-F238E27FC236}">
                        <a16:creationId xmlns:a16="http://schemas.microsoft.com/office/drawing/2014/main" id="{AFE540B2-3DBE-2425-355B-45965CF7FE7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932" y="7422"/>
                    <a:ext cx="2" cy="342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35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7" name="Line 110">
                    <a:extLst>
                      <a:ext uri="{FF2B5EF4-FFF2-40B4-BE49-F238E27FC236}">
                        <a16:creationId xmlns:a16="http://schemas.microsoft.com/office/drawing/2014/main" id="{DB5981FF-5798-14E7-D78D-A7DEB82BBEC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156" y="6808"/>
                    <a:ext cx="0" cy="621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35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8" name="Line 111">
                    <a:extLst>
                      <a:ext uri="{FF2B5EF4-FFF2-40B4-BE49-F238E27FC236}">
                        <a16:creationId xmlns:a16="http://schemas.microsoft.com/office/drawing/2014/main" id="{1458F0D9-B03E-D043-3A52-1576F5A8134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325" y="6810"/>
                    <a:ext cx="1" cy="634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35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9" name="Line 112">
                    <a:extLst>
                      <a:ext uri="{FF2B5EF4-FFF2-40B4-BE49-F238E27FC236}">
                        <a16:creationId xmlns:a16="http://schemas.microsoft.com/office/drawing/2014/main" id="{38C358F5-0005-57A3-0D1D-218BBD6E8F9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929" y="6485"/>
                    <a:ext cx="3" cy="339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35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70" name="Line 113">
                    <a:extLst>
                      <a:ext uri="{FF2B5EF4-FFF2-40B4-BE49-F238E27FC236}">
                        <a16:creationId xmlns:a16="http://schemas.microsoft.com/office/drawing/2014/main" id="{6FB63BC2-1861-98C8-F7CD-FC3242FAAFA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932" y="7434"/>
                    <a:ext cx="228" cy="1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35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71" name="Line 114">
                    <a:extLst>
                      <a:ext uri="{FF2B5EF4-FFF2-40B4-BE49-F238E27FC236}">
                        <a16:creationId xmlns:a16="http://schemas.microsoft.com/office/drawing/2014/main" id="{2803FA86-D444-E683-14D6-AF9A2440F8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324" y="7126"/>
                    <a:ext cx="224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35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72" name="Line 115">
                    <a:extLst>
                      <a:ext uri="{FF2B5EF4-FFF2-40B4-BE49-F238E27FC236}">
                        <a16:creationId xmlns:a16="http://schemas.microsoft.com/office/drawing/2014/main" id="{BD527710-B8E9-DED9-2EBA-773C2BEEAA7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930" y="6815"/>
                    <a:ext cx="222" cy="1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35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61" name="Group 116">
                  <a:extLst>
                    <a:ext uri="{FF2B5EF4-FFF2-40B4-BE49-F238E27FC236}">
                      <a16:creationId xmlns:a16="http://schemas.microsoft.com/office/drawing/2014/main" id="{E30F685E-3196-53BA-9A54-86E9BA3950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37" y="7529"/>
                  <a:ext cx="532" cy="522"/>
                  <a:chOff x="2444" y="3779"/>
                  <a:chExt cx="532" cy="522"/>
                </a:xfrm>
              </p:grpSpPr>
              <p:sp>
                <p:nvSpPr>
                  <p:cNvPr id="162" name="Line 117">
                    <a:extLst>
                      <a:ext uri="{FF2B5EF4-FFF2-40B4-BE49-F238E27FC236}">
                        <a16:creationId xmlns:a16="http://schemas.microsoft.com/office/drawing/2014/main" id="{C97D01CC-AFE9-5B47-BD89-7BBD606F9F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15" y="3779"/>
                    <a:ext cx="1" cy="342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35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3" name="Line 118">
                    <a:extLst>
                      <a:ext uri="{FF2B5EF4-FFF2-40B4-BE49-F238E27FC236}">
                        <a16:creationId xmlns:a16="http://schemas.microsoft.com/office/drawing/2014/main" id="{F6494894-C1E8-B4BB-7AE3-D3C77B9333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4" y="4132"/>
                    <a:ext cx="532" cy="1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35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4" name="Line 119">
                    <a:extLst>
                      <a:ext uri="{FF2B5EF4-FFF2-40B4-BE49-F238E27FC236}">
                        <a16:creationId xmlns:a16="http://schemas.microsoft.com/office/drawing/2014/main" id="{ED3C2F05-41D5-7172-6761-3D72D05FEE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8" y="4216"/>
                    <a:ext cx="364" cy="1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35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5" name="Line 120">
                    <a:extLst>
                      <a:ext uri="{FF2B5EF4-FFF2-40B4-BE49-F238E27FC236}">
                        <a16:creationId xmlns:a16="http://schemas.microsoft.com/office/drawing/2014/main" id="{DDFF0CD8-B86F-F16C-223D-C49F25B7C1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12" y="4300"/>
                    <a:ext cx="196" cy="1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35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103" name="Text Box 121">
                <a:extLst>
                  <a:ext uri="{FF2B5EF4-FFF2-40B4-BE49-F238E27FC236}">
                    <a16:creationId xmlns:a16="http://schemas.microsoft.com/office/drawing/2014/main" id="{E7C3D01B-7B8D-5B01-D657-2398FFAFFD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0836" y="1331911"/>
                <a:ext cx="422275" cy="279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3500" tIns="8100" rIns="13500" bIns="810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altLang="pt-BR" sz="1125" b="0" i="1" kern="0">
                    <a:solidFill>
                      <a:srgbClr val="000000"/>
                    </a:solidFill>
                  </a:rPr>
                  <a:t>V</a:t>
                </a:r>
                <a:r>
                  <a:rPr lang="pt-BR" altLang="pt-BR" sz="1125" b="0" i="1" kern="0" baseline="-25000">
                    <a:solidFill>
                      <a:srgbClr val="000000"/>
                    </a:solidFill>
                  </a:rPr>
                  <a:t>DD</a:t>
                </a:r>
                <a:endParaRPr lang="en-US" altLang="pt-BR" sz="1125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Line 122">
                <a:extLst>
                  <a:ext uri="{FF2B5EF4-FFF2-40B4-BE49-F238E27FC236}">
                    <a16:creationId xmlns:a16="http://schemas.microsoft.com/office/drawing/2014/main" id="{05A56E08-E8CA-7481-87B6-FCF01E3ABE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17953" y="2177905"/>
                <a:ext cx="2709" cy="34369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5" name="Text Box 124">
                <a:extLst>
                  <a:ext uri="{FF2B5EF4-FFF2-40B4-BE49-F238E27FC236}">
                    <a16:creationId xmlns:a16="http://schemas.microsoft.com/office/drawing/2014/main" id="{CB798BEB-5E32-69D1-97CA-045B3F1483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38286" y="3933824"/>
                <a:ext cx="336550" cy="279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3500" tIns="8100" rIns="13500" bIns="810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altLang="pt-BR" sz="1125" b="0" kern="0">
                    <a:solidFill>
                      <a:srgbClr val="000000"/>
                    </a:solidFill>
                  </a:rPr>
                  <a:t>M</a:t>
                </a:r>
                <a:r>
                  <a:rPr lang="pt-BR" altLang="pt-BR" sz="1125" b="0" kern="0" baseline="-25000">
                    <a:solidFill>
                      <a:srgbClr val="000000"/>
                    </a:solidFill>
                  </a:rPr>
                  <a:t>1</a:t>
                </a:r>
                <a:endParaRPr lang="en-US" altLang="pt-BR" sz="1125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Text Box 125">
                <a:extLst>
                  <a:ext uri="{FF2B5EF4-FFF2-40B4-BE49-F238E27FC236}">
                    <a16:creationId xmlns:a16="http://schemas.microsoft.com/office/drawing/2014/main" id="{F37C8883-72B3-7AC0-388D-705A3C84D4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7898" y="3933824"/>
                <a:ext cx="338138" cy="2825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3500" tIns="8100" rIns="13500" bIns="810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altLang="pt-BR" sz="1125" b="0" kern="0" dirty="0">
                    <a:solidFill>
                      <a:srgbClr val="000000"/>
                    </a:solidFill>
                  </a:rPr>
                  <a:t>M</a:t>
                </a:r>
                <a:r>
                  <a:rPr lang="pt-BR" altLang="pt-BR" sz="1125" b="0" kern="0" baseline="-25000" dirty="0">
                    <a:solidFill>
                      <a:srgbClr val="000000"/>
                    </a:solidFill>
                  </a:rPr>
                  <a:t>2</a:t>
                </a:r>
                <a:endParaRPr lang="en-US" altLang="pt-BR" sz="1125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" name="Text Box 126">
                <a:extLst>
                  <a:ext uri="{FF2B5EF4-FFF2-40B4-BE49-F238E27FC236}">
                    <a16:creationId xmlns:a16="http://schemas.microsoft.com/office/drawing/2014/main" id="{44E4D1F2-F496-DAF0-5B44-30FCDD55B1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90736" y="2041524"/>
                <a:ext cx="241300" cy="3111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3500" tIns="8100" rIns="13500" bIns="810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altLang="pt-BR" sz="1125" b="0" i="1" kern="0">
                    <a:solidFill>
                      <a:srgbClr val="000000"/>
                    </a:solidFill>
                  </a:rPr>
                  <a:t>I</a:t>
                </a:r>
                <a:r>
                  <a:rPr lang="pt-BR" altLang="pt-BR" sz="1125" b="0" i="1" kern="0" baseline="-25000">
                    <a:solidFill>
                      <a:srgbClr val="000000"/>
                    </a:solidFill>
                  </a:rPr>
                  <a:t>in</a:t>
                </a:r>
                <a:endParaRPr lang="en-US" altLang="pt-BR" sz="1125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" name="Line 127">
                <a:extLst>
                  <a:ext uri="{FF2B5EF4-FFF2-40B4-BE49-F238E27FC236}">
                    <a16:creationId xmlns:a16="http://schemas.microsoft.com/office/drawing/2014/main" id="{595048F4-3854-27A4-5B87-1796397BDD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41498" y="1620836"/>
                <a:ext cx="0" cy="3190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9" name="Line 128">
                <a:extLst>
                  <a:ext uri="{FF2B5EF4-FFF2-40B4-BE49-F238E27FC236}">
                    <a16:creationId xmlns:a16="http://schemas.microsoft.com/office/drawing/2014/main" id="{13965EE4-69D0-F6FB-A145-485618F329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8323" y="3314698"/>
                <a:ext cx="1540" cy="5238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0" name="Line 129">
                <a:extLst>
                  <a:ext uri="{FF2B5EF4-FFF2-40B4-BE49-F238E27FC236}">
                    <a16:creationId xmlns:a16="http://schemas.microsoft.com/office/drawing/2014/main" id="{113003E5-E73D-D398-8B9E-8EEB27A9B6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16123" y="2833686"/>
                <a:ext cx="1588" cy="50165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1" name="Line 130">
                <a:extLst>
                  <a:ext uri="{FF2B5EF4-FFF2-40B4-BE49-F238E27FC236}">
                    <a16:creationId xmlns:a16="http://schemas.microsoft.com/office/drawing/2014/main" id="{1B7C7B93-5566-EECA-DC3C-D4F720791C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4236" y="2835274"/>
                <a:ext cx="1587" cy="49530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2" name="Line 131">
                <a:extLst>
                  <a:ext uri="{FF2B5EF4-FFF2-40B4-BE49-F238E27FC236}">
                    <a16:creationId xmlns:a16="http://schemas.microsoft.com/office/drawing/2014/main" id="{3C63186D-E59C-9048-02D9-84BCAA41BA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3561" y="2593974"/>
                <a:ext cx="1587" cy="26035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3" name="Line 132">
                <a:extLst>
                  <a:ext uri="{FF2B5EF4-FFF2-40B4-BE49-F238E27FC236}">
                    <a16:creationId xmlns:a16="http://schemas.microsoft.com/office/drawing/2014/main" id="{81856A73-CC69-E459-35D6-38CD7FBC10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3561" y="3327398"/>
                <a:ext cx="185737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4" name="Line 133">
                <a:extLst>
                  <a:ext uri="{FF2B5EF4-FFF2-40B4-BE49-F238E27FC236}">
                    <a16:creationId xmlns:a16="http://schemas.microsoft.com/office/drawing/2014/main" id="{906BD331-D9BF-8D4B-6D49-DAEE6DD61C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1973" y="2842418"/>
                <a:ext cx="180975" cy="158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grpSp>
            <p:nvGrpSpPr>
              <p:cNvPr id="115" name="Group 134">
                <a:extLst>
                  <a:ext uri="{FF2B5EF4-FFF2-40B4-BE49-F238E27FC236}">
                    <a16:creationId xmlns:a16="http://schemas.microsoft.com/office/drawing/2014/main" id="{000CADBC-451A-641B-F57A-74FDAE1345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3151121" y="2170385"/>
                <a:ext cx="505642" cy="1411009"/>
                <a:chOff x="7929" y="5952"/>
                <a:chExt cx="619" cy="1812"/>
              </a:xfrm>
            </p:grpSpPr>
            <p:sp>
              <p:nvSpPr>
                <p:cNvPr id="153" name="Line 135">
                  <a:extLst>
                    <a:ext uri="{FF2B5EF4-FFF2-40B4-BE49-F238E27FC236}">
                      <a16:creationId xmlns:a16="http://schemas.microsoft.com/office/drawing/2014/main" id="{0A411DA1-6D3D-B02C-F96C-4EED8117BC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29" y="7422"/>
                  <a:ext cx="2" cy="34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35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4" name="Line 136">
                  <a:extLst>
                    <a:ext uri="{FF2B5EF4-FFF2-40B4-BE49-F238E27FC236}">
                      <a16:creationId xmlns:a16="http://schemas.microsoft.com/office/drawing/2014/main" id="{D3C246D6-8382-A1A2-3B2F-9E9771D50D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56" y="6804"/>
                  <a:ext cx="4" cy="65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35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5" name="Line 137">
                  <a:extLst>
                    <a:ext uri="{FF2B5EF4-FFF2-40B4-BE49-F238E27FC236}">
                      <a16:creationId xmlns:a16="http://schemas.microsoft.com/office/drawing/2014/main" id="{3A3CDC50-A53D-5FB2-5430-8CFCF2B9A5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325" y="6815"/>
                  <a:ext cx="2" cy="63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35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6" name="Line 138">
                  <a:extLst>
                    <a:ext uri="{FF2B5EF4-FFF2-40B4-BE49-F238E27FC236}">
                      <a16:creationId xmlns:a16="http://schemas.microsoft.com/office/drawing/2014/main" id="{C1DC3C00-15C7-4339-7337-A7D99E4E95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933" y="5952"/>
                  <a:ext cx="7" cy="87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35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7" name="Line 139">
                  <a:extLst>
                    <a:ext uri="{FF2B5EF4-FFF2-40B4-BE49-F238E27FC236}">
                      <a16:creationId xmlns:a16="http://schemas.microsoft.com/office/drawing/2014/main" id="{AFBE1755-0D19-81E9-C107-D21F9649E4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32" y="7434"/>
                  <a:ext cx="228" cy="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35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8" name="Line 140">
                  <a:extLst>
                    <a:ext uri="{FF2B5EF4-FFF2-40B4-BE49-F238E27FC236}">
                      <a16:creationId xmlns:a16="http://schemas.microsoft.com/office/drawing/2014/main" id="{E4A33240-60A9-450D-9105-01A75FDE23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324" y="7126"/>
                  <a:ext cx="224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35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9" name="Line 141">
                  <a:extLst>
                    <a:ext uri="{FF2B5EF4-FFF2-40B4-BE49-F238E27FC236}">
                      <a16:creationId xmlns:a16="http://schemas.microsoft.com/office/drawing/2014/main" id="{B2B6E334-7319-7611-6A4E-36E3D1BCCD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30" y="6812"/>
                  <a:ext cx="222" cy="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35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16" name="Text Box 142">
                <a:extLst>
                  <a:ext uri="{FF2B5EF4-FFF2-40B4-BE49-F238E27FC236}">
                    <a16:creationId xmlns:a16="http://schemas.microsoft.com/office/drawing/2014/main" id="{EE9915A3-FBC3-C18F-B56E-BF6A805301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71811" y="2919411"/>
                <a:ext cx="336550" cy="2809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3500" tIns="8100" rIns="13500" bIns="810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altLang="pt-BR" sz="1125" b="0" kern="0">
                    <a:solidFill>
                      <a:srgbClr val="000000"/>
                    </a:solidFill>
                  </a:rPr>
                  <a:t>M</a:t>
                </a:r>
                <a:r>
                  <a:rPr lang="pt-BR" altLang="pt-BR" sz="1125" b="0" kern="0" baseline="-25000">
                    <a:solidFill>
                      <a:srgbClr val="000000"/>
                    </a:solidFill>
                  </a:rPr>
                  <a:t>4</a:t>
                </a:r>
                <a:endParaRPr lang="en-US" altLang="pt-BR" sz="1125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" name="Line 143">
                <a:extLst>
                  <a:ext uri="{FF2B5EF4-FFF2-40B4-BE49-F238E27FC236}">
                    <a16:creationId xmlns:a16="http://schemas.microsoft.com/office/drawing/2014/main" id="{DF14D28D-AB26-3125-40E0-D651205330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1973" y="2397124"/>
                <a:ext cx="0" cy="23336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8" name="Line 144">
                <a:extLst>
                  <a:ext uri="{FF2B5EF4-FFF2-40B4-BE49-F238E27FC236}">
                    <a16:creationId xmlns:a16="http://schemas.microsoft.com/office/drawing/2014/main" id="{7134661B-E4E6-6870-BC86-64E43C1EB3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39986" y="2606674"/>
                <a:ext cx="3175" cy="40481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9" name="Line 145">
                <a:extLst>
                  <a:ext uri="{FF2B5EF4-FFF2-40B4-BE49-F238E27FC236}">
                    <a16:creationId xmlns:a16="http://schemas.microsoft.com/office/drawing/2014/main" id="{11D11F1A-5F16-501B-A4F0-172FB0BF54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5148" y="2609848"/>
                <a:ext cx="608013" cy="15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20" name="Text Box 146">
                <a:extLst>
                  <a:ext uri="{FF2B5EF4-FFF2-40B4-BE49-F238E27FC236}">
                    <a16:creationId xmlns:a16="http://schemas.microsoft.com/office/drawing/2014/main" id="{8EB5AC20-CC67-E3C8-3FAD-5E986D80B6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9073" y="2789236"/>
                <a:ext cx="265113" cy="2190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altLang="pt-BR" sz="1125" b="0" kern="0">
                    <a:solidFill>
                      <a:srgbClr val="000000"/>
                    </a:solidFill>
                  </a:rPr>
                  <a:t>M</a:t>
                </a:r>
                <a:r>
                  <a:rPr lang="pt-BR" altLang="pt-BR" sz="1125" b="0" kern="0" baseline="-25000">
                    <a:solidFill>
                      <a:srgbClr val="000000"/>
                    </a:solidFill>
                  </a:rPr>
                  <a:t>3</a:t>
                </a:r>
                <a:endParaRPr lang="en-US" altLang="pt-BR" sz="1125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1" name="Text Box 147">
                <a:extLst>
                  <a:ext uri="{FF2B5EF4-FFF2-40B4-BE49-F238E27FC236}">
                    <a16:creationId xmlns:a16="http://schemas.microsoft.com/office/drawing/2014/main" id="{873E8E8F-7ED0-C474-8185-322774F3B0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93636" y="1901680"/>
                <a:ext cx="287337" cy="292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3500" tIns="8100" rIns="13500" bIns="810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altLang="pt-BR" sz="1125" b="0" i="1" kern="0">
                    <a:solidFill>
                      <a:srgbClr val="000000"/>
                    </a:solidFill>
                  </a:rPr>
                  <a:t>V</a:t>
                </a:r>
                <a:r>
                  <a:rPr lang="pt-BR" altLang="pt-BR" sz="1125" b="0" i="1" kern="0" baseline="-25000">
                    <a:solidFill>
                      <a:srgbClr val="000000"/>
                    </a:solidFill>
                  </a:rPr>
                  <a:t>O</a:t>
                </a:r>
                <a:endParaRPr lang="en-US" altLang="pt-BR" sz="1125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" name="Oval 148">
                <a:extLst>
                  <a:ext uri="{FF2B5EF4-FFF2-40B4-BE49-F238E27FC236}">
                    <a16:creationId xmlns:a16="http://schemas.microsoft.com/office/drawing/2014/main" id="{F2462366-04C2-788E-25E0-E0DC2A2B4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273" y="1962149"/>
                <a:ext cx="465138" cy="442912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altLang="pt-BR" sz="135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3" name="Line 149">
                <a:extLst>
                  <a:ext uri="{FF2B5EF4-FFF2-40B4-BE49-F238E27FC236}">
                    <a16:creationId xmlns:a16="http://schemas.microsoft.com/office/drawing/2014/main" id="{E8D81CCC-698D-5E2C-8E01-1BBB58A177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9111" y="3321049"/>
                <a:ext cx="3175" cy="27622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24" name="Line 150">
                <a:extLst>
                  <a:ext uri="{FF2B5EF4-FFF2-40B4-BE49-F238E27FC236}">
                    <a16:creationId xmlns:a16="http://schemas.microsoft.com/office/drawing/2014/main" id="{CEFCCD00-FAA6-62CD-814D-D442387F0B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8636" y="2005011"/>
                <a:ext cx="0" cy="3571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grpSp>
            <p:nvGrpSpPr>
              <p:cNvPr id="125" name="Group 151">
                <a:extLst>
                  <a:ext uri="{FF2B5EF4-FFF2-40B4-BE49-F238E27FC236}">
                    <a16:creationId xmlns:a16="http://schemas.microsoft.com/office/drawing/2014/main" id="{8B2C1426-1CB0-91A4-13A2-6902989346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3211" y="3579811"/>
                <a:ext cx="433387" cy="404813"/>
                <a:chOff x="2444" y="3779"/>
                <a:chExt cx="532" cy="522"/>
              </a:xfrm>
            </p:grpSpPr>
            <p:sp>
              <p:nvSpPr>
                <p:cNvPr id="149" name="Line 152">
                  <a:extLst>
                    <a:ext uri="{FF2B5EF4-FFF2-40B4-BE49-F238E27FC236}">
                      <a16:creationId xmlns:a16="http://schemas.microsoft.com/office/drawing/2014/main" id="{57930CCD-F2DC-2D96-260E-CA5A2A96B6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12" y="3779"/>
                  <a:ext cx="1" cy="34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35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0" name="Line 153">
                  <a:extLst>
                    <a:ext uri="{FF2B5EF4-FFF2-40B4-BE49-F238E27FC236}">
                      <a16:creationId xmlns:a16="http://schemas.microsoft.com/office/drawing/2014/main" id="{53B56321-E583-7AE9-2648-B7D913EA00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44" y="4132"/>
                  <a:ext cx="532" cy="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35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1" name="Line 154">
                  <a:extLst>
                    <a:ext uri="{FF2B5EF4-FFF2-40B4-BE49-F238E27FC236}">
                      <a16:creationId xmlns:a16="http://schemas.microsoft.com/office/drawing/2014/main" id="{E0C3259D-B6C9-D435-5B8D-215E5D75A2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28" y="4216"/>
                  <a:ext cx="364" cy="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35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" name="Line 155">
                  <a:extLst>
                    <a:ext uri="{FF2B5EF4-FFF2-40B4-BE49-F238E27FC236}">
                      <a16:creationId xmlns:a16="http://schemas.microsoft.com/office/drawing/2014/main" id="{2CBCACF0-6F29-D8C8-5303-2DC9678F7A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12" y="4300"/>
                  <a:ext cx="196" cy="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35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26" name="Text Box 156">
                <a:extLst>
                  <a:ext uri="{FF2B5EF4-FFF2-40B4-BE49-F238E27FC236}">
                    <a16:creationId xmlns:a16="http://schemas.microsoft.com/office/drawing/2014/main" id="{A29E670F-3229-AC57-9ACD-FAC2DE419B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1148" y="1339849"/>
                <a:ext cx="419100" cy="279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3500" tIns="8100" rIns="13500" bIns="810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altLang="pt-BR" sz="1125" b="0" i="1" kern="0">
                    <a:solidFill>
                      <a:srgbClr val="000000"/>
                    </a:solidFill>
                  </a:rPr>
                  <a:t>V</a:t>
                </a:r>
                <a:r>
                  <a:rPr lang="pt-BR" altLang="pt-BR" sz="1125" b="0" i="1" kern="0" baseline="-25000">
                    <a:solidFill>
                      <a:srgbClr val="000000"/>
                    </a:solidFill>
                  </a:rPr>
                  <a:t>DD</a:t>
                </a:r>
                <a:endParaRPr lang="en-US" altLang="pt-BR" sz="1125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" name="Text Box 157">
                <a:extLst>
                  <a:ext uri="{FF2B5EF4-FFF2-40B4-BE49-F238E27FC236}">
                    <a16:creationId xmlns:a16="http://schemas.microsoft.com/office/drawing/2014/main" id="{EDCAF400-A36D-1B5B-8CC9-5E5E9700E3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81048" y="2051049"/>
                <a:ext cx="331788" cy="2333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3500" tIns="8100" rIns="13500" bIns="810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altLang="pt-BR" sz="1125" b="0" i="1" kern="0">
                    <a:solidFill>
                      <a:srgbClr val="000000"/>
                    </a:solidFill>
                  </a:rPr>
                  <a:t>I</a:t>
                </a:r>
                <a:r>
                  <a:rPr lang="pt-BR" altLang="pt-BR" sz="1125" b="0" i="1" kern="0" baseline="-25000">
                    <a:solidFill>
                      <a:srgbClr val="000000"/>
                    </a:solidFill>
                  </a:rPr>
                  <a:t>B5</a:t>
                </a:r>
                <a:endParaRPr lang="en-US" altLang="pt-BR" sz="1125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8" name="Line 158">
                <a:extLst>
                  <a:ext uri="{FF2B5EF4-FFF2-40B4-BE49-F238E27FC236}">
                    <a16:creationId xmlns:a16="http://schemas.microsoft.com/office/drawing/2014/main" id="{180C02D0-A3DE-BB77-9CAE-727C63F5C8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30223" y="1630361"/>
                <a:ext cx="0" cy="3190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29" name="Line 159">
                <a:extLst>
                  <a:ext uri="{FF2B5EF4-FFF2-40B4-BE49-F238E27FC236}">
                    <a16:creationId xmlns:a16="http://schemas.microsoft.com/office/drawing/2014/main" id="{40B320BB-0B15-35EC-4DE1-5B99CFD42B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3873" y="3321049"/>
                <a:ext cx="0" cy="26670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0" name="Line 160">
                <a:extLst>
                  <a:ext uri="{FF2B5EF4-FFF2-40B4-BE49-F238E27FC236}">
                    <a16:creationId xmlns:a16="http://schemas.microsoft.com/office/drawing/2014/main" id="{FA7F36FE-F97F-E848-0C5A-D950A99A8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4848" y="2843211"/>
                <a:ext cx="1588" cy="50165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1" name="Line 161">
                <a:extLst>
                  <a:ext uri="{FF2B5EF4-FFF2-40B4-BE49-F238E27FC236}">
                    <a16:creationId xmlns:a16="http://schemas.microsoft.com/office/drawing/2014/main" id="{4793A8DE-D95E-00A6-A761-0A16DDC227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2961" y="2844799"/>
                <a:ext cx="1587" cy="49371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2" name="Line 162">
                <a:extLst>
                  <a:ext uri="{FF2B5EF4-FFF2-40B4-BE49-F238E27FC236}">
                    <a16:creationId xmlns:a16="http://schemas.microsoft.com/office/drawing/2014/main" id="{4B07ACF9-37EA-F915-4789-F167E6D54F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3873" y="2601911"/>
                <a:ext cx="0" cy="26193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3" name="Line 163">
                <a:extLst>
                  <a:ext uri="{FF2B5EF4-FFF2-40B4-BE49-F238E27FC236}">
                    <a16:creationId xmlns:a16="http://schemas.microsoft.com/office/drawing/2014/main" id="{81B5C4B0-7B17-5ECF-B2D6-978A39B46A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3873" y="3332161"/>
                <a:ext cx="18415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4" name="Line 164">
                <a:extLst>
                  <a:ext uri="{FF2B5EF4-FFF2-40B4-BE49-F238E27FC236}">
                    <a16:creationId xmlns:a16="http://schemas.microsoft.com/office/drawing/2014/main" id="{C0CFAD5C-3A6C-F56D-AA91-904E779A2E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0698" y="2854324"/>
                <a:ext cx="18097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5" name="Line 165">
                <a:extLst>
                  <a:ext uri="{FF2B5EF4-FFF2-40B4-BE49-F238E27FC236}">
                    <a16:creationId xmlns:a16="http://schemas.microsoft.com/office/drawing/2014/main" id="{CF054C48-9D6D-0E7A-783D-CFD7698EEC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22286" y="2405061"/>
                <a:ext cx="0" cy="23336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6" name="Line 166">
                <a:extLst>
                  <a:ext uri="{FF2B5EF4-FFF2-40B4-BE49-F238E27FC236}">
                    <a16:creationId xmlns:a16="http://schemas.microsoft.com/office/drawing/2014/main" id="{44041BF5-ACC5-4AAE-0D94-4FD92FBB46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2361" y="2619374"/>
                <a:ext cx="6350" cy="47148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7" name="Line 167">
                <a:extLst>
                  <a:ext uri="{FF2B5EF4-FFF2-40B4-BE49-F238E27FC236}">
                    <a16:creationId xmlns:a16="http://schemas.microsoft.com/office/drawing/2014/main" id="{4023A9EB-3235-1E81-B83B-5632B6ED4D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5461" y="2630486"/>
                <a:ext cx="60801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8" name="Text Box 168">
                <a:extLst>
                  <a:ext uri="{FF2B5EF4-FFF2-40B4-BE49-F238E27FC236}">
                    <a16:creationId xmlns:a16="http://schemas.microsoft.com/office/drawing/2014/main" id="{C42D38EC-8B62-B490-C6F8-37CFF00C7B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0986" y="2938461"/>
                <a:ext cx="338137" cy="279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3500" tIns="8100" rIns="13500" bIns="810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altLang="pt-BR" sz="1125" b="0" kern="0">
                    <a:solidFill>
                      <a:srgbClr val="000000"/>
                    </a:solidFill>
                  </a:rPr>
                  <a:t>M</a:t>
                </a:r>
                <a:r>
                  <a:rPr lang="pt-BR" altLang="pt-BR" sz="1125" b="0" kern="0" baseline="-25000">
                    <a:solidFill>
                      <a:srgbClr val="000000"/>
                    </a:solidFill>
                  </a:rPr>
                  <a:t>5</a:t>
                </a:r>
                <a:endParaRPr lang="en-US" altLang="pt-BR" sz="1125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9" name="Line 169">
                <a:extLst>
                  <a:ext uri="{FF2B5EF4-FFF2-40B4-BE49-F238E27FC236}">
                    <a16:creationId xmlns:a16="http://schemas.microsoft.com/office/drawing/2014/main" id="{AAA72766-DFA2-D342-358E-4A8A692690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1263" y="3079151"/>
                <a:ext cx="1818545" cy="536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0" name="Text Box 170">
                <a:extLst>
                  <a:ext uri="{FF2B5EF4-FFF2-40B4-BE49-F238E27FC236}">
                    <a16:creationId xmlns:a16="http://schemas.microsoft.com/office/drawing/2014/main" id="{416C36C2-3B8A-F88C-6F8C-CC76617B17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20102" y="3711730"/>
                <a:ext cx="482600" cy="8366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3500" tIns="8100" rIns="13500" bIns="810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altLang="pt-BR" sz="1125" kern="0" dirty="0">
                    <a:solidFill>
                      <a:srgbClr val="000000"/>
                    </a:solidFill>
                  </a:rPr>
                  <a:t>+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altLang="pt-BR" sz="1125" b="0" i="1" kern="0" dirty="0">
                    <a:solidFill>
                      <a:srgbClr val="000000"/>
                    </a:solidFill>
                  </a:rPr>
                  <a:t>V</a:t>
                </a:r>
                <a:r>
                  <a:rPr lang="pt-BR" altLang="pt-BR" sz="1125" b="0" i="1" kern="0" baseline="-25000" dirty="0">
                    <a:solidFill>
                      <a:srgbClr val="000000"/>
                    </a:solidFill>
                  </a:rPr>
                  <a:t>DS2</a:t>
                </a:r>
                <a:endParaRPr lang="pt-BR" altLang="pt-BR" sz="1125" b="0" kern="0" baseline="-25000" dirty="0">
                  <a:solidFill>
                    <a:srgbClr val="000000"/>
                  </a:solidFill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altLang="pt-BR" sz="1125" kern="0" baseline="-25000" dirty="0">
                    <a:solidFill>
                      <a:srgbClr val="000000"/>
                    </a:solidFill>
                  </a:rPr>
                  <a:t>_</a:t>
                </a:r>
                <a:endParaRPr lang="en-US" altLang="pt-BR" sz="1125" kern="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37377F1-C298-4F95-21FB-D7B96B393FF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935223" y="3006724"/>
                <a:ext cx="74613" cy="165100"/>
                <a:chOff x="4610" y="3715"/>
                <a:chExt cx="591" cy="1052"/>
              </a:xfrm>
            </p:grpSpPr>
            <p:sp>
              <p:nvSpPr>
                <p:cNvPr id="147" name="Arc 172">
                  <a:extLst>
                    <a:ext uri="{FF2B5EF4-FFF2-40B4-BE49-F238E27FC236}">
                      <a16:creationId xmlns:a16="http://schemas.microsoft.com/office/drawing/2014/main" id="{4AC0259E-A0DD-78BE-60A5-36755AAC8B7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4610" y="3715"/>
                  <a:ext cx="591" cy="53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35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48" name="Arc 173">
                  <a:extLst>
                    <a:ext uri="{FF2B5EF4-FFF2-40B4-BE49-F238E27FC236}">
                      <a16:creationId xmlns:a16="http://schemas.microsoft.com/office/drawing/2014/main" id="{C4EC4954-599D-6BB5-B30F-682F6E819CB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4610" y="4237"/>
                  <a:ext cx="591" cy="53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35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42" name="Line 174">
                <a:extLst>
                  <a:ext uri="{FF2B5EF4-FFF2-40B4-BE49-F238E27FC236}">
                    <a16:creationId xmlns:a16="http://schemas.microsoft.com/office/drawing/2014/main" id="{0FAADF12-850F-F338-5CD9-4EB66E87B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39986" y="3159917"/>
                <a:ext cx="3175" cy="91281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35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3" name="Text Box 126">
                <a:extLst>
                  <a:ext uri="{FF2B5EF4-FFF2-40B4-BE49-F238E27FC236}">
                    <a16:creationId xmlns:a16="http://schemas.microsoft.com/office/drawing/2014/main" id="{D884786C-C88C-269E-78C1-BA450E01CB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56783" y="2221337"/>
                <a:ext cx="167453" cy="3111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3500" tIns="8100" rIns="13500" bIns="810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altLang="pt-BR" sz="1125" b="0" i="1" kern="0">
                    <a:solidFill>
                      <a:srgbClr val="000000"/>
                    </a:solidFill>
                  </a:rPr>
                  <a:t>I</a:t>
                </a:r>
                <a:r>
                  <a:rPr lang="pt-BR" altLang="pt-BR" sz="1125" b="0" i="1" kern="0" baseline="-25000">
                    <a:solidFill>
                      <a:srgbClr val="000000"/>
                    </a:solidFill>
                  </a:rPr>
                  <a:t>o</a:t>
                </a:r>
                <a:endParaRPr lang="en-US" altLang="pt-BR" sz="1125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C0FD884D-AE0F-07E2-F059-61E68D3A210C}"/>
                  </a:ext>
                </a:extLst>
              </p:cNvPr>
              <p:cNvSpPr/>
              <p:nvPr/>
            </p:nvSpPr>
            <p:spPr>
              <a:xfrm>
                <a:off x="496046" y="1316035"/>
                <a:ext cx="1427129" cy="3379790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45" name="Rectangle 91">
                <a:extLst>
                  <a:ext uri="{FF2B5EF4-FFF2-40B4-BE49-F238E27FC236}">
                    <a16:creationId xmlns:a16="http://schemas.microsoft.com/office/drawing/2014/main" id="{EB8E76D3-32C1-3EF2-3C7F-8D7D4BD0E8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483" y="4110630"/>
                <a:ext cx="1102832" cy="463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800" b="0" kern="0" dirty="0">
                    <a:solidFill>
                      <a:srgbClr val="0000FF"/>
                    </a:solidFill>
                  </a:rPr>
                  <a:t>Bias circuit</a:t>
                </a:r>
              </a:p>
            </p:txBody>
          </p:sp>
          <p:sp>
            <p:nvSpPr>
              <p:cNvPr id="146" name="Text Box 121">
                <a:extLst>
                  <a:ext uri="{FF2B5EF4-FFF2-40B4-BE49-F238E27FC236}">
                    <a16:creationId xmlns:a16="http://schemas.microsoft.com/office/drawing/2014/main" id="{BC6D3312-4BFA-DDC8-7CD1-4406B10F35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24761" y="3116891"/>
                <a:ext cx="422275" cy="279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3500" tIns="8100" rIns="13500" bIns="810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altLang="pt-BR" sz="1125" b="0" i="1" kern="0">
                    <a:solidFill>
                      <a:srgbClr val="000000"/>
                    </a:solidFill>
                  </a:rPr>
                  <a:t>V</a:t>
                </a:r>
                <a:r>
                  <a:rPr lang="pt-BR" altLang="pt-BR" sz="1125" b="0" i="1" kern="0" baseline="-25000">
                    <a:solidFill>
                      <a:srgbClr val="000000"/>
                    </a:solidFill>
                  </a:rPr>
                  <a:t>G5</a:t>
                </a:r>
                <a:endParaRPr lang="en-US" altLang="pt-BR" sz="1125" ker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3B93AC-CB4D-90CB-6182-8AE586CC2C88}"/>
                </a:ext>
              </a:extLst>
            </p:cNvPr>
            <p:cNvSpPr txBox="1"/>
            <p:nvPr/>
          </p:nvSpPr>
          <p:spPr>
            <a:xfrm>
              <a:off x="3730083" y="3824842"/>
              <a:ext cx="802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dirty="0"/>
                <a:t>~Vx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95D425-03F5-F20A-2B0A-E667C7FE7BE7}"/>
                </a:ext>
              </a:extLst>
            </p:cNvPr>
            <p:cNvSpPr txBox="1"/>
            <p:nvPr/>
          </p:nvSpPr>
          <p:spPr>
            <a:xfrm>
              <a:off x="2467158" y="3868355"/>
              <a:ext cx="6395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dirty="0"/>
                <a:t>Vx</a:t>
              </a:r>
            </a:p>
          </p:txBody>
        </p:sp>
      </p:grpSp>
      <p:sp>
        <p:nvSpPr>
          <p:cNvPr id="23" name="Right Brace 22">
            <a:extLst>
              <a:ext uri="{FF2B5EF4-FFF2-40B4-BE49-F238E27FC236}">
                <a16:creationId xmlns:a16="http://schemas.microsoft.com/office/drawing/2014/main" id="{CC0B9C67-2368-5002-39F0-FC44F0546E66}"/>
              </a:ext>
            </a:extLst>
          </p:cNvPr>
          <p:cNvSpPr/>
          <p:nvPr/>
        </p:nvSpPr>
        <p:spPr bwMode="auto">
          <a:xfrm>
            <a:off x="8289563" y="3548780"/>
            <a:ext cx="45719" cy="171530"/>
          </a:xfrm>
          <a:prstGeom prst="rightBrac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69900" marR="0" indent="-469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o"/>
              <a:tabLst/>
            </a:pPr>
            <a:endParaRPr kumimoji="0" lang="pt-B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50" charset="-128"/>
            </a:endParaRP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D1FB8676-4F10-AAC5-EB1F-CA390CCF5A37}"/>
              </a:ext>
            </a:extLst>
          </p:cNvPr>
          <p:cNvSpPr/>
          <p:nvPr/>
        </p:nvSpPr>
        <p:spPr bwMode="auto">
          <a:xfrm>
            <a:off x="6141719" y="2378381"/>
            <a:ext cx="326299" cy="169114"/>
          </a:xfrm>
          <a:prstGeom prst="rightBrac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69900" marR="0" indent="-469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o"/>
              <a:tabLst/>
            </a:pPr>
            <a:endParaRPr kumimoji="0" lang="pt-B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50" charset="-128"/>
            </a:endParaRP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88616FB6-E9C3-DBF8-01D0-77BA60EB76AA}"/>
              </a:ext>
            </a:extLst>
          </p:cNvPr>
          <p:cNvSpPr/>
          <p:nvPr/>
        </p:nvSpPr>
        <p:spPr bwMode="auto">
          <a:xfrm>
            <a:off x="9651395" y="2741234"/>
            <a:ext cx="540060" cy="974550"/>
          </a:xfrm>
          <a:prstGeom prst="rightBrac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69900" marR="0" indent="-469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o"/>
              <a:tabLst/>
            </a:pPr>
            <a:endParaRPr kumimoji="0" lang="pt-B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50" charset="-128"/>
            </a:endParaRP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BD605A7C-3E4A-8D58-2540-3EA45E49B400}"/>
              </a:ext>
            </a:extLst>
          </p:cNvPr>
          <p:cNvSpPr/>
          <p:nvPr/>
        </p:nvSpPr>
        <p:spPr bwMode="auto">
          <a:xfrm>
            <a:off x="7761185" y="2535680"/>
            <a:ext cx="210221" cy="400110"/>
          </a:xfrm>
          <a:prstGeom prst="rightBrac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69900" marR="0" indent="-469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o"/>
              <a:tabLst/>
            </a:pPr>
            <a:endParaRPr kumimoji="0" lang="pt-B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50" charset="-128"/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0A87BD3B-0D56-3576-613D-CDA14EEF92B3}"/>
              </a:ext>
            </a:extLst>
          </p:cNvPr>
          <p:cNvSpPr/>
          <p:nvPr/>
        </p:nvSpPr>
        <p:spPr bwMode="auto">
          <a:xfrm>
            <a:off x="5510935" y="5454225"/>
            <a:ext cx="180020" cy="197420"/>
          </a:xfrm>
          <a:prstGeom prst="rightBrac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69900" marR="0" indent="-469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o"/>
              <a:tabLst/>
            </a:pPr>
            <a:endParaRPr kumimoji="0" lang="pt-B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50" charset="-128"/>
            </a:endParaRP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F501CB4A-B39D-7FBB-5DB5-BAD914E57CCA}"/>
              </a:ext>
            </a:extLst>
          </p:cNvPr>
          <p:cNvSpPr/>
          <p:nvPr/>
        </p:nvSpPr>
        <p:spPr bwMode="auto">
          <a:xfrm>
            <a:off x="10128207" y="2850071"/>
            <a:ext cx="423288" cy="1031721"/>
          </a:xfrm>
          <a:prstGeom prst="rightBrac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69900" marR="0" indent="-469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o"/>
              <a:tabLst/>
            </a:pPr>
            <a:endParaRPr kumimoji="0" lang="pt-B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50" charset="-128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4DFC226-9B50-46F6-8228-EBE8A84D4527}"/>
              </a:ext>
            </a:extLst>
          </p:cNvPr>
          <p:cNvSpPr/>
          <p:nvPr/>
        </p:nvSpPr>
        <p:spPr bwMode="auto">
          <a:xfrm>
            <a:off x="6808832" y="2782780"/>
            <a:ext cx="703945" cy="272840"/>
          </a:xfrm>
          <a:prstGeom prst="rightArrow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69900" marR="0" indent="-469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o"/>
              <a:tabLst/>
            </a:pPr>
            <a:endParaRPr kumimoji="0" lang="pt-B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50" charset="-128"/>
            </a:endParaRP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37535F07-0CFC-8153-7C97-6A6AEFDA1BF7}"/>
              </a:ext>
            </a:extLst>
          </p:cNvPr>
          <p:cNvSpPr/>
          <p:nvPr/>
        </p:nvSpPr>
        <p:spPr bwMode="auto">
          <a:xfrm>
            <a:off x="11226570" y="547966"/>
            <a:ext cx="315035" cy="45719"/>
          </a:xfrm>
          <a:prstGeom prst="rightBrac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69900" marR="0" indent="-469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o"/>
              <a:tabLst/>
            </a:pPr>
            <a:endParaRPr kumimoji="0" lang="pt-B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50" charset="-128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7DC60B-F84C-4F27-739D-7332DD0977BA}"/>
              </a:ext>
            </a:extLst>
          </p:cNvPr>
          <p:cNvSpPr txBox="1"/>
          <p:nvPr/>
        </p:nvSpPr>
        <p:spPr>
          <a:xfrm>
            <a:off x="7035644" y="163835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/>
              <a:t>Find (W/L)</a:t>
            </a:r>
            <a:r>
              <a:rPr lang="pt-BR" sz="1800" baseline="-25000" dirty="0"/>
              <a:t>1</a:t>
            </a:r>
            <a:r>
              <a:rPr lang="pt-BR" sz="1800" dirty="0"/>
              <a:t>= (W/L)</a:t>
            </a:r>
            <a:r>
              <a:rPr lang="pt-BR" sz="1800" baseline="-25000" dirty="0"/>
              <a:t>2</a:t>
            </a:r>
            <a:r>
              <a:rPr lang="pt-BR" sz="1800" dirty="0"/>
              <a:t> =(W/L)</a:t>
            </a:r>
            <a:r>
              <a:rPr lang="pt-BR" sz="1800" baseline="-25000" dirty="0"/>
              <a:t>3 = </a:t>
            </a:r>
            <a:r>
              <a:rPr lang="pt-BR" sz="1800" dirty="0"/>
              <a:t>(W/L)</a:t>
            </a:r>
            <a:r>
              <a:rPr lang="pt-BR" sz="1800" baseline="-25000" dirty="0"/>
              <a:t>4</a:t>
            </a:r>
            <a:r>
              <a:rPr lang="pt-BR" sz="18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6F627C-D018-A2D7-89BF-392FF314ED62}"/>
                  </a:ext>
                </a:extLst>
              </p:cNvPr>
              <p:cNvSpPr txBox="1"/>
              <p:nvPr/>
            </p:nvSpPr>
            <p:spPr>
              <a:xfrm>
                <a:off x="9280996" y="4977425"/>
                <a:ext cx="2305614" cy="716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𝑆𝐻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pt-BR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6F627C-D018-A2D7-89BF-392FF314E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996" y="4977425"/>
                <a:ext cx="2305614" cy="7169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Arrow: Right 39">
            <a:extLst>
              <a:ext uri="{FF2B5EF4-FFF2-40B4-BE49-F238E27FC236}">
                <a16:creationId xmlns:a16="http://schemas.microsoft.com/office/drawing/2014/main" id="{C3579460-2508-4612-8E20-4B959DFADA4B}"/>
              </a:ext>
            </a:extLst>
          </p:cNvPr>
          <p:cNvSpPr/>
          <p:nvPr/>
        </p:nvSpPr>
        <p:spPr>
          <a:xfrm>
            <a:off x="7761185" y="4511137"/>
            <a:ext cx="511629" cy="2939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F36EE1-9EA7-1A39-9F67-0A6ECBAEECC8}"/>
                  </a:ext>
                </a:extLst>
              </p:cNvPr>
              <p:cNvSpPr txBox="1"/>
              <p:nvPr/>
            </p:nvSpPr>
            <p:spPr>
              <a:xfrm>
                <a:off x="8199997" y="4433867"/>
                <a:ext cx="1342908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pt-B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pt-BR" dirty="0"/>
                            <m:t>Find</m:t>
                          </m:r>
                          <m:r>
                            <m:rPr>
                              <m:nor/>
                            </m:rPr>
                            <a:rPr lang="pt-BR" b="0" i="0" dirty="0" smtClean="0"/>
                            <m:t> </m:t>
                          </m:r>
                          <m:r>
                            <a:rPr kumimoji="0"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kumimoji="0"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kumimoji="0" lang="pt-B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F36EE1-9EA7-1A39-9F67-0A6ECBAEE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997" y="4433867"/>
                <a:ext cx="1342908" cy="424732"/>
              </a:xfrm>
              <a:prstGeom prst="rect">
                <a:avLst/>
              </a:prstGeom>
              <a:blipFill>
                <a:blip r:embed="rId7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23C885A-18CE-5671-E448-C9C829C6C287}"/>
                  </a:ext>
                </a:extLst>
              </p:cNvPr>
              <p:cNvSpPr txBox="1"/>
              <p:nvPr/>
            </p:nvSpPr>
            <p:spPr>
              <a:xfrm>
                <a:off x="4825170" y="3052531"/>
                <a:ext cx="1714562" cy="567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pt-B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pt-B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pt-B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23C885A-18CE-5671-E448-C9C829C6C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170" y="3052531"/>
                <a:ext cx="1714562" cy="5679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3DBE43-179B-6B5C-9013-67AC6620D5AC}"/>
                  </a:ext>
                </a:extLst>
              </p:cNvPr>
              <p:cNvSpPr txBox="1"/>
              <p:nvPr/>
            </p:nvSpPr>
            <p:spPr>
              <a:xfrm>
                <a:off x="605390" y="5437916"/>
                <a:ext cx="4725525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pt-BR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pt-BR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0" lang="pt-BR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kumimoji="0" lang="pt-BR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pt-BR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0" lang="pt-BR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rad>
                      <m:r>
                        <a:rPr kumimoji="0" lang="pt-BR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pt-B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0" lang="pt-BR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pt-BR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kumimoji="0" lang="pt-B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pt-BR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rad>
                          <m:r>
                            <a:rPr lang="pt-BR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3DBE43-179B-6B5C-9013-67AC6620D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90" y="5437916"/>
                <a:ext cx="4725525" cy="7838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122">
            <a:extLst>
              <a:ext uri="{FF2B5EF4-FFF2-40B4-BE49-F238E27FC236}">
                <a16:creationId xmlns:a16="http://schemas.microsoft.com/office/drawing/2014/main" id="{1BF48BD8-1577-7979-8CBE-C26C1939F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369" y="1232805"/>
            <a:ext cx="5115126" cy="27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pt-BR" sz="1800" b="0" kern="0" dirty="0">
                <a:solidFill>
                  <a:srgbClr val="0000FF"/>
                </a:solidFill>
                <a:latin typeface="+mn-lt"/>
              </a:rPr>
              <a:t>For simplicity, choose identical </a:t>
            </a:r>
            <a:r>
              <a:rPr kumimoji="0" lang="en-US" alt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M</a:t>
            </a:r>
            <a:r>
              <a:rPr lang="en-US" altLang="pt-BR" sz="1800" b="0" kern="0" baseline="-25000" dirty="0">
                <a:solidFill>
                  <a:srgbClr val="0000FF"/>
                </a:solidFill>
                <a:latin typeface="+mn-lt"/>
              </a:rPr>
              <a:t>1</a:t>
            </a:r>
            <a:r>
              <a:rPr lang="en-US" altLang="pt-BR" sz="1800" b="0" kern="0" dirty="0">
                <a:solidFill>
                  <a:srgbClr val="0000FF"/>
                </a:solidFill>
                <a:latin typeface="+mn-lt"/>
              </a:rPr>
              <a:t> – M</a:t>
            </a:r>
            <a:r>
              <a:rPr lang="en-US" altLang="pt-BR" sz="1800" b="0" kern="0" baseline="-25000" dirty="0">
                <a:solidFill>
                  <a:srgbClr val="0000FF"/>
                </a:solidFill>
                <a:latin typeface="+mn-lt"/>
              </a:rPr>
              <a:t>4</a:t>
            </a:r>
            <a:r>
              <a:rPr kumimoji="0" lang="en-US" alt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 </a:t>
            </a:r>
            <a:endParaRPr kumimoji="0" lang="en-US" altLang="pt-BR" sz="1800" b="0" i="0" u="none" strike="noStrike" kern="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122">
                <a:extLst>
                  <a:ext uri="{FF2B5EF4-FFF2-40B4-BE49-F238E27FC236}">
                    <a16:creationId xmlns:a16="http://schemas.microsoft.com/office/drawing/2014/main" id="{AF1D2188-780C-9769-4FF5-961A81F0B6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4900" y="1542621"/>
                <a:ext cx="2360913" cy="5645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pt-BR" sz="1800" b="0" kern="0" dirty="0">
                    <a:solidFill>
                      <a:srgbClr val="3366FF"/>
                    </a:solidFill>
                    <a:latin typeface="+mn-lt"/>
                  </a:rPr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solidFill>
                              <a:srgbClr val="33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solidFill>
                              <a:srgbClr val="33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1800" i="1">
                            <a:solidFill>
                              <a:srgbClr val="33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pt-BR" sz="1800" b="1" i="1" smtClean="0">
                            <a:solidFill>
                              <a:srgbClr val="33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pt-BR" sz="1800" b="0" i="1" smtClean="0">
                        <a:solidFill>
                          <a:srgbClr val="33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800" b="0" i="1" smtClean="0">
                            <a:solidFill>
                              <a:srgbClr val="33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1800" b="0" i="1" smtClean="0">
                                <a:solidFill>
                                  <a:srgbClr val="3366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800" b="0" i="1" smtClean="0">
                                <a:solidFill>
                                  <a:srgbClr val="3366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sz="1800" b="0" i="1" smtClean="0">
                                <a:solidFill>
                                  <a:srgbClr val="3366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sz="1800" b="0" i="1" smtClean="0">
                                <a:solidFill>
                                  <a:srgbClr val="3366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800" b="0" i="1" smtClean="0">
                                <a:solidFill>
                                  <a:srgbClr val="3366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sz="1800" b="0" i="1" smtClean="0">
                                <a:solidFill>
                                  <a:srgbClr val="3366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𝑆𝐻</m:t>
                            </m:r>
                          </m:sub>
                        </m:sSub>
                        <m:sSub>
                          <m:sSubPr>
                            <m:ctrlPr>
                              <a:rPr lang="pt-BR" sz="1800" b="0" i="1" smtClean="0">
                                <a:solidFill>
                                  <a:srgbClr val="3366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800" b="0" i="1">
                                <a:solidFill>
                                  <a:srgbClr val="3366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pt-BR" sz="1800" b="0" i="1">
                                    <a:solidFill>
                                      <a:srgbClr val="3366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800" b="0" i="1">
                                    <a:solidFill>
                                      <a:srgbClr val="3366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num>
                              <m:den>
                                <m:r>
                                  <a:rPr lang="pt-BR" sz="1800" b="0" i="1">
                                    <a:solidFill>
                                      <a:srgbClr val="3366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pt-BR" sz="1800" b="0" i="1">
                                <a:solidFill>
                                  <a:srgbClr val="3366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pt-BR" sz="1800" b="0" i="1" smtClean="0">
                                <a:solidFill>
                                  <a:srgbClr val="3366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pt-BR" sz="1800" b="0" kern="0" dirty="0">
                    <a:solidFill>
                      <a:srgbClr val="3366FF"/>
                    </a:solidFill>
                    <a:latin typeface="+mn-lt"/>
                  </a:rPr>
                  <a:t> </a:t>
                </a:r>
                <a:endParaRPr kumimoji="0" lang="en-US" altLang="pt-BR" sz="1800" b="0" i="0" u="none" strike="noStrike" kern="0" cap="none" spc="0" normalizeH="0" baseline="-25000" noProof="0" dirty="0">
                  <a:ln>
                    <a:noFill/>
                  </a:ln>
                  <a:solidFill>
                    <a:srgbClr val="3366FF"/>
                  </a:solidFill>
                  <a:effectLst/>
                  <a:uLnTx/>
                  <a:uFillTx/>
                  <a:latin typeface="+mn-lt"/>
                </a:endParaRPr>
              </a:p>
            </p:txBody>
          </p:sp>
        </mc:Choice>
        <mc:Fallback xmlns="">
          <p:sp>
            <p:nvSpPr>
              <p:cNvPr id="11" name="Text Box 122">
                <a:extLst>
                  <a:ext uri="{FF2B5EF4-FFF2-40B4-BE49-F238E27FC236}">
                    <a16:creationId xmlns:a16="http://schemas.microsoft.com/office/drawing/2014/main" id="{AF1D2188-780C-9769-4FF5-961A81F0B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34900" y="1542621"/>
                <a:ext cx="2360913" cy="564514"/>
              </a:xfrm>
              <a:prstGeom prst="rect">
                <a:avLst/>
              </a:prstGeom>
              <a:blipFill>
                <a:blip r:embed="rId10"/>
                <a:stretch>
                  <a:fillRect l="-5928" b="-752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122">
            <a:extLst>
              <a:ext uri="{FF2B5EF4-FFF2-40B4-BE49-F238E27FC236}">
                <a16:creationId xmlns:a16="http://schemas.microsoft.com/office/drawing/2014/main" id="{47CDBBDF-4491-3048-95A3-628D2C6C1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7" y="1126547"/>
            <a:ext cx="5661657" cy="37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pt-BR" sz="2400" kern="0" dirty="0">
                <a:solidFill>
                  <a:srgbClr val="FF0000"/>
                </a:solidFill>
              </a:rPr>
              <a:t>Inversion level-based design</a:t>
            </a:r>
            <a:endParaRPr kumimoji="0" lang="en-US" altLang="pt-BR" sz="2400" i="0" u="none" strike="noStrike" kern="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2FD1372-B55C-038F-FFE1-268948D12965}"/>
              </a:ext>
            </a:extLst>
          </p:cNvPr>
          <p:cNvSpPr/>
          <p:nvPr/>
        </p:nvSpPr>
        <p:spPr bwMode="auto">
          <a:xfrm>
            <a:off x="6378854" y="1672980"/>
            <a:ext cx="573750" cy="276237"/>
          </a:xfrm>
          <a:prstGeom prst="rightArrow">
            <a:avLst/>
          </a:prstGeom>
          <a:solidFill>
            <a:srgbClr val="3366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69900" marR="0" indent="-469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o"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3366FF"/>
              </a:solidFill>
              <a:effectLst/>
              <a:latin typeface="Verdana" pitchFamily="34" charset="0"/>
              <a:ea typeface="ＭＳ Ｐゴシック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98">
                <a:extLst>
                  <a:ext uri="{FF2B5EF4-FFF2-40B4-BE49-F238E27FC236}">
                    <a16:creationId xmlns:a16="http://schemas.microsoft.com/office/drawing/2014/main" id="{8DDEA7BD-DADE-0433-13E3-096AD6497CEC}"/>
                  </a:ext>
                </a:extLst>
              </p:cNvPr>
              <p:cNvSpPr txBox="1"/>
              <p:nvPr/>
            </p:nvSpPr>
            <p:spPr bwMode="auto">
              <a:xfrm>
                <a:off x="4748654" y="3600501"/>
                <a:ext cx="4648840" cy="694490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 algn="just">
                  <a:lnSpc>
                    <a:spcPct val="17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pt-BR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0" lang="pt-BR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kumimoji="0" lang="pt-BR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kumimoji="0" lang="pt-BR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pt-BR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0" lang="pt-BR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pt-BR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kumimoji="0" lang="pt-BR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kumimoji="0" lang="pt-BR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0" lang="pt-BR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 </m:t>
                        </m:r>
                        <m:r>
                          <a:rPr kumimoji="0" lang="pt-BR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kumimoji="0" lang="pt-BR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pt-BR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pt-BR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pt-BR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pt-BR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pt-BR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pt-BR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pt-BR" sz="22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pt-BR" sz="22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kumimoji="0" lang="pt-BR" sz="22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endParaRPr kumimoji="0" lang="pt-BR" sz="18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Object 98">
                <a:extLst>
                  <a:ext uri="{FF2B5EF4-FFF2-40B4-BE49-F238E27FC236}">
                    <a16:creationId xmlns:a16="http://schemas.microsoft.com/office/drawing/2014/main" id="{8DDEA7BD-DADE-0433-13E3-096AD6497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48654" y="3600501"/>
                <a:ext cx="4648840" cy="694490"/>
              </a:xfrm>
              <a:prstGeom prst="rect">
                <a:avLst/>
              </a:prstGeom>
              <a:blipFill>
                <a:blip r:embed="rId11"/>
                <a:stretch>
                  <a:fillRect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122">
                <a:extLst>
                  <a:ext uri="{FF2B5EF4-FFF2-40B4-BE49-F238E27FC236}">
                    <a16:creationId xmlns:a16="http://schemas.microsoft.com/office/drawing/2014/main" id="{6CCA3EFF-CD9F-3DF8-33F4-34D48CD135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98537" y="5055471"/>
                <a:ext cx="3662322" cy="552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pt-BR" b="0" kern="0" dirty="0">
                    <a:solidFill>
                      <a:srgbClr val="0000FF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pt-BR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pt-BR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pt-BR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b="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b="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num>
                              <m:den>
                                <m:r>
                                  <a:rPr lang="pt-BR" b="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pt-BR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pt-BR" b="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pt-BR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pt-BR" altLang="pt-BR" b="0" i="0" kern="0" dirty="0" smtClean="0">
                        <a:solidFill>
                          <a:srgbClr val="0000FF"/>
                        </a:solidFill>
                      </a:rPr>
                      <m:t>such</m:t>
                    </m:r>
                    <m:r>
                      <m:rPr>
                        <m:nor/>
                      </m:rPr>
                      <a:rPr lang="pt-BR" altLang="pt-BR" b="0" i="0" kern="0" dirty="0" smtClean="0">
                        <a:solidFill>
                          <a:srgbClr val="0000FF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pt-BR" altLang="pt-BR" b="0" i="0" kern="0" dirty="0" smtClean="0">
                        <a:solidFill>
                          <a:srgbClr val="0000FF"/>
                        </a:solidFill>
                      </a:rPr>
                      <m:t>that</m:t>
                    </m:r>
                  </m:oMath>
                </a14:m>
                <a:endParaRPr kumimoji="0" lang="en-US" altLang="pt-BR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9" name="Text Box 122">
                <a:extLst>
                  <a:ext uri="{FF2B5EF4-FFF2-40B4-BE49-F238E27FC236}">
                    <a16:creationId xmlns:a16="http://schemas.microsoft.com/office/drawing/2014/main" id="{6CCA3EFF-CD9F-3DF8-33F4-34D48CD13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98537" y="5055471"/>
                <a:ext cx="3662322" cy="552908"/>
              </a:xfrm>
              <a:prstGeom prst="rect">
                <a:avLst/>
              </a:prstGeom>
              <a:blipFill>
                <a:blip r:embed="rId12"/>
                <a:stretch>
                  <a:fillRect l="-4333" b="-659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7908704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24">
            <a:extLst>
              <a:ext uri="{FF2B5EF4-FFF2-40B4-BE49-F238E27FC236}">
                <a16:creationId xmlns:a16="http://schemas.microsoft.com/office/drawing/2014/main" id="{66EB683A-EF0B-6BA2-8584-0EBB08F7D0D5}"/>
              </a:ext>
            </a:extLst>
          </p:cNvPr>
          <p:cNvGrpSpPr>
            <a:grpSpLocks/>
          </p:cNvGrpSpPr>
          <p:nvPr/>
        </p:nvGrpSpPr>
        <p:grpSpPr bwMode="auto">
          <a:xfrm>
            <a:off x="1244530" y="972184"/>
            <a:ext cx="4383087" cy="3783012"/>
            <a:chOff x="714703" y="859484"/>
            <a:chExt cx="4204138" cy="3260572"/>
          </a:xfrm>
        </p:grpSpPr>
        <p:pic>
          <p:nvPicPr>
            <p:cNvPr id="3" name="Picture 13">
              <a:extLst>
                <a:ext uri="{FF2B5EF4-FFF2-40B4-BE49-F238E27FC236}">
                  <a16:creationId xmlns:a16="http://schemas.microsoft.com/office/drawing/2014/main" id="{B25283FE-BD55-90EF-9580-3E5CEAF053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4" r="11664" b="15408"/>
            <a:stretch>
              <a:fillRect/>
            </a:stretch>
          </p:blipFill>
          <p:spPr bwMode="auto">
            <a:xfrm>
              <a:off x="714703" y="859484"/>
              <a:ext cx="4204138" cy="3260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 Box 16">
              <a:extLst>
                <a:ext uri="{FF2B5EF4-FFF2-40B4-BE49-F238E27FC236}">
                  <a16:creationId xmlns:a16="http://schemas.microsoft.com/office/drawing/2014/main" id="{B9CFB2DD-EA63-5194-548D-8AE07A2966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5897" y="2176175"/>
              <a:ext cx="664293" cy="1989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endParaRPr lang="en-US" altLang="pt-BR" sz="900" kern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 Box 14">
            <a:extLst>
              <a:ext uri="{FF2B5EF4-FFF2-40B4-BE49-F238E27FC236}">
                <a16:creationId xmlns:a16="http://schemas.microsoft.com/office/drawing/2014/main" id="{701DE519-3A73-B394-BCC9-A62B3B04E2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4892" y="5328384"/>
            <a:ext cx="38033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pt-BR" sz="1600" b="0" kern="0" dirty="0">
                <a:solidFill>
                  <a:srgbClr val="000000"/>
                </a:solidFill>
              </a:rPr>
              <a:t>2 </a:t>
            </a:r>
            <a:r>
              <a:rPr lang="en-US" altLang="pt-BR" sz="1600" b="0" kern="0" dirty="0">
                <a:solidFill>
                  <a:srgbClr val="000000"/>
                </a:solidFill>
                <a:sym typeface="Symbol" panose="05050102010706020507" pitchFamily="18" charset="2"/>
              </a:rPr>
              <a:t>m CMOS technology - V</a:t>
            </a:r>
            <a:r>
              <a:rPr lang="en-US" altLang="pt-BR" sz="1600" b="0" kern="0" baseline="-25000" dirty="0">
                <a:solidFill>
                  <a:srgbClr val="000000"/>
                </a:solidFill>
                <a:sym typeface="Symbol" panose="05050102010706020507" pitchFamily="18" charset="2"/>
              </a:rPr>
              <a:t>T0N</a:t>
            </a:r>
            <a:r>
              <a:rPr lang="en-US" altLang="pt-BR" sz="1600" b="0" kern="0" dirty="0">
                <a:solidFill>
                  <a:srgbClr val="000000"/>
                </a:solidFill>
                <a:sym typeface="Symbol" panose="05050102010706020507" pitchFamily="18" charset="2"/>
              </a:rPr>
              <a:t>0.55 V</a:t>
            </a:r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64546003-0036-983F-AF65-6A64B4DFC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46" r="3842" b="5482"/>
          <a:stretch>
            <a:fillRect/>
          </a:stretch>
        </p:blipFill>
        <p:spPr bwMode="auto">
          <a:xfrm>
            <a:off x="2808288" y="4999861"/>
            <a:ext cx="657542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upo 28">
            <a:extLst>
              <a:ext uri="{FF2B5EF4-FFF2-40B4-BE49-F238E27FC236}">
                <a16:creationId xmlns:a16="http://schemas.microsoft.com/office/drawing/2014/main" id="{A526AAC6-0E75-B47A-ABD6-35A4036525D6}"/>
              </a:ext>
            </a:extLst>
          </p:cNvPr>
          <p:cNvGrpSpPr>
            <a:grpSpLocks/>
          </p:cNvGrpSpPr>
          <p:nvPr/>
        </p:nvGrpSpPr>
        <p:grpSpPr bwMode="auto">
          <a:xfrm>
            <a:off x="5926547" y="934638"/>
            <a:ext cx="4035425" cy="3709988"/>
            <a:chOff x="3909848" y="171266"/>
            <a:chExt cx="5234152" cy="4257893"/>
          </a:xfrm>
        </p:grpSpPr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4B5A3135-6123-D5F2-747A-E407C837FE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86" r="8932" b="14934"/>
            <a:stretch>
              <a:fillRect/>
            </a:stretch>
          </p:blipFill>
          <p:spPr bwMode="auto">
            <a:xfrm>
              <a:off x="3909848" y="171266"/>
              <a:ext cx="5234152" cy="4257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18">
              <a:extLst>
                <a:ext uri="{FF2B5EF4-FFF2-40B4-BE49-F238E27FC236}">
                  <a16:creationId xmlns:a16="http://schemas.microsoft.com/office/drawing/2014/main" id="{C3797A7E-DEC3-06AE-B51F-AA711ED508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3707" y="759647"/>
              <a:ext cx="609600" cy="2825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endParaRPr lang="en-US" altLang="pt-BR" sz="1000" kern="0">
                <a:solidFill>
                  <a:srgbClr val="000000"/>
                </a:solidFill>
              </a:endParaRPr>
            </a:p>
          </p:txBody>
        </p:sp>
      </p:grpSp>
      <p:pic>
        <p:nvPicPr>
          <p:cNvPr id="10" name="Picture 13">
            <a:extLst>
              <a:ext uri="{FF2B5EF4-FFF2-40B4-BE49-F238E27FC236}">
                <a16:creationId xmlns:a16="http://schemas.microsoft.com/office/drawing/2014/main" id="{27359C69-DB5F-AC17-CBC5-C1B93943E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1" t="95039" r="62468" b="130"/>
          <a:stretch>
            <a:fillRect/>
          </a:stretch>
        </p:blipFill>
        <p:spPr bwMode="auto">
          <a:xfrm>
            <a:off x="7496092" y="4718642"/>
            <a:ext cx="11525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75420867-B235-CB6C-B602-FF21CF579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1" t="95062" r="65239" b="792"/>
          <a:stretch>
            <a:fillRect/>
          </a:stretch>
        </p:blipFill>
        <p:spPr bwMode="auto">
          <a:xfrm>
            <a:off x="3179788" y="4789710"/>
            <a:ext cx="131445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91">
            <a:extLst>
              <a:ext uri="{FF2B5EF4-FFF2-40B4-BE49-F238E27FC236}">
                <a16:creationId xmlns:a16="http://schemas.microsoft.com/office/drawing/2014/main" id="{3FE45C1D-AFC6-80DF-E647-66A264669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829" y="446615"/>
            <a:ext cx="5749556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pt-BR" sz="2400" b="0" kern="0" dirty="0">
                <a:latin typeface="+mj-lt"/>
              </a:rPr>
              <a:t>Low-voltage cascode current mirror</a:t>
            </a:r>
          </a:p>
        </p:txBody>
      </p:sp>
      <p:sp>
        <p:nvSpPr>
          <p:cNvPr id="13" name="Título 2">
            <a:extLst>
              <a:ext uri="{FF2B5EF4-FFF2-40B4-BE49-F238E27FC236}">
                <a16:creationId xmlns:a16="http://schemas.microsoft.com/office/drawing/2014/main" id="{307426D7-E751-4621-DB47-3FBD73F9BF94}"/>
              </a:ext>
            </a:extLst>
          </p:cNvPr>
          <p:cNvSpPr txBox="1">
            <a:spLocks/>
          </p:cNvSpPr>
          <p:nvPr/>
        </p:nvSpPr>
        <p:spPr>
          <a:xfrm>
            <a:off x="767937" y="75126"/>
            <a:ext cx="6138153" cy="5504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Cascode</a:t>
            </a:r>
            <a:r>
              <a:rPr lang="en-US" sz="3200" dirty="0"/>
              <a:t> current mirrors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EAD01D-FFBB-48A0-59F0-763F9F35E559}"/>
              </a:ext>
            </a:extLst>
          </p:cNvPr>
          <p:cNvSpPr txBox="1"/>
          <p:nvPr/>
        </p:nvSpPr>
        <p:spPr>
          <a:xfrm>
            <a:off x="812931" y="5629025"/>
            <a:ext cx="734075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auto" hangingPunct="0">
              <a:spcBef>
                <a:spcPts val="0"/>
              </a:spcBef>
              <a:spcAft>
                <a:spcPts val="600"/>
              </a:spcAft>
              <a:buFontTx/>
              <a:buChar char="•"/>
              <a:tabLst>
                <a:tab pos="228600" algn="l"/>
              </a:tabLst>
              <a:defRPr/>
            </a:pPr>
            <a:r>
              <a:rPr lang="en-US" altLang="pt-BR" sz="1200" kern="0" dirty="0" bmk="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V. C. </a:t>
            </a:r>
            <a:r>
              <a:rPr lang="en-US" altLang="pt-BR" sz="1200" kern="0" dirty="0" err="1" bmk="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Vincence</a:t>
            </a:r>
            <a:r>
              <a:rPr lang="en-US" altLang="pt-BR" sz="1200" kern="0" dirty="0" bmk="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, C. </a:t>
            </a:r>
            <a:r>
              <a:rPr lang="en-US" altLang="pt-BR" sz="1200" kern="0" dirty="0" err="1" bmk="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Galup</a:t>
            </a:r>
            <a:r>
              <a:rPr lang="en-US" altLang="pt-BR" sz="1200" kern="0" dirty="0" bmk="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-Montoro and M. C. Schneider, </a:t>
            </a:r>
            <a:r>
              <a:rPr lang="en-US" altLang="pt-BR" sz="1200" i="1" kern="0" dirty="0" bmk="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IEEE Trans. Circuits Syst. II</a:t>
            </a:r>
            <a:r>
              <a:rPr lang="en-US" altLang="pt-BR" sz="1200" kern="0" dirty="0" bmk="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, 2000.</a:t>
            </a:r>
            <a:endParaRPr lang="pt-BR" altLang="pt-BR" sz="1200" kern="0" dirty="0" bmk="">
              <a:solidFill>
                <a:srgbClr val="000000"/>
              </a:solidFill>
              <a:latin typeface="+mn-lt"/>
            </a:endParaRPr>
          </a:p>
          <a:p>
            <a:pPr algn="just" eaLnBrk="0" fontAlgn="auto" hangingPunct="0">
              <a:spcBef>
                <a:spcPts val="0"/>
              </a:spcBef>
              <a:spcAft>
                <a:spcPts val="600"/>
              </a:spcAft>
              <a:buFontTx/>
              <a:buChar char="•"/>
              <a:tabLst>
                <a:tab pos="228600" algn="l"/>
              </a:tabLst>
              <a:defRPr/>
            </a:pPr>
            <a:r>
              <a:rPr lang="en-US" altLang="pt-BR" sz="1200" kern="0" dirty="0" bmk="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 P. Aguirre and F. Silveira, </a:t>
            </a:r>
            <a:r>
              <a:rPr lang="en-US" altLang="pt-BR" sz="1200" i="1" kern="0" dirty="0" bmk="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Proc. of SBCCI </a:t>
            </a:r>
            <a:r>
              <a:rPr lang="en-US" altLang="pt-BR" sz="1200" kern="0" dirty="0" bmk="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2006.</a:t>
            </a:r>
            <a:endParaRPr lang="pt-BR" altLang="pt-BR" sz="1200" kern="0" dirty="0" bmk="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8300580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21B78A-99F5-5057-8BCF-C40397A5276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83FF6F-8E8F-C013-28A0-F71673D3DE0E}"/>
              </a:ext>
            </a:extLst>
          </p:cNvPr>
          <p:cNvSpPr txBox="1"/>
          <p:nvPr/>
        </p:nvSpPr>
        <p:spPr>
          <a:xfrm>
            <a:off x="1132004" y="1856381"/>
            <a:ext cx="6897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latin typeface="Times New Roman" panose="02020603050405020304" pitchFamily="18" charset="0"/>
              </a:rPr>
              <a:t>In the triode region for a  long channel transistor  </a:t>
            </a:r>
            <a:endParaRPr lang="pt-B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41DC66-FA08-A835-9CCF-F3F51DE81CB9}"/>
              </a:ext>
            </a:extLst>
          </p:cNvPr>
          <p:cNvSpPr txBox="1"/>
          <p:nvPr/>
        </p:nvSpPr>
        <p:spPr>
          <a:xfrm>
            <a:off x="695400" y="1126106"/>
            <a:ext cx="8769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latin typeface="Times New Roman" panose="02020603050405020304" pitchFamily="18" charset="0"/>
              </a:rPr>
              <a:t>DC equivalence between series-connected and single transistors. The gate and</a:t>
            </a:r>
          </a:p>
          <a:p>
            <a:pPr algn="l"/>
            <a:r>
              <a:rPr lang="en-US" sz="1800" dirty="0">
                <a:latin typeface="Times New Roman" panose="02020603050405020304" pitchFamily="18" charset="0"/>
              </a:rPr>
              <a:t> bulk terminals are common to both transistors. </a:t>
            </a:r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AAF3C9-4D99-1FA3-5D48-047B342A5017}"/>
              </a:ext>
            </a:extLst>
          </p:cNvPr>
          <p:cNvSpPr txBox="1"/>
          <p:nvPr/>
        </p:nvSpPr>
        <p:spPr>
          <a:xfrm>
            <a:off x="695400" y="185142"/>
            <a:ext cx="71489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Tx/>
              <a:buSzPct val="100000"/>
            </a:pPr>
            <a:r>
              <a:rPr lang="en-US" sz="3200" dirty="0">
                <a:latin typeface="+mj-lt"/>
                <a:cs typeface="Arial" panose="020B0604020202020204" pitchFamily="34" charset="0"/>
              </a:rPr>
              <a:t>Series association of transistors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DABE62A-A12A-82AD-460E-AE74B1B72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42" y="2241395"/>
            <a:ext cx="3707652" cy="3360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4D2D0F-02A2-55B4-99AC-2B77241F4756}"/>
                  </a:ext>
                </a:extLst>
              </p:cNvPr>
              <p:cNvSpPr txBox="1"/>
              <p:nvPr/>
            </p:nvSpPr>
            <p:spPr>
              <a:xfrm>
                <a:off x="5374715" y="1608758"/>
                <a:ext cx="6175248" cy="781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pt-BR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pt-B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</m:d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4D2D0F-02A2-55B4-99AC-2B77241F4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715" y="1608758"/>
                <a:ext cx="6175248" cy="7813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392A44-98DB-16A7-7410-56DA21F6E067}"/>
                  </a:ext>
                </a:extLst>
              </p:cNvPr>
              <p:cNvSpPr txBox="1"/>
              <p:nvPr/>
            </p:nvSpPr>
            <p:spPr>
              <a:xfrm>
                <a:off x="5080363" y="2554268"/>
                <a:ext cx="6175248" cy="13093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pt-B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</m:d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392A44-98DB-16A7-7410-56DA21F6E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363" y="2554268"/>
                <a:ext cx="6175248" cy="13093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8CE34B-8158-CE6B-89CE-4B424FDE3682}"/>
                  </a:ext>
                </a:extLst>
              </p:cNvPr>
              <p:cNvSpPr txBox="1"/>
              <p:nvPr/>
            </p:nvSpPr>
            <p:spPr>
              <a:xfrm>
                <a:off x="3440705" y="4644135"/>
                <a:ext cx="4466608" cy="8594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pt-BR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pt-B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pt-BR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pt-BR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</m:d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8CE34B-8158-CE6B-89CE-4B424FDE3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705" y="4644135"/>
                <a:ext cx="4466608" cy="8594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62843A-01C2-45F0-35C0-5189DB69AF68}"/>
                  </a:ext>
                </a:extLst>
              </p:cNvPr>
              <p:cNvSpPr txBox="1"/>
              <p:nvPr/>
            </p:nvSpPr>
            <p:spPr>
              <a:xfrm>
                <a:off x="7838692" y="4239090"/>
                <a:ext cx="4540839" cy="1552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400" i="1" dirty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pt-BR" sz="2400" i="1" dirty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pt-BR" sz="2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lang="pt-B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pt-BR" sz="2400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pt-B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 dirty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lang="pt-BR" sz="2400" i="1" dirty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pt-BR" sz="2400" b="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pt-B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 dirty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lang="pt-BR" sz="2400" i="1" dirty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pt-BR" sz="2400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pt-B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 dirty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lang="pt-BR" sz="2400" i="1" dirty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pt-BR" sz="2400" i="1" dirty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62843A-01C2-45F0-35C0-5189DB69A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692" y="4239090"/>
                <a:ext cx="4540839" cy="15525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639887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4">
            <a:extLst>
              <a:ext uri="{FF2B5EF4-FFF2-40B4-BE49-F238E27FC236}">
                <a16:creationId xmlns:a16="http://schemas.microsoft.com/office/drawing/2014/main" id="{B2BB29A6-9EFC-82FE-8F4D-4B331D62C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438" y="515748"/>
            <a:ext cx="664592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pt-BR" sz="2400" kern="0" dirty="0">
                <a:solidFill>
                  <a:schemeClr val="tx1"/>
                </a:solidFill>
              </a:rPr>
              <a:t>Example: Gain-of-16 current mirror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003B5-700B-436F-47B1-7844B0D38217}"/>
              </a:ext>
            </a:extLst>
          </p:cNvPr>
          <p:cNvSpPr txBox="1"/>
          <p:nvPr/>
        </p:nvSpPr>
        <p:spPr>
          <a:xfrm>
            <a:off x="815438" y="43843"/>
            <a:ext cx="54857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Current gain schemes</a:t>
            </a:r>
            <a:endParaRPr lang="en-US" sz="3200" dirty="0"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9A139-A5C3-2F2A-A091-2A4DB6938754}"/>
              </a:ext>
            </a:extLst>
          </p:cNvPr>
          <p:cNvGrpSpPr/>
          <p:nvPr/>
        </p:nvGrpSpPr>
        <p:grpSpPr>
          <a:xfrm>
            <a:off x="825536" y="1210605"/>
            <a:ext cx="2082832" cy="3101721"/>
            <a:chOff x="617039" y="1407926"/>
            <a:chExt cx="2082832" cy="3101721"/>
          </a:xfrm>
        </p:grpSpPr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B86F3851-BE24-1CFE-B4FB-4849DED8834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210302" y="3217047"/>
              <a:ext cx="449236" cy="850217"/>
              <a:chOff x="8589" y="4735"/>
              <a:chExt cx="734" cy="1844"/>
            </a:xfrm>
          </p:grpSpPr>
          <p:sp>
            <p:nvSpPr>
              <p:cNvPr id="64" name="Line 17">
                <a:extLst>
                  <a:ext uri="{FF2B5EF4-FFF2-40B4-BE49-F238E27FC236}">
                    <a16:creationId xmlns:a16="http://schemas.microsoft.com/office/drawing/2014/main" id="{AE89B1B3-AF7F-EA53-5448-0EF0AA6BEF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026" y="5767"/>
                <a:ext cx="3" cy="38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5" name="Line 18">
                <a:extLst>
                  <a:ext uri="{FF2B5EF4-FFF2-40B4-BE49-F238E27FC236}">
                    <a16:creationId xmlns:a16="http://schemas.microsoft.com/office/drawing/2014/main" id="{B0B06D25-4F96-6307-464D-33CF3D6E4E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79" y="5085"/>
                <a:ext cx="0" cy="71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6" name="Line 19">
                <a:extLst>
                  <a:ext uri="{FF2B5EF4-FFF2-40B4-BE49-F238E27FC236}">
                    <a16:creationId xmlns:a16="http://schemas.microsoft.com/office/drawing/2014/main" id="{4FA02D3F-B734-C8E3-50B1-ADD0E27993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589" y="5086"/>
                <a:ext cx="1" cy="70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7" name="Line 20">
                <a:extLst>
                  <a:ext uri="{FF2B5EF4-FFF2-40B4-BE49-F238E27FC236}">
                    <a16:creationId xmlns:a16="http://schemas.microsoft.com/office/drawing/2014/main" id="{E45B50A4-633A-6425-80B2-B9AE11A8A5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04" y="4735"/>
                <a:ext cx="4" cy="37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8" name="Line 21">
                <a:extLst>
                  <a:ext uri="{FF2B5EF4-FFF2-40B4-BE49-F238E27FC236}">
                    <a16:creationId xmlns:a16="http://schemas.microsoft.com/office/drawing/2014/main" id="{AE937F49-7AA3-EF0B-6423-FF85D06440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775" y="5781"/>
                <a:ext cx="254" cy="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9" name="Line 22">
                <a:extLst>
                  <a:ext uri="{FF2B5EF4-FFF2-40B4-BE49-F238E27FC236}">
                    <a16:creationId xmlns:a16="http://schemas.microsoft.com/office/drawing/2014/main" id="{E97DA32F-93B7-7371-9D56-B38B416FA4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784" y="5099"/>
                <a:ext cx="246" cy="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grpSp>
            <p:nvGrpSpPr>
              <p:cNvPr id="70" name="Group 23">
                <a:extLst>
                  <a:ext uri="{FF2B5EF4-FFF2-40B4-BE49-F238E27FC236}">
                    <a16:creationId xmlns:a16="http://schemas.microsoft.com/office/drawing/2014/main" id="{4F61131E-BC47-F1A8-2460-FCC3599652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8732" y="5999"/>
                <a:ext cx="591" cy="580"/>
                <a:chOff x="2444" y="3779"/>
                <a:chExt cx="532" cy="522"/>
              </a:xfrm>
            </p:grpSpPr>
            <p:sp>
              <p:nvSpPr>
                <p:cNvPr id="71" name="Line 24">
                  <a:extLst>
                    <a:ext uri="{FF2B5EF4-FFF2-40B4-BE49-F238E27FC236}">
                      <a16:creationId xmlns:a16="http://schemas.microsoft.com/office/drawing/2014/main" id="{E290987C-6FA2-566D-077E-92C5AEBCC5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12" y="3779"/>
                  <a:ext cx="1" cy="342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" name="Line 25">
                  <a:extLst>
                    <a:ext uri="{FF2B5EF4-FFF2-40B4-BE49-F238E27FC236}">
                      <a16:creationId xmlns:a16="http://schemas.microsoft.com/office/drawing/2014/main" id="{86A478AD-BA03-555C-9294-1FB4EA8BD8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44" y="4132"/>
                  <a:ext cx="532" cy="1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3" name="Line 26">
                  <a:extLst>
                    <a:ext uri="{FF2B5EF4-FFF2-40B4-BE49-F238E27FC236}">
                      <a16:creationId xmlns:a16="http://schemas.microsoft.com/office/drawing/2014/main" id="{5705DF79-0358-152C-B19F-7D6480F682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28" y="4216"/>
                  <a:ext cx="364" cy="1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4" name="Line 27">
                  <a:extLst>
                    <a:ext uri="{FF2B5EF4-FFF2-40B4-BE49-F238E27FC236}">
                      <a16:creationId xmlns:a16="http://schemas.microsoft.com/office/drawing/2014/main" id="{E4841EB3-34E4-DDD1-66A7-63B0FF0ED3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12" y="4300"/>
                  <a:ext cx="196" cy="1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7" name="Oval 28">
              <a:extLst>
                <a:ext uri="{FF2B5EF4-FFF2-40B4-BE49-F238E27FC236}">
                  <a16:creationId xmlns:a16="http://schemas.microsoft.com/office/drawing/2014/main" id="{107C0FD2-9E78-C7DE-9418-63D2F7AC1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3750" y="1668601"/>
              <a:ext cx="387761" cy="293141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altLang="pt-BR" sz="1200" kern="0">
                <a:solidFill>
                  <a:srgbClr val="000000"/>
                </a:solidFill>
              </a:endParaRPr>
            </a:p>
          </p:txBody>
        </p:sp>
        <p:sp>
          <p:nvSpPr>
            <p:cNvPr id="18" name="Line 29">
              <a:extLst>
                <a:ext uri="{FF2B5EF4-FFF2-40B4-BE49-F238E27FC236}">
                  <a16:creationId xmlns:a16="http://schemas.microsoft.com/office/drawing/2014/main" id="{0E8B40C7-BF76-7314-964D-396EDF5B40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8814" y="1961742"/>
              <a:ext cx="1182" cy="18142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2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Line 30">
              <a:extLst>
                <a:ext uri="{FF2B5EF4-FFF2-40B4-BE49-F238E27FC236}">
                  <a16:creationId xmlns:a16="http://schemas.microsoft.com/office/drawing/2014/main" id="{09403CFF-75BE-A67A-43F6-4CBBCB6681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8814" y="1698202"/>
              <a:ext cx="0" cy="2339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2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Line 31">
              <a:extLst>
                <a:ext uri="{FF2B5EF4-FFF2-40B4-BE49-F238E27FC236}">
                  <a16:creationId xmlns:a16="http://schemas.microsoft.com/office/drawing/2014/main" id="{B75C7B12-B3DB-E078-97A0-F6F3404587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93020" y="3299942"/>
              <a:ext cx="0" cy="25653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2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Line 32">
              <a:extLst>
                <a:ext uri="{FF2B5EF4-FFF2-40B4-BE49-F238E27FC236}">
                  <a16:creationId xmlns:a16="http://schemas.microsoft.com/office/drawing/2014/main" id="{B78514E1-EF70-871F-A432-827009FC22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3682" y="2295941"/>
              <a:ext cx="0" cy="329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2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Line 33">
              <a:extLst>
                <a:ext uri="{FF2B5EF4-FFF2-40B4-BE49-F238E27FC236}">
                  <a16:creationId xmlns:a16="http://schemas.microsoft.com/office/drawing/2014/main" id="{8844F714-38EE-D829-3E62-FEFEF4E8F9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8356" y="2296896"/>
              <a:ext cx="1182" cy="32465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2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Line 34">
              <a:extLst>
                <a:ext uri="{FF2B5EF4-FFF2-40B4-BE49-F238E27FC236}">
                  <a16:creationId xmlns:a16="http://schemas.microsoft.com/office/drawing/2014/main" id="{588828E9-7DE9-2B4A-8958-7724251E82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9996" y="2136480"/>
              <a:ext cx="1182" cy="17282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2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Line 35">
              <a:extLst>
                <a:ext uri="{FF2B5EF4-FFF2-40B4-BE49-F238E27FC236}">
                  <a16:creationId xmlns:a16="http://schemas.microsoft.com/office/drawing/2014/main" id="{E8522F0A-F883-50F9-8137-DBFC8DF249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9996" y="2621547"/>
              <a:ext cx="15486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2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Line 36">
              <a:extLst>
                <a:ext uri="{FF2B5EF4-FFF2-40B4-BE49-F238E27FC236}">
                  <a16:creationId xmlns:a16="http://schemas.microsoft.com/office/drawing/2014/main" id="{839D9C17-A597-8238-B16B-FE26E5AA58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7172" y="2458511"/>
              <a:ext cx="461057" cy="95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2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Line 37">
              <a:extLst>
                <a:ext uri="{FF2B5EF4-FFF2-40B4-BE49-F238E27FC236}">
                  <a16:creationId xmlns:a16="http://schemas.microsoft.com/office/drawing/2014/main" id="{279E57B3-62EA-8D04-26B8-0CE6D1666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9996" y="2302626"/>
              <a:ext cx="15132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2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Line 38">
              <a:extLst>
                <a:ext uri="{FF2B5EF4-FFF2-40B4-BE49-F238E27FC236}">
                  <a16:creationId xmlns:a16="http://schemas.microsoft.com/office/drawing/2014/main" id="{2181D5B6-FC26-D30C-0742-86623C2EF2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7701" y="2129797"/>
              <a:ext cx="3546" cy="73498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2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" name="Line 39">
              <a:extLst>
                <a:ext uri="{FF2B5EF4-FFF2-40B4-BE49-F238E27FC236}">
                  <a16:creationId xmlns:a16="http://schemas.microsoft.com/office/drawing/2014/main" id="{83E3E83B-91DB-1500-DE28-77A5BE77FD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9357" y="2128110"/>
              <a:ext cx="522531" cy="523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2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29" name="Group 40">
              <a:extLst>
                <a:ext uri="{FF2B5EF4-FFF2-40B4-BE49-F238E27FC236}">
                  <a16:creationId xmlns:a16="http://schemas.microsoft.com/office/drawing/2014/main" id="{FE79C67F-2945-E9B8-8A8E-8E0EFE230C7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099314" y="2133464"/>
              <a:ext cx="600557" cy="848423"/>
              <a:chOff x="2537" y="6395"/>
              <a:chExt cx="882" cy="1656"/>
            </a:xfrm>
          </p:grpSpPr>
          <p:grpSp>
            <p:nvGrpSpPr>
              <p:cNvPr id="51" name="Group 41">
                <a:extLst>
                  <a:ext uri="{FF2B5EF4-FFF2-40B4-BE49-F238E27FC236}">
                    <a16:creationId xmlns:a16="http://schemas.microsoft.com/office/drawing/2014/main" id="{470F7F5B-170D-670F-7FB5-E57D8BF734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01" y="6395"/>
                <a:ext cx="618" cy="1267"/>
                <a:chOff x="7930" y="6497"/>
                <a:chExt cx="618" cy="1267"/>
              </a:xfrm>
            </p:grpSpPr>
            <p:sp>
              <p:nvSpPr>
                <p:cNvPr id="57" name="Line 42">
                  <a:extLst>
                    <a:ext uri="{FF2B5EF4-FFF2-40B4-BE49-F238E27FC236}">
                      <a16:creationId xmlns:a16="http://schemas.microsoft.com/office/drawing/2014/main" id="{C0E23057-F111-487B-126E-908752EFFF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32" y="7422"/>
                  <a:ext cx="2" cy="342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8" name="Line 43">
                  <a:extLst>
                    <a:ext uri="{FF2B5EF4-FFF2-40B4-BE49-F238E27FC236}">
                      <a16:creationId xmlns:a16="http://schemas.microsoft.com/office/drawing/2014/main" id="{9B8BEE34-531C-9111-675A-3E3A4EA033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56" y="6808"/>
                  <a:ext cx="1" cy="644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9" name="Line 44">
                  <a:extLst>
                    <a:ext uri="{FF2B5EF4-FFF2-40B4-BE49-F238E27FC236}">
                      <a16:creationId xmlns:a16="http://schemas.microsoft.com/office/drawing/2014/main" id="{0C7BCCFA-274A-981B-7A83-6A9C0EDB53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325" y="6810"/>
                  <a:ext cx="1" cy="634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0" name="Line 45">
                  <a:extLst>
                    <a:ext uri="{FF2B5EF4-FFF2-40B4-BE49-F238E27FC236}">
                      <a16:creationId xmlns:a16="http://schemas.microsoft.com/office/drawing/2014/main" id="{E3E3D770-6CA3-888B-57DB-AADC859EFC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933" y="6497"/>
                  <a:ext cx="2" cy="331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1" name="Line 46">
                  <a:extLst>
                    <a:ext uri="{FF2B5EF4-FFF2-40B4-BE49-F238E27FC236}">
                      <a16:creationId xmlns:a16="http://schemas.microsoft.com/office/drawing/2014/main" id="{8DA577EB-AF81-6F67-AA4D-6CE1D3C143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32" y="7434"/>
                  <a:ext cx="228" cy="1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2" name="Line 47">
                  <a:extLst>
                    <a:ext uri="{FF2B5EF4-FFF2-40B4-BE49-F238E27FC236}">
                      <a16:creationId xmlns:a16="http://schemas.microsoft.com/office/drawing/2014/main" id="{A6D4C38F-CFF1-E3F3-00A7-6413AEF95C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324" y="7139"/>
                  <a:ext cx="22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3" name="Line 48">
                  <a:extLst>
                    <a:ext uri="{FF2B5EF4-FFF2-40B4-BE49-F238E27FC236}">
                      <a16:creationId xmlns:a16="http://schemas.microsoft.com/office/drawing/2014/main" id="{935C9A44-DA6F-F99C-ED95-6BAAE5D6D7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30" y="6821"/>
                  <a:ext cx="222" cy="1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2" name="Group 49">
                <a:extLst>
                  <a:ext uri="{FF2B5EF4-FFF2-40B4-BE49-F238E27FC236}">
                    <a16:creationId xmlns:a16="http://schemas.microsoft.com/office/drawing/2014/main" id="{736E7DC9-F4C6-D955-6B0E-E3C3100E29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37" y="7529"/>
                <a:ext cx="532" cy="522"/>
                <a:chOff x="2444" y="3779"/>
                <a:chExt cx="532" cy="522"/>
              </a:xfrm>
            </p:grpSpPr>
            <p:sp>
              <p:nvSpPr>
                <p:cNvPr id="53" name="Line 50">
                  <a:extLst>
                    <a:ext uri="{FF2B5EF4-FFF2-40B4-BE49-F238E27FC236}">
                      <a16:creationId xmlns:a16="http://schemas.microsoft.com/office/drawing/2014/main" id="{4C9AB882-3A43-C047-B140-08662B99D5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12" y="3779"/>
                  <a:ext cx="1" cy="342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4" name="Line 51">
                  <a:extLst>
                    <a:ext uri="{FF2B5EF4-FFF2-40B4-BE49-F238E27FC236}">
                      <a16:creationId xmlns:a16="http://schemas.microsoft.com/office/drawing/2014/main" id="{EDCF1B2F-9853-FAE8-BBE4-1755B5B3EE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44" y="4132"/>
                  <a:ext cx="532" cy="1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" name="Line 52">
                  <a:extLst>
                    <a:ext uri="{FF2B5EF4-FFF2-40B4-BE49-F238E27FC236}">
                      <a16:creationId xmlns:a16="http://schemas.microsoft.com/office/drawing/2014/main" id="{AA51E321-C5A7-D71B-802B-E0B80B45C3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28" y="4216"/>
                  <a:ext cx="364" cy="1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6" name="Line 53">
                  <a:extLst>
                    <a:ext uri="{FF2B5EF4-FFF2-40B4-BE49-F238E27FC236}">
                      <a16:creationId xmlns:a16="http://schemas.microsoft.com/office/drawing/2014/main" id="{994B2A90-7F91-095B-4973-A8358985A1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12" y="4300"/>
                  <a:ext cx="196" cy="1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30" name="Line 54">
              <a:extLst>
                <a:ext uri="{FF2B5EF4-FFF2-40B4-BE49-F238E27FC236}">
                  <a16:creationId xmlns:a16="http://schemas.microsoft.com/office/drawing/2014/main" id="{2A799C21-13F8-0EB5-E3E8-D020C763D4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85267" y="1435616"/>
              <a:ext cx="4729" cy="2301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2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Text Box 55">
              <a:extLst>
                <a:ext uri="{FF2B5EF4-FFF2-40B4-BE49-F238E27FC236}">
                  <a16:creationId xmlns:a16="http://schemas.microsoft.com/office/drawing/2014/main" id="{F66C5037-CB17-DD95-226E-E607614084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6741" y="1407926"/>
              <a:ext cx="351113" cy="184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200" b="0" kern="0">
                  <a:solidFill>
                    <a:srgbClr val="000000"/>
                  </a:solidFill>
                </a:rPr>
                <a:t>V</a:t>
              </a:r>
              <a:r>
                <a:rPr lang="en-US" altLang="pt-BR" sz="1200" b="0" kern="0" baseline="-25000">
                  <a:solidFill>
                    <a:srgbClr val="000000"/>
                  </a:solidFill>
                </a:rPr>
                <a:t>DD</a:t>
              </a:r>
              <a:endParaRPr lang="en-US" altLang="pt-BR" sz="1200" b="0" kern="0">
                <a:solidFill>
                  <a:srgbClr val="000000"/>
                </a:solidFill>
              </a:endParaRPr>
            </a:p>
          </p:txBody>
        </p:sp>
        <p:sp>
          <p:nvSpPr>
            <p:cNvPr id="32" name="Text Box 56">
              <a:extLst>
                <a:ext uri="{FF2B5EF4-FFF2-40B4-BE49-F238E27FC236}">
                  <a16:creationId xmlns:a16="http://schemas.microsoft.com/office/drawing/2014/main" id="{0C6252C4-EBBE-7F56-C6A4-EDE2FC2F34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1845" y="1650460"/>
              <a:ext cx="216343" cy="2816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200" b="0" kern="0">
                  <a:solidFill>
                    <a:srgbClr val="000000"/>
                  </a:solidFill>
                </a:rPr>
                <a:t>I</a:t>
              </a:r>
              <a:r>
                <a:rPr lang="en-US" altLang="pt-BR" sz="1200" b="0" kern="0" baseline="-25000">
                  <a:solidFill>
                    <a:srgbClr val="000000"/>
                  </a:solidFill>
                </a:rPr>
                <a:t>IN</a:t>
              </a:r>
              <a:endParaRPr lang="en-US" altLang="pt-BR" sz="1200" b="0" kern="0">
                <a:solidFill>
                  <a:srgbClr val="000000"/>
                </a:solidFill>
              </a:endParaRPr>
            </a:p>
          </p:txBody>
        </p:sp>
        <p:sp>
          <p:nvSpPr>
            <p:cNvPr id="33" name="Line 57">
              <a:extLst>
                <a:ext uri="{FF2B5EF4-FFF2-40B4-BE49-F238E27FC236}">
                  <a16:creationId xmlns:a16="http://schemas.microsoft.com/office/drawing/2014/main" id="{9A0D24AA-1896-A836-9459-3F728F7BB3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2792" y="1724937"/>
              <a:ext cx="0" cy="17664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2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Text Box 58">
              <a:extLst>
                <a:ext uri="{FF2B5EF4-FFF2-40B4-BE49-F238E27FC236}">
                  <a16:creationId xmlns:a16="http://schemas.microsoft.com/office/drawing/2014/main" id="{B1387716-3E21-E146-F8D6-EFF2E62208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4293" y="1700112"/>
              <a:ext cx="378335" cy="184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200" b="0" kern="0">
                  <a:solidFill>
                    <a:srgbClr val="000000"/>
                  </a:solidFill>
                </a:rPr>
                <a:t>I</a:t>
              </a:r>
              <a:r>
                <a:rPr lang="en-US" altLang="pt-BR" sz="1200" b="0" kern="0" baseline="-25000">
                  <a:solidFill>
                    <a:srgbClr val="000000"/>
                  </a:solidFill>
                </a:rPr>
                <a:t>OUT</a:t>
              </a:r>
              <a:endParaRPr lang="en-US" altLang="pt-BR" sz="1200" b="0" kern="0">
                <a:solidFill>
                  <a:srgbClr val="000000"/>
                </a:solidFill>
              </a:endParaRPr>
            </a:p>
          </p:txBody>
        </p:sp>
        <p:sp>
          <p:nvSpPr>
            <p:cNvPr id="35" name="Line 59">
              <a:extLst>
                <a:ext uri="{FF2B5EF4-FFF2-40B4-BE49-F238E27FC236}">
                  <a16:creationId xmlns:a16="http://schemas.microsoft.com/office/drawing/2014/main" id="{7BB8A094-BEA7-2603-5925-06698C05CE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3678" y="1592213"/>
              <a:ext cx="2362" cy="55668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2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" name="Line 60">
              <a:extLst>
                <a:ext uri="{FF2B5EF4-FFF2-40B4-BE49-F238E27FC236}">
                  <a16:creationId xmlns:a16="http://schemas.microsoft.com/office/drawing/2014/main" id="{8AE08D18-560E-0A33-6932-28485CD130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7813" y="3548777"/>
              <a:ext cx="21988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2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7" name="Oval 61">
              <a:extLst>
                <a:ext uri="{FF2B5EF4-FFF2-40B4-BE49-F238E27FC236}">
                  <a16:creationId xmlns:a16="http://schemas.microsoft.com/office/drawing/2014/main" id="{873381BE-EF4F-16EE-CA97-DEAB60B1A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6421" y="2443235"/>
              <a:ext cx="46106" cy="34375"/>
            </a:xfrm>
            <a:prstGeom prst="ellipse">
              <a:avLst/>
            </a:prstGeom>
            <a:solidFill>
              <a:srgbClr val="000000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altLang="pt-BR" sz="1200" kern="0">
                <a:solidFill>
                  <a:srgbClr val="000000"/>
                </a:solidFill>
              </a:endParaRPr>
            </a:p>
          </p:txBody>
        </p:sp>
        <p:sp>
          <p:nvSpPr>
            <p:cNvPr id="38" name="Text Box 62">
              <a:extLst>
                <a:ext uri="{FF2B5EF4-FFF2-40B4-BE49-F238E27FC236}">
                  <a16:creationId xmlns:a16="http://schemas.microsoft.com/office/drawing/2014/main" id="{33B5FC9B-BA68-1C61-C58A-16A3049F5B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821" y="3667470"/>
              <a:ext cx="639303" cy="221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200" b="0" kern="0" dirty="0">
                  <a:solidFill>
                    <a:srgbClr val="000000"/>
                  </a:solidFill>
                </a:rPr>
                <a:t>1/16:1				</a:t>
              </a:r>
            </a:p>
          </p:txBody>
        </p:sp>
        <p:sp>
          <p:nvSpPr>
            <p:cNvPr id="42" name="Line 36">
              <a:extLst>
                <a:ext uri="{FF2B5EF4-FFF2-40B4-BE49-F238E27FC236}">
                  <a16:creationId xmlns:a16="http://schemas.microsoft.com/office/drawing/2014/main" id="{0110B3E8-5601-57D3-0364-98F4646DB5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1776" y="2469064"/>
              <a:ext cx="28609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2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" name="Line 36">
              <a:extLst>
                <a:ext uri="{FF2B5EF4-FFF2-40B4-BE49-F238E27FC236}">
                  <a16:creationId xmlns:a16="http://schemas.microsoft.com/office/drawing/2014/main" id="{61A97F24-76E4-D81E-80E3-648A41DB4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1776" y="3569060"/>
              <a:ext cx="270723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2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" name="Line 38">
              <a:extLst>
                <a:ext uri="{FF2B5EF4-FFF2-40B4-BE49-F238E27FC236}">
                  <a16:creationId xmlns:a16="http://schemas.microsoft.com/office/drawing/2014/main" id="{FBCEF603-3342-B2BC-AE29-A0A129B127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8247" y="3217929"/>
              <a:ext cx="5087" cy="59770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2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5" name="Line 60">
              <a:extLst>
                <a:ext uri="{FF2B5EF4-FFF2-40B4-BE49-F238E27FC236}">
                  <a16:creationId xmlns:a16="http://schemas.microsoft.com/office/drawing/2014/main" id="{1FAB7B48-6AF5-7777-08B0-87604C4581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3501" y="3813502"/>
              <a:ext cx="13831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2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6" name="Line 38">
              <a:extLst>
                <a:ext uri="{FF2B5EF4-FFF2-40B4-BE49-F238E27FC236}">
                  <a16:creationId xmlns:a16="http://schemas.microsoft.com/office/drawing/2014/main" id="{EE09B4E7-880D-29A1-CAAD-CDF64E7E5F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81590" y="2461853"/>
              <a:ext cx="2366" cy="36338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2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" name="Line 31">
              <a:extLst>
                <a:ext uri="{FF2B5EF4-FFF2-40B4-BE49-F238E27FC236}">
                  <a16:creationId xmlns:a16="http://schemas.microsoft.com/office/drawing/2014/main" id="{AE33075C-D5B7-553B-7FC4-A9DBF7E936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7846" y="2617112"/>
              <a:ext cx="2364" cy="17569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2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8" name="Line 38">
              <a:extLst>
                <a:ext uri="{FF2B5EF4-FFF2-40B4-BE49-F238E27FC236}">
                  <a16:creationId xmlns:a16="http://schemas.microsoft.com/office/drawing/2014/main" id="{74766920-AFF7-4FAD-FF57-286E022C5E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8795" y="2832445"/>
              <a:ext cx="4075" cy="36820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2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" name="Line 38">
              <a:extLst>
                <a:ext uri="{FF2B5EF4-FFF2-40B4-BE49-F238E27FC236}">
                  <a16:creationId xmlns:a16="http://schemas.microsoft.com/office/drawing/2014/main" id="{2E3D8A28-E1A9-B308-0880-646B2FE239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99814" y="2793152"/>
              <a:ext cx="2003" cy="39746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2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" name="Line 38">
              <a:extLst>
                <a:ext uri="{FF2B5EF4-FFF2-40B4-BE49-F238E27FC236}">
                  <a16:creationId xmlns:a16="http://schemas.microsoft.com/office/drawing/2014/main" id="{A5BE2C03-EBF6-CE37-C881-0A7300FB8E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887701" y="2880056"/>
              <a:ext cx="2003" cy="39746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2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3894C34B-7785-074B-2FE7-09B2C0F0E3DD}"/>
                </a:ext>
              </a:extLst>
            </p:cNvPr>
            <p:cNvSpPr/>
            <p:nvPr/>
          </p:nvSpPr>
          <p:spPr>
            <a:xfrm>
              <a:off x="882684" y="2143165"/>
              <a:ext cx="242215" cy="1757808"/>
            </a:xfrm>
            <a:prstGeom prst="leftBrac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Text Box 62">
              <a:extLst>
                <a:ext uri="{FF2B5EF4-FFF2-40B4-BE49-F238E27FC236}">
                  <a16:creationId xmlns:a16="http://schemas.microsoft.com/office/drawing/2014/main" id="{A372660A-997D-5DEA-24CE-812E457DBF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039" y="2923341"/>
              <a:ext cx="238039" cy="205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200" b="0" kern="0" dirty="0">
                  <a:solidFill>
                    <a:srgbClr val="000000"/>
                  </a:solidFill>
                </a:rPr>
                <a:t>16				</a:t>
              </a:r>
            </a:p>
          </p:txBody>
        </p:sp>
        <p:sp>
          <p:nvSpPr>
            <p:cNvPr id="4" name="Text Box 62">
              <a:extLst>
                <a:ext uri="{FF2B5EF4-FFF2-40B4-BE49-F238E27FC236}">
                  <a16:creationId xmlns:a16="http://schemas.microsoft.com/office/drawing/2014/main" id="{05FE40BB-EE91-CA85-FEBF-B1D05861C7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2075" y="4187185"/>
              <a:ext cx="440712" cy="322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b="0" kern="0" dirty="0">
                  <a:solidFill>
                    <a:srgbClr val="FF0000"/>
                  </a:solidFill>
                </a:rPr>
                <a:t>(A)				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AE2832B-7DDD-A63E-45A1-0BFCE87CEFA8}"/>
              </a:ext>
            </a:extLst>
          </p:cNvPr>
          <p:cNvGrpSpPr/>
          <p:nvPr/>
        </p:nvGrpSpPr>
        <p:grpSpPr>
          <a:xfrm>
            <a:off x="7327808" y="1337215"/>
            <a:ext cx="3810826" cy="2766571"/>
            <a:chOff x="5197562" y="984891"/>
            <a:chExt cx="3810826" cy="2766571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697719D3-EBCE-523D-40F2-785EA75FC94B}"/>
                </a:ext>
              </a:extLst>
            </p:cNvPr>
            <p:cNvGrpSpPr/>
            <p:nvPr/>
          </p:nvGrpSpPr>
          <p:grpSpPr>
            <a:xfrm>
              <a:off x="5197562" y="984891"/>
              <a:ext cx="3810826" cy="2467160"/>
              <a:chOff x="2950752" y="3629877"/>
              <a:chExt cx="4050245" cy="3074739"/>
            </a:xfrm>
          </p:grpSpPr>
          <p:sp>
            <p:nvSpPr>
              <p:cNvPr id="76" name="Oval 69">
                <a:extLst>
                  <a:ext uri="{FF2B5EF4-FFF2-40B4-BE49-F238E27FC236}">
                    <a16:creationId xmlns:a16="http://schemas.microsoft.com/office/drawing/2014/main" id="{70B0BC5E-1C5B-E0CF-33C1-8B08A7399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0752" y="4012192"/>
                <a:ext cx="514275" cy="456986"/>
              </a:xfrm>
              <a:prstGeom prst="ellips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altLang="pt-BR" sz="12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" name="Line 70">
                <a:extLst>
                  <a:ext uri="{FF2B5EF4-FFF2-40B4-BE49-F238E27FC236}">
                    <a16:creationId xmlns:a16="http://schemas.microsoft.com/office/drawing/2014/main" id="{8ADCC752-9700-C4F8-9247-565B466D67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7889" y="4469179"/>
                <a:ext cx="3136" cy="28375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8" name="Line 71">
                <a:extLst>
                  <a:ext uri="{FF2B5EF4-FFF2-40B4-BE49-F238E27FC236}">
                    <a16:creationId xmlns:a16="http://schemas.microsoft.com/office/drawing/2014/main" id="{E2D1D3EF-D388-4F62-0142-72B9B04CC1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7889" y="4058489"/>
                <a:ext cx="1568" cy="36439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" name="Line 72">
                <a:extLst>
                  <a:ext uri="{FF2B5EF4-FFF2-40B4-BE49-F238E27FC236}">
                    <a16:creationId xmlns:a16="http://schemas.microsoft.com/office/drawing/2014/main" id="{6602653F-E2F5-EFC4-084A-A8CD3AD05A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1025" y="5483211"/>
                <a:ext cx="3136" cy="27478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" name="Line 73">
                <a:extLst>
                  <a:ext uri="{FF2B5EF4-FFF2-40B4-BE49-F238E27FC236}">
                    <a16:creationId xmlns:a16="http://schemas.microsoft.com/office/drawing/2014/main" id="{8537AF5C-ABDA-8DDA-7152-79285A4BB1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4853" y="4991876"/>
                <a:ext cx="0" cy="51523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1" name="Line 74">
                <a:extLst>
                  <a:ext uri="{FF2B5EF4-FFF2-40B4-BE49-F238E27FC236}">
                    <a16:creationId xmlns:a16="http://schemas.microsoft.com/office/drawing/2014/main" id="{CBD32BBE-ED46-6E16-1645-05B1B252D6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6941" y="4993369"/>
                <a:ext cx="1568" cy="507763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2" name="Line 75">
                <a:extLst>
                  <a:ext uri="{FF2B5EF4-FFF2-40B4-BE49-F238E27FC236}">
                    <a16:creationId xmlns:a16="http://schemas.microsoft.com/office/drawing/2014/main" id="{A9E85ABC-A92B-4209-DCEB-CA6E94F11B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1025" y="4743968"/>
                <a:ext cx="1568" cy="26881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3" name="Line 76">
                <a:extLst>
                  <a:ext uri="{FF2B5EF4-FFF2-40B4-BE49-F238E27FC236}">
                    <a16:creationId xmlns:a16="http://schemas.microsoft.com/office/drawing/2014/main" id="{A6B2F13E-0476-C51B-90A7-D8A139D267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1025" y="5493665"/>
                <a:ext cx="205397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4" name="Line 78">
                <a:extLst>
                  <a:ext uri="{FF2B5EF4-FFF2-40B4-BE49-F238E27FC236}">
                    <a16:creationId xmlns:a16="http://schemas.microsoft.com/office/drawing/2014/main" id="{C10D2B41-BDA2-10CB-E6A7-4C7AD35ECD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1025" y="5002330"/>
                <a:ext cx="200693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grpSp>
            <p:nvGrpSpPr>
              <p:cNvPr id="85" name="Group 79">
                <a:extLst>
                  <a:ext uri="{FF2B5EF4-FFF2-40B4-BE49-F238E27FC236}">
                    <a16:creationId xmlns:a16="http://schemas.microsoft.com/office/drawing/2014/main" id="{07AE8EC1-5EA5-6C5F-0C3B-C1A497CA94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89584" y="5651967"/>
                <a:ext cx="479781" cy="418157"/>
                <a:chOff x="2444" y="3779"/>
                <a:chExt cx="532" cy="522"/>
              </a:xfrm>
            </p:grpSpPr>
            <p:sp>
              <p:nvSpPr>
                <p:cNvPr id="132" name="Line 80">
                  <a:extLst>
                    <a:ext uri="{FF2B5EF4-FFF2-40B4-BE49-F238E27FC236}">
                      <a16:creationId xmlns:a16="http://schemas.microsoft.com/office/drawing/2014/main" id="{2060BC9B-7954-07E7-26AA-032CE2D47D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0" y="3779"/>
                  <a:ext cx="1" cy="342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3" name="Line 81">
                  <a:extLst>
                    <a:ext uri="{FF2B5EF4-FFF2-40B4-BE49-F238E27FC236}">
                      <a16:creationId xmlns:a16="http://schemas.microsoft.com/office/drawing/2014/main" id="{06BF9094-C665-E412-782C-D85758571B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44" y="4132"/>
                  <a:ext cx="532" cy="1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4" name="Line 82">
                  <a:extLst>
                    <a:ext uri="{FF2B5EF4-FFF2-40B4-BE49-F238E27FC236}">
                      <a16:creationId xmlns:a16="http://schemas.microsoft.com/office/drawing/2014/main" id="{5A657363-F85B-E324-CCF1-B44A600C9E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28" y="4216"/>
                  <a:ext cx="364" cy="1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5" name="Line 83">
                  <a:extLst>
                    <a:ext uri="{FF2B5EF4-FFF2-40B4-BE49-F238E27FC236}">
                      <a16:creationId xmlns:a16="http://schemas.microsoft.com/office/drawing/2014/main" id="{35F3029B-B09E-C748-0581-DC8622A6F3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12" y="4300"/>
                  <a:ext cx="196" cy="1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86" name="Line 84">
                <a:extLst>
                  <a:ext uri="{FF2B5EF4-FFF2-40B4-BE49-F238E27FC236}">
                    <a16:creationId xmlns:a16="http://schemas.microsoft.com/office/drawing/2014/main" id="{7AD16F92-E612-BDA2-2E5C-A07DE6C453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75819" y="4767863"/>
                <a:ext cx="1568" cy="48834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7" name="Line 85">
                <a:extLst>
                  <a:ext uri="{FF2B5EF4-FFF2-40B4-BE49-F238E27FC236}">
                    <a16:creationId xmlns:a16="http://schemas.microsoft.com/office/drawing/2014/main" id="{737336C4-2128-838A-B252-CA33F577D5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1025" y="4746955"/>
                <a:ext cx="671066" cy="149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grpSp>
            <p:nvGrpSpPr>
              <p:cNvPr id="88" name="Group 86">
                <a:extLst>
                  <a:ext uri="{FF2B5EF4-FFF2-40B4-BE49-F238E27FC236}">
                    <a16:creationId xmlns:a16="http://schemas.microsoft.com/office/drawing/2014/main" id="{B7D7DE4B-B23F-E06C-18C9-F2102309E4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4125117" y="4743968"/>
                <a:ext cx="796499" cy="1326156"/>
                <a:chOff x="2537" y="6396"/>
                <a:chExt cx="882" cy="1655"/>
              </a:xfrm>
            </p:grpSpPr>
            <p:grpSp>
              <p:nvGrpSpPr>
                <p:cNvPr id="119" name="Group 87">
                  <a:extLst>
                    <a:ext uri="{FF2B5EF4-FFF2-40B4-BE49-F238E27FC236}">
                      <a16:creationId xmlns:a16="http://schemas.microsoft.com/office/drawing/2014/main" id="{81630C93-2F63-E74A-F162-782C266DD40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01" y="6396"/>
                  <a:ext cx="618" cy="1266"/>
                  <a:chOff x="7930" y="6498"/>
                  <a:chExt cx="618" cy="1266"/>
                </a:xfrm>
              </p:grpSpPr>
              <p:sp>
                <p:nvSpPr>
                  <p:cNvPr id="125" name="Line 88">
                    <a:extLst>
                      <a:ext uri="{FF2B5EF4-FFF2-40B4-BE49-F238E27FC236}">
                        <a16:creationId xmlns:a16="http://schemas.microsoft.com/office/drawing/2014/main" id="{F45C16E4-EF8D-1033-C78E-10536AB4F4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932" y="7422"/>
                    <a:ext cx="2" cy="342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2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6" name="Line 89">
                    <a:extLst>
                      <a:ext uri="{FF2B5EF4-FFF2-40B4-BE49-F238E27FC236}">
                        <a16:creationId xmlns:a16="http://schemas.microsoft.com/office/drawing/2014/main" id="{9D0D32BF-89B5-9D84-EDA7-568FD677F60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156" y="6808"/>
                    <a:ext cx="1" cy="644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2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7" name="Line 90">
                    <a:extLst>
                      <a:ext uri="{FF2B5EF4-FFF2-40B4-BE49-F238E27FC236}">
                        <a16:creationId xmlns:a16="http://schemas.microsoft.com/office/drawing/2014/main" id="{220CD1F2-E9F0-5942-FDAA-64DBA4A1B6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325" y="6810"/>
                    <a:ext cx="1" cy="634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2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8" name="Line 91">
                    <a:extLst>
                      <a:ext uri="{FF2B5EF4-FFF2-40B4-BE49-F238E27FC236}">
                        <a16:creationId xmlns:a16="http://schemas.microsoft.com/office/drawing/2014/main" id="{9EB518A7-69E2-A0BA-0546-BD9161E26B8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932" y="6498"/>
                    <a:ext cx="1" cy="336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2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9" name="Line 92">
                    <a:extLst>
                      <a:ext uri="{FF2B5EF4-FFF2-40B4-BE49-F238E27FC236}">
                        <a16:creationId xmlns:a16="http://schemas.microsoft.com/office/drawing/2014/main" id="{B27EBA48-6305-D002-5C4B-7669CD5ECC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932" y="7434"/>
                    <a:ext cx="228" cy="1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2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0" name="Line 93">
                    <a:extLst>
                      <a:ext uri="{FF2B5EF4-FFF2-40B4-BE49-F238E27FC236}">
                        <a16:creationId xmlns:a16="http://schemas.microsoft.com/office/drawing/2014/main" id="{73A52A7F-8680-BF0C-2310-E77C8C12FB9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324" y="7139"/>
                    <a:ext cx="224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2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1" name="Line 94">
                    <a:extLst>
                      <a:ext uri="{FF2B5EF4-FFF2-40B4-BE49-F238E27FC236}">
                        <a16:creationId xmlns:a16="http://schemas.microsoft.com/office/drawing/2014/main" id="{2945566C-9A98-FA5B-5435-956F1503987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930" y="6821"/>
                    <a:ext cx="222" cy="1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2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20" name="Group 95">
                  <a:extLst>
                    <a:ext uri="{FF2B5EF4-FFF2-40B4-BE49-F238E27FC236}">
                      <a16:creationId xmlns:a16="http://schemas.microsoft.com/office/drawing/2014/main" id="{00EBCD3D-4298-20F3-EA42-205A8729233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37" y="7529"/>
                  <a:ext cx="532" cy="522"/>
                  <a:chOff x="2444" y="3779"/>
                  <a:chExt cx="532" cy="522"/>
                </a:xfrm>
              </p:grpSpPr>
              <p:sp>
                <p:nvSpPr>
                  <p:cNvPr id="121" name="Line 96">
                    <a:extLst>
                      <a:ext uri="{FF2B5EF4-FFF2-40B4-BE49-F238E27FC236}">
                        <a16:creationId xmlns:a16="http://schemas.microsoft.com/office/drawing/2014/main" id="{6E4AD821-EDEF-25CF-571A-26D880F90DA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12" y="3779"/>
                    <a:ext cx="1" cy="342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2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2" name="Line 97">
                    <a:extLst>
                      <a:ext uri="{FF2B5EF4-FFF2-40B4-BE49-F238E27FC236}">
                        <a16:creationId xmlns:a16="http://schemas.microsoft.com/office/drawing/2014/main" id="{7D3809E6-3F96-AA31-ED8C-0DEBB07266A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4" y="4132"/>
                    <a:ext cx="532" cy="1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2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3" name="Line 98">
                    <a:extLst>
                      <a:ext uri="{FF2B5EF4-FFF2-40B4-BE49-F238E27FC236}">
                        <a16:creationId xmlns:a16="http://schemas.microsoft.com/office/drawing/2014/main" id="{51BC7969-6C63-A9EF-7BFD-062EAAE26F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8" y="4216"/>
                    <a:ext cx="364" cy="1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2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4" name="Line 99">
                    <a:extLst>
                      <a:ext uri="{FF2B5EF4-FFF2-40B4-BE49-F238E27FC236}">
                        <a16:creationId xmlns:a16="http://schemas.microsoft.com/office/drawing/2014/main" id="{48A0EBC8-6AB3-9AFC-ED5E-314498CE82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12" y="4300"/>
                    <a:ext cx="196" cy="1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2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D55DEAA1-4ACC-B4DF-2F1B-226399DE22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204753" y="3647798"/>
                <a:ext cx="6272" cy="359915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round/>
                    <a:headEnd/>
                    <a:tailEnd type="triangle" w="med" len="med"/>
                  </a14:hiddenLine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0" name="Text Box 101">
                <a:extLst>
                  <a:ext uri="{FF2B5EF4-FFF2-40B4-BE49-F238E27FC236}">
                    <a16:creationId xmlns:a16="http://schemas.microsoft.com/office/drawing/2014/main" id="{0CC8C00E-1076-7370-CF0A-F6A734590A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6407" y="3629877"/>
                <a:ext cx="465670" cy="28823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0800" rIns="18000" bIns="1080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200" b="0" kern="0">
                    <a:solidFill>
                      <a:srgbClr val="000000"/>
                    </a:solidFill>
                  </a:rPr>
                  <a:t>V</a:t>
                </a:r>
                <a:r>
                  <a:rPr lang="en-US" altLang="pt-BR" sz="1200" b="0" kern="0" baseline="-25000">
                    <a:solidFill>
                      <a:srgbClr val="000000"/>
                    </a:solidFill>
                  </a:rPr>
                  <a:t>DD</a:t>
                </a:r>
                <a:endParaRPr lang="en-US" altLang="pt-BR" sz="1200" b="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Text Box 102">
                <a:extLst>
                  <a:ext uri="{FF2B5EF4-FFF2-40B4-BE49-F238E27FC236}">
                    <a16:creationId xmlns:a16="http://schemas.microsoft.com/office/drawing/2014/main" id="{7ABCAA69-78B1-5BCB-082A-5D7D56669D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05792" y="4056995"/>
                <a:ext cx="379434" cy="3658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0800" rIns="18000" bIns="1080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200" b="0" kern="0">
                    <a:solidFill>
                      <a:srgbClr val="000000"/>
                    </a:solidFill>
                  </a:rPr>
                  <a:t>I</a:t>
                </a:r>
                <a:r>
                  <a:rPr lang="en-US" altLang="pt-BR" sz="1200" b="0" kern="0" baseline="-25000">
                    <a:solidFill>
                      <a:srgbClr val="000000"/>
                    </a:solidFill>
                  </a:rPr>
                  <a:t>IN</a:t>
                </a:r>
                <a:endParaRPr lang="en-US" altLang="pt-BR" sz="1200" b="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Text Box 104">
                <a:extLst>
                  <a:ext uri="{FF2B5EF4-FFF2-40B4-BE49-F238E27FC236}">
                    <a16:creationId xmlns:a16="http://schemas.microsoft.com/office/drawing/2014/main" id="{A1B20774-3BFD-C7AA-2C52-FC7D1DA284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2238" y="4316332"/>
                <a:ext cx="478213" cy="28823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0800" rIns="18000" bIns="1080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200" b="0" kern="0">
                    <a:solidFill>
                      <a:srgbClr val="000000"/>
                    </a:solidFill>
                  </a:rPr>
                  <a:t>I</a:t>
                </a:r>
                <a:r>
                  <a:rPr lang="en-US" altLang="pt-BR" sz="1200" b="0" kern="0" baseline="-25000">
                    <a:solidFill>
                      <a:srgbClr val="000000"/>
                    </a:solidFill>
                  </a:rPr>
                  <a:t>OUT</a:t>
                </a:r>
                <a:endParaRPr lang="en-US" altLang="pt-BR" sz="1200" b="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" name="Line 105">
                <a:extLst>
                  <a:ext uri="{FF2B5EF4-FFF2-40B4-BE49-F238E27FC236}">
                    <a16:creationId xmlns:a16="http://schemas.microsoft.com/office/drawing/2014/main" id="{364CFA45-9D5F-9427-0BCA-ADD6E84220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59539" y="5487691"/>
                <a:ext cx="3136" cy="2732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4" name="Line 106">
                <a:extLst>
                  <a:ext uri="{FF2B5EF4-FFF2-40B4-BE49-F238E27FC236}">
                    <a16:creationId xmlns:a16="http://schemas.microsoft.com/office/drawing/2014/main" id="{B140663B-FD76-A85B-3101-056D6E43E9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558846" y="4996356"/>
                <a:ext cx="0" cy="51523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5" name="Line 107">
                <a:extLst>
                  <a:ext uri="{FF2B5EF4-FFF2-40B4-BE49-F238E27FC236}">
                    <a16:creationId xmlns:a16="http://schemas.microsoft.com/office/drawing/2014/main" id="{1ED3B1B1-0109-09FA-6A8D-79DA6C85E2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05191" y="4996356"/>
                <a:ext cx="0" cy="50925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6" name="Line 108">
                <a:extLst>
                  <a:ext uri="{FF2B5EF4-FFF2-40B4-BE49-F238E27FC236}">
                    <a16:creationId xmlns:a16="http://schemas.microsoft.com/office/drawing/2014/main" id="{B74D987D-BD3D-CB8E-0E3E-445B538BCC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61106" y="4746955"/>
                <a:ext cx="1568" cy="26881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7" name="Line 109">
                <a:extLst>
                  <a:ext uri="{FF2B5EF4-FFF2-40B4-BE49-F238E27FC236}">
                    <a16:creationId xmlns:a16="http://schemas.microsoft.com/office/drawing/2014/main" id="{33BD9ECD-089F-1259-537F-AE7D4E0E22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555710" y="5498145"/>
                <a:ext cx="20696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8" name="Line 110">
                <a:extLst>
                  <a:ext uri="{FF2B5EF4-FFF2-40B4-BE49-F238E27FC236}">
                    <a16:creationId xmlns:a16="http://schemas.microsoft.com/office/drawing/2014/main" id="{F342D1FB-89C3-547E-1376-EDF4137EF9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74780" y="5253224"/>
                <a:ext cx="1315478" cy="448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9" name="Line 111">
                <a:extLst>
                  <a:ext uri="{FF2B5EF4-FFF2-40B4-BE49-F238E27FC236}">
                    <a16:creationId xmlns:a16="http://schemas.microsoft.com/office/drawing/2014/main" id="{A2FE28F5-5D37-1445-DE01-400199CC67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563549" y="5005317"/>
                <a:ext cx="199125" cy="149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grpSp>
            <p:nvGrpSpPr>
              <p:cNvPr id="100" name="Group 112">
                <a:extLst>
                  <a:ext uri="{FF2B5EF4-FFF2-40B4-BE49-F238E27FC236}">
                    <a16:creationId xmlns:a16="http://schemas.microsoft.com/office/drawing/2014/main" id="{88FC21BB-09C9-6C9B-CC15-2B97EFABFE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6521216" y="5654954"/>
                <a:ext cx="479781" cy="418157"/>
                <a:chOff x="2444" y="3779"/>
                <a:chExt cx="532" cy="522"/>
              </a:xfrm>
            </p:grpSpPr>
            <p:sp>
              <p:nvSpPr>
                <p:cNvPr id="115" name="Line 113">
                  <a:extLst>
                    <a:ext uri="{FF2B5EF4-FFF2-40B4-BE49-F238E27FC236}">
                      <a16:creationId xmlns:a16="http://schemas.microsoft.com/office/drawing/2014/main" id="{48E67F11-9526-17EF-DA3C-185137BA4A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12" y="3779"/>
                  <a:ext cx="1" cy="342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6" name="Line 114">
                  <a:extLst>
                    <a:ext uri="{FF2B5EF4-FFF2-40B4-BE49-F238E27FC236}">
                      <a16:creationId xmlns:a16="http://schemas.microsoft.com/office/drawing/2014/main" id="{D92F9F7E-0149-FDBF-7F7D-32BFF25CC4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44" y="4132"/>
                  <a:ext cx="532" cy="1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7" name="Line 115">
                  <a:extLst>
                    <a:ext uri="{FF2B5EF4-FFF2-40B4-BE49-F238E27FC236}">
                      <a16:creationId xmlns:a16="http://schemas.microsoft.com/office/drawing/2014/main" id="{3E9171AA-A2C9-C4BC-BACF-32E2497E9C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28" y="4216"/>
                  <a:ext cx="364" cy="1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8" name="Line 116">
                  <a:extLst>
                    <a:ext uri="{FF2B5EF4-FFF2-40B4-BE49-F238E27FC236}">
                      <a16:creationId xmlns:a16="http://schemas.microsoft.com/office/drawing/2014/main" id="{046E71C2-06A1-D9D4-074D-0657573D90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12" y="4300"/>
                  <a:ext cx="196" cy="1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01" name="Line 117">
                <a:extLst>
                  <a:ext uri="{FF2B5EF4-FFF2-40B4-BE49-F238E27FC236}">
                    <a16:creationId xmlns:a16="http://schemas.microsoft.com/office/drawing/2014/main" id="{C8DDE8F7-4D08-5DCE-C7ED-30985D078E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89729" y="4743968"/>
                <a:ext cx="591103" cy="149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2" name="Line 118">
                <a:extLst>
                  <a:ext uri="{FF2B5EF4-FFF2-40B4-BE49-F238E27FC236}">
                    <a16:creationId xmlns:a16="http://schemas.microsoft.com/office/drawing/2014/main" id="{08DC540C-1496-3F80-AD67-2CE1FC4ECF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20321" y="4380321"/>
                <a:ext cx="3136" cy="35505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3" name="Text Box 119">
                <a:extLst>
                  <a:ext uri="{FF2B5EF4-FFF2-40B4-BE49-F238E27FC236}">
                    <a16:creationId xmlns:a16="http://schemas.microsoft.com/office/drawing/2014/main" id="{38386215-A688-4A62-DEA0-58545A3A77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23730" y="5780401"/>
                <a:ext cx="657798" cy="3464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200" b="0" kern="0">
                    <a:solidFill>
                      <a:srgbClr val="000000"/>
                    </a:solidFill>
                  </a:rPr>
                  <a:t>1:16 				</a:t>
                </a:r>
              </a:p>
            </p:txBody>
          </p:sp>
          <p:sp>
            <p:nvSpPr>
              <p:cNvPr id="104" name="Line 120">
                <a:extLst>
                  <a:ext uri="{FF2B5EF4-FFF2-40B4-BE49-F238E27FC236}">
                    <a16:creationId xmlns:a16="http://schemas.microsoft.com/office/drawing/2014/main" id="{A42D887B-64F4-4BC6-7990-EC051B8079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6982" y="4348035"/>
                <a:ext cx="1568" cy="36439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5" name="Line 121">
                <a:extLst>
                  <a:ext uri="{FF2B5EF4-FFF2-40B4-BE49-F238E27FC236}">
                    <a16:creationId xmlns:a16="http://schemas.microsoft.com/office/drawing/2014/main" id="{9AA289C3-DA4F-BCD7-B0E5-2121620B96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198482" y="3652279"/>
                <a:ext cx="6272" cy="35991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9" name="Line 117">
                <a:extLst>
                  <a:ext uri="{FF2B5EF4-FFF2-40B4-BE49-F238E27FC236}">
                    <a16:creationId xmlns:a16="http://schemas.microsoft.com/office/drawing/2014/main" id="{F09C5610-671D-518B-3AE3-C44E741809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185081" y="4735377"/>
                <a:ext cx="591103" cy="149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0" name="Line 117">
                <a:extLst>
                  <a:ext uri="{FF2B5EF4-FFF2-40B4-BE49-F238E27FC236}">
                    <a16:creationId xmlns:a16="http://schemas.microsoft.com/office/drawing/2014/main" id="{19141118-5C2F-2897-5C2F-5FF1249C4A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809386" y="5245757"/>
                <a:ext cx="591103" cy="149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1" name="Line 117">
                <a:extLst>
                  <a:ext uri="{FF2B5EF4-FFF2-40B4-BE49-F238E27FC236}">
                    <a16:creationId xmlns:a16="http://schemas.microsoft.com/office/drawing/2014/main" id="{7EB47653-11FE-2AF6-8DB7-111196A4B3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936058" y="5253224"/>
                <a:ext cx="778289" cy="564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2" name="Line 117">
                <a:extLst>
                  <a:ext uri="{FF2B5EF4-FFF2-40B4-BE49-F238E27FC236}">
                    <a16:creationId xmlns:a16="http://schemas.microsoft.com/office/drawing/2014/main" id="{8E80B017-D236-457B-C312-933F8F04A2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321175" y="4743968"/>
                <a:ext cx="778289" cy="564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3" name="Right Brace 112">
                <a:extLst>
                  <a:ext uri="{FF2B5EF4-FFF2-40B4-BE49-F238E27FC236}">
                    <a16:creationId xmlns:a16="http://schemas.microsoft.com/office/drawing/2014/main" id="{A53AB855-0C66-8B7A-0761-AC34F42ED3F4}"/>
                  </a:ext>
                </a:extLst>
              </p:cNvPr>
              <p:cNvSpPr/>
              <p:nvPr/>
            </p:nvSpPr>
            <p:spPr>
              <a:xfrm rot="5400000">
                <a:off x="5599654" y="5055409"/>
                <a:ext cx="294291" cy="2353463"/>
              </a:xfrm>
              <a:prstGeom prst="rightBrac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14" name="Text Box 119">
                <a:extLst>
                  <a:ext uri="{FF2B5EF4-FFF2-40B4-BE49-F238E27FC236}">
                    <a16:creationId xmlns:a16="http://schemas.microsoft.com/office/drawing/2014/main" id="{3D8D563E-E2D6-4D70-0996-E916E2645E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20208" y="6410324"/>
                <a:ext cx="462148" cy="294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200" b="0" kern="0" dirty="0">
                    <a:solidFill>
                      <a:srgbClr val="000000"/>
                    </a:solidFill>
                  </a:rPr>
                  <a:t>16				</a:t>
                </a:r>
              </a:p>
            </p:txBody>
          </p:sp>
        </p:grpSp>
        <p:sp>
          <p:nvSpPr>
            <p:cNvPr id="7" name="Text Box 62">
              <a:extLst>
                <a:ext uri="{FF2B5EF4-FFF2-40B4-BE49-F238E27FC236}">
                  <a16:creationId xmlns:a16="http://schemas.microsoft.com/office/drawing/2014/main" id="{5F1480FB-C5B6-AA91-D1BA-AD393EAB73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9686" y="3429000"/>
              <a:ext cx="440712" cy="322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b="0" kern="0" dirty="0">
                  <a:solidFill>
                    <a:srgbClr val="FF0000"/>
                  </a:solidFill>
                </a:rPr>
                <a:t>(B)				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884810-0CED-0538-730A-8598E53BA32A}"/>
              </a:ext>
            </a:extLst>
          </p:cNvPr>
          <p:cNvGrpSpPr/>
          <p:nvPr/>
        </p:nvGrpSpPr>
        <p:grpSpPr>
          <a:xfrm>
            <a:off x="3017313" y="2907901"/>
            <a:ext cx="4202390" cy="3153541"/>
            <a:chOff x="2631354" y="3371587"/>
            <a:chExt cx="4202390" cy="3153541"/>
          </a:xfrm>
        </p:grpSpPr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79B00EB6-6971-FDB6-8FDD-61AC19036D16}"/>
                </a:ext>
              </a:extLst>
            </p:cNvPr>
            <p:cNvGrpSpPr/>
            <p:nvPr/>
          </p:nvGrpSpPr>
          <p:grpSpPr>
            <a:xfrm>
              <a:off x="2631354" y="3371587"/>
              <a:ext cx="4202390" cy="3153541"/>
              <a:chOff x="6265618" y="4269309"/>
              <a:chExt cx="2726974" cy="2550503"/>
            </a:xfrm>
          </p:grpSpPr>
          <p:sp>
            <p:nvSpPr>
              <p:cNvPr id="139" name="Line 103">
                <a:extLst>
                  <a:ext uri="{FF2B5EF4-FFF2-40B4-BE49-F238E27FC236}">
                    <a16:creationId xmlns:a16="http://schemas.microsoft.com/office/drawing/2014/main" id="{02602A54-1BF5-233C-149D-E196488603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04257" y="6652717"/>
                <a:ext cx="926" cy="167095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round/>
                    <a:headEnd/>
                    <a:tailEnd type="triangle" w="med" len="med"/>
                  </a14:hiddenLine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grpSp>
            <p:nvGrpSpPr>
              <p:cNvPr id="140" name="Group 16">
                <a:extLst>
                  <a:ext uri="{FF2B5EF4-FFF2-40B4-BE49-F238E27FC236}">
                    <a16:creationId xmlns:a16="http://schemas.microsoft.com/office/drawing/2014/main" id="{33169C5E-6AE2-24D9-3DBB-5CC36948B8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6710988" y="5966492"/>
                <a:ext cx="331289" cy="797610"/>
                <a:chOff x="8589" y="4735"/>
                <a:chExt cx="734" cy="1844"/>
              </a:xfrm>
            </p:grpSpPr>
            <p:sp>
              <p:nvSpPr>
                <p:cNvPr id="212" name="Line 17">
                  <a:extLst>
                    <a:ext uri="{FF2B5EF4-FFF2-40B4-BE49-F238E27FC236}">
                      <a16:creationId xmlns:a16="http://schemas.microsoft.com/office/drawing/2014/main" id="{F35B5D2D-CE34-8F91-1926-87EED66812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026" y="5767"/>
                  <a:ext cx="3" cy="38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13" name="Line 18">
                  <a:extLst>
                    <a:ext uri="{FF2B5EF4-FFF2-40B4-BE49-F238E27FC236}">
                      <a16:creationId xmlns:a16="http://schemas.microsoft.com/office/drawing/2014/main" id="{22274BE9-4453-6D55-FD96-8864621AC5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779" y="5085"/>
                  <a:ext cx="0" cy="716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14" name="Line 19">
                  <a:extLst>
                    <a:ext uri="{FF2B5EF4-FFF2-40B4-BE49-F238E27FC236}">
                      <a16:creationId xmlns:a16="http://schemas.microsoft.com/office/drawing/2014/main" id="{A8CF0899-4876-F91C-8B1D-2F55BE1EDD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589" y="5086"/>
                  <a:ext cx="1" cy="706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15" name="Line 20">
                  <a:extLst>
                    <a:ext uri="{FF2B5EF4-FFF2-40B4-BE49-F238E27FC236}">
                      <a16:creationId xmlns:a16="http://schemas.microsoft.com/office/drawing/2014/main" id="{072C7D2D-12AD-7FAA-8DAB-0783798777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004" y="4735"/>
                  <a:ext cx="4" cy="372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16" name="Line 21">
                  <a:extLst>
                    <a:ext uri="{FF2B5EF4-FFF2-40B4-BE49-F238E27FC236}">
                      <a16:creationId xmlns:a16="http://schemas.microsoft.com/office/drawing/2014/main" id="{3050BF55-AF66-739A-A315-AA21742670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775" y="5781"/>
                  <a:ext cx="254" cy="1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17" name="Line 22">
                  <a:extLst>
                    <a:ext uri="{FF2B5EF4-FFF2-40B4-BE49-F238E27FC236}">
                      <a16:creationId xmlns:a16="http://schemas.microsoft.com/office/drawing/2014/main" id="{05F9ABE0-140C-6D79-3405-ADA7983112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784" y="5099"/>
                  <a:ext cx="246" cy="1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8" name="Group 23">
                  <a:extLst>
                    <a:ext uri="{FF2B5EF4-FFF2-40B4-BE49-F238E27FC236}">
                      <a16:creationId xmlns:a16="http://schemas.microsoft.com/office/drawing/2014/main" id="{3C69050E-92E4-8431-7B11-5E48C84C7FA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732" y="5999"/>
                  <a:ext cx="591" cy="580"/>
                  <a:chOff x="2444" y="3779"/>
                  <a:chExt cx="532" cy="522"/>
                </a:xfrm>
              </p:grpSpPr>
              <p:sp>
                <p:nvSpPr>
                  <p:cNvPr id="219" name="Line 24">
                    <a:extLst>
                      <a:ext uri="{FF2B5EF4-FFF2-40B4-BE49-F238E27FC236}">
                        <a16:creationId xmlns:a16="http://schemas.microsoft.com/office/drawing/2014/main" id="{A308F8EB-DAB2-9620-A605-74F539BE64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12" y="3779"/>
                    <a:ext cx="1" cy="342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2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20" name="Line 25">
                    <a:extLst>
                      <a:ext uri="{FF2B5EF4-FFF2-40B4-BE49-F238E27FC236}">
                        <a16:creationId xmlns:a16="http://schemas.microsoft.com/office/drawing/2014/main" id="{40C450FD-18B9-54C3-1351-51D5003A1F2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4" y="4132"/>
                    <a:ext cx="532" cy="1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2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21" name="Line 26">
                    <a:extLst>
                      <a:ext uri="{FF2B5EF4-FFF2-40B4-BE49-F238E27FC236}">
                        <a16:creationId xmlns:a16="http://schemas.microsoft.com/office/drawing/2014/main" id="{C4F3A09E-51E3-F4EA-0C90-9C53C23CDD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8" y="4216"/>
                    <a:ext cx="364" cy="1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2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22" name="Line 27">
                    <a:extLst>
                      <a:ext uri="{FF2B5EF4-FFF2-40B4-BE49-F238E27FC236}">
                        <a16:creationId xmlns:a16="http://schemas.microsoft.com/office/drawing/2014/main" id="{AAB9F1E2-83CC-C4D0-14ED-16BC47D936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12" y="4300"/>
                    <a:ext cx="196" cy="1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2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141" name="Oval 28">
                <a:extLst>
                  <a:ext uri="{FF2B5EF4-FFF2-40B4-BE49-F238E27FC236}">
                    <a16:creationId xmlns:a16="http://schemas.microsoft.com/office/drawing/2014/main" id="{7B1E1FC3-2E91-5C28-1CA6-B948947F3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783" y="4513856"/>
                <a:ext cx="285955" cy="275003"/>
              </a:xfrm>
              <a:prstGeom prst="ellips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altLang="pt-BR" sz="12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2" name="Line 29">
                <a:extLst>
                  <a:ext uri="{FF2B5EF4-FFF2-40B4-BE49-F238E27FC236}">
                    <a16:creationId xmlns:a16="http://schemas.microsoft.com/office/drawing/2014/main" id="{D69E2D7F-44E0-153D-A8AD-CB23309F94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42632" y="4788858"/>
                <a:ext cx="872" cy="1701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3" name="Line 30">
                <a:extLst>
                  <a:ext uri="{FF2B5EF4-FFF2-40B4-BE49-F238E27FC236}">
                    <a16:creationId xmlns:a16="http://schemas.microsoft.com/office/drawing/2014/main" id="{32AE0B78-D6D9-0FC4-A782-E52CEF2289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42632" y="4541625"/>
                <a:ext cx="0" cy="21946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4" name="Line 31">
                <a:extLst>
                  <a:ext uri="{FF2B5EF4-FFF2-40B4-BE49-F238E27FC236}">
                    <a16:creationId xmlns:a16="http://schemas.microsoft.com/office/drawing/2014/main" id="{144B448E-EC44-CE66-3595-119169FBC8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14460" y="6044258"/>
                <a:ext cx="0" cy="24066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5" name="Line 32">
                <a:extLst>
                  <a:ext uri="{FF2B5EF4-FFF2-40B4-BE49-F238E27FC236}">
                    <a16:creationId xmlns:a16="http://schemas.microsoft.com/office/drawing/2014/main" id="{F6BAC81F-19D4-4882-E8EB-2E8FE26F47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56840" y="5102379"/>
                <a:ext cx="0" cy="30904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6" name="Line 33">
                <a:extLst>
                  <a:ext uri="{FF2B5EF4-FFF2-40B4-BE49-F238E27FC236}">
                    <a16:creationId xmlns:a16="http://schemas.microsoft.com/office/drawing/2014/main" id="{1389155B-CD83-E2B6-E510-F48167C057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41405" y="5103276"/>
                <a:ext cx="872" cy="304563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7" name="Line 34">
                <a:extLst>
                  <a:ext uri="{FF2B5EF4-FFF2-40B4-BE49-F238E27FC236}">
                    <a16:creationId xmlns:a16="http://schemas.microsoft.com/office/drawing/2014/main" id="{678CA081-6961-55D2-F45B-071418A86D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43504" y="4952786"/>
                <a:ext cx="872" cy="16213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8" name="Line 35">
                <a:extLst>
                  <a:ext uri="{FF2B5EF4-FFF2-40B4-BE49-F238E27FC236}">
                    <a16:creationId xmlns:a16="http://schemas.microsoft.com/office/drawing/2014/main" id="{67BD6F77-A906-6A72-3AAA-5635D98229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43504" y="5407839"/>
                <a:ext cx="114208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9" name="Line 36">
                <a:extLst>
                  <a:ext uri="{FF2B5EF4-FFF2-40B4-BE49-F238E27FC236}">
                    <a16:creationId xmlns:a16="http://schemas.microsoft.com/office/drawing/2014/main" id="{073B1B70-C264-0258-5985-30BB0A1CD8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40533" y="5254890"/>
                <a:ext cx="340007" cy="8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0" name="Line 37">
                <a:extLst>
                  <a:ext uri="{FF2B5EF4-FFF2-40B4-BE49-F238E27FC236}">
                    <a16:creationId xmlns:a16="http://schemas.microsoft.com/office/drawing/2014/main" id="{69583EAC-6E46-DCE5-93F4-7F7298F0A3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43504" y="5108650"/>
                <a:ext cx="111592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1" name="Line 38">
                <a:extLst>
                  <a:ext uri="{FF2B5EF4-FFF2-40B4-BE49-F238E27FC236}">
                    <a16:creationId xmlns:a16="http://schemas.microsoft.com/office/drawing/2014/main" id="{D541092A-6FC9-B3A8-C092-A20DA0A6ED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10537" y="4946515"/>
                <a:ext cx="2614" cy="68950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2" name="Line 39">
                <a:extLst>
                  <a:ext uri="{FF2B5EF4-FFF2-40B4-BE49-F238E27FC236}">
                    <a16:creationId xmlns:a16="http://schemas.microsoft.com/office/drawing/2014/main" id="{29C7CC15-41B6-ED3D-1187-133F7B5D0A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35658" y="4944933"/>
                <a:ext cx="385341" cy="4913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3" name="Line 54">
                <a:extLst>
                  <a:ext uri="{FF2B5EF4-FFF2-40B4-BE49-F238E27FC236}">
                    <a16:creationId xmlns:a16="http://schemas.microsoft.com/office/drawing/2014/main" id="{235283DD-8BE8-7F0B-520A-B1041B808D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840016" y="4295287"/>
                <a:ext cx="3487" cy="21588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4" name="Text Box 55">
                <a:extLst>
                  <a:ext uri="{FF2B5EF4-FFF2-40B4-BE49-F238E27FC236}">
                    <a16:creationId xmlns:a16="http://schemas.microsoft.com/office/drawing/2014/main" id="{7A5F4B4D-404E-9CA2-652C-128E8D4976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85350" y="4269309"/>
                <a:ext cx="309493" cy="17506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0800" rIns="18000" bIns="1080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200" b="0" kern="0">
                    <a:solidFill>
                      <a:srgbClr val="000000"/>
                    </a:solidFill>
                  </a:rPr>
                  <a:t>V</a:t>
                </a:r>
                <a:r>
                  <a:rPr lang="en-US" altLang="pt-BR" sz="1200" b="0" kern="0" baseline="-25000">
                    <a:solidFill>
                      <a:srgbClr val="000000"/>
                    </a:solidFill>
                  </a:rPr>
                  <a:t>DD</a:t>
                </a:r>
                <a:endParaRPr lang="en-US" altLang="pt-BR" sz="1200" b="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5" name="Text Box 56">
                <a:extLst>
                  <a:ext uri="{FF2B5EF4-FFF2-40B4-BE49-F238E27FC236}">
                    <a16:creationId xmlns:a16="http://schemas.microsoft.com/office/drawing/2014/main" id="{95DD1574-D6DD-C1F7-C0CE-DFBAF821E5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98266" y="4496837"/>
                <a:ext cx="159542" cy="2642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200" b="0" kern="0">
                    <a:solidFill>
                      <a:srgbClr val="000000"/>
                    </a:solidFill>
                  </a:rPr>
                  <a:t>I</a:t>
                </a:r>
                <a:r>
                  <a:rPr lang="en-US" altLang="pt-BR" sz="1200" b="0" kern="0" baseline="-25000">
                    <a:solidFill>
                      <a:srgbClr val="000000"/>
                    </a:solidFill>
                  </a:rPr>
                  <a:t>IN</a:t>
                </a:r>
                <a:endParaRPr lang="en-US" altLang="pt-BR" sz="1200" b="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6" name="Line 60">
                <a:extLst>
                  <a:ext uri="{FF2B5EF4-FFF2-40B4-BE49-F238E27FC236}">
                    <a16:creationId xmlns:a16="http://schemas.microsoft.com/office/drawing/2014/main" id="{02838E0A-746A-133D-066F-F353EFD9F6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48380" y="6277696"/>
                <a:ext cx="162157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7" name="Oval 61">
                <a:extLst>
                  <a:ext uri="{FF2B5EF4-FFF2-40B4-BE49-F238E27FC236}">
                    <a16:creationId xmlns:a16="http://schemas.microsoft.com/office/drawing/2014/main" id="{9BB2BFC8-429E-878E-A822-09FE10368D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94844" y="5240559"/>
                <a:ext cx="34001" cy="32248"/>
              </a:xfrm>
              <a:prstGeom prst="ellipse">
                <a:avLst/>
              </a:prstGeom>
              <a:solidFill>
                <a:srgbClr val="000000"/>
              </a:solidFill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altLang="pt-BR" sz="12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8" name="Text Box 62">
                <a:extLst>
                  <a:ext uri="{FF2B5EF4-FFF2-40B4-BE49-F238E27FC236}">
                    <a16:creationId xmlns:a16="http://schemas.microsoft.com/office/drawing/2014/main" id="{D6B7B8F3-4363-70D0-0A0C-F9C1B2EC3E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50530" y="6459989"/>
                <a:ext cx="478735" cy="2078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sz="1200" b="0" kern="0">
                    <a:solidFill>
                      <a:srgbClr val="000000"/>
                    </a:solidFill>
                  </a:rPr>
                  <a:t>1/4:4				</a:t>
                </a:r>
              </a:p>
            </p:txBody>
          </p:sp>
          <p:sp>
            <p:nvSpPr>
              <p:cNvPr id="161" name="Line 36">
                <a:extLst>
                  <a:ext uri="{FF2B5EF4-FFF2-40B4-BE49-F238E27FC236}">
                    <a16:creationId xmlns:a16="http://schemas.microsoft.com/office/drawing/2014/main" id="{39DFB4EF-7ED8-2877-1F9D-BD40212FD4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56322" y="5264790"/>
                <a:ext cx="210978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2" name="Line 36">
                <a:extLst>
                  <a:ext uri="{FF2B5EF4-FFF2-40B4-BE49-F238E27FC236}">
                    <a16:creationId xmlns:a16="http://schemas.microsoft.com/office/drawing/2014/main" id="{C2BB3E93-4A35-E108-7FD5-B24F1F0AD4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56322" y="6296723"/>
                <a:ext cx="199645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3" name="Line 38">
                <a:extLst>
                  <a:ext uri="{FF2B5EF4-FFF2-40B4-BE49-F238E27FC236}">
                    <a16:creationId xmlns:a16="http://schemas.microsoft.com/office/drawing/2014/main" id="{FDB9C88C-11CF-7897-4471-96E71B4C85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53720" y="5967320"/>
                <a:ext cx="3751" cy="56072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4" name="Line 60">
                <a:extLst>
                  <a:ext uri="{FF2B5EF4-FFF2-40B4-BE49-F238E27FC236}">
                    <a16:creationId xmlns:a16="http://schemas.microsoft.com/office/drawing/2014/main" id="{74469D28-5963-CCC9-93A5-D527CB09E0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50220" y="6526041"/>
                <a:ext cx="102002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5" name="Line 38">
                <a:extLst>
                  <a:ext uri="{FF2B5EF4-FFF2-40B4-BE49-F238E27FC236}">
                    <a16:creationId xmlns:a16="http://schemas.microsoft.com/office/drawing/2014/main" id="{25015C0E-455E-23FF-1A1D-9CDD0CD4D5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63560" y="5258026"/>
                <a:ext cx="1745" cy="3408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6" name="Line 31">
                <a:extLst>
                  <a:ext uri="{FF2B5EF4-FFF2-40B4-BE49-F238E27FC236}">
                    <a16:creationId xmlns:a16="http://schemas.microsoft.com/office/drawing/2014/main" id="{4B537FEC-B8F2-4B87-FEF0-D2B4168E8A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49293" y="5403678"/>
                <a:ext cx="1744" cy="16482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" name="Line 38">
                <a:extLst>
                  <a:ext uri="{FF2B5EF4-FFF2-40B4-BE49-F238E27FC236}">
                    <a16:creationId xmlns:a16="http://schemas.microsoft.com/office/drawing/2014/main" id="{BFA2F811-C107-D5C9-0C69-4D0AFCF229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61499" y="5605686"/>
                <a:ext cx="3004" cy="34541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8" name="Line 38">
                <a:extLst>
                  <a:ext uri="{FF2B5EF4-FFF2-40B4-BE49-F238E27FC236}">
                    <a16:creationId xmlns:a16="http://schemas.microsoft.com/office/drawing/2014/main" id="{6083196D-A425-F758-04D0-4961B2A0E5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850744" y="5568825"/>
                <a:ext cx="1477" cy="37287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9" name="Line 38">
                <a:extLst>
                  <a:ext uri="{FF2B5EF4-FFF2-40B4-BE49-F238E27FC236}">
                    <a16:creationId xmlns:a16="http://schemas.microsoft.com/office/drawing/2014/main" id="{A14C19F3-7AB5-BFDB-BF37-5F2F1895F9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210537" y="5650352"/>
                <a:ext cx="1477" cy="37287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2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B581D504-EB41-CB0F-CA08-6BA4810DDA5E}"/>
                  </a:ext>
                </a:extLst>
              </p:cNvPr>
              <p:cNvGrpSpPr/>
              <p:nvPr/>
            </p:nvGrpSpPr>
            <p:grpSpPr>
              <a:xfrm>
                <a:off x="6265618" y="4959056"/>
                <a:ext cx="299704" cy="1649044"/>
                <a:chOff x="385664" y="2982117"/>
                <a:chExt cx="545736" cy="2922454"/>
              </a:xfrm>
            </p:grpSpPr>
            <p:sp>
              <p:nvSpPr>
                <p:cNvPr id="210" name="Left Brace 209">
                  <a:extLst>
                    <a:ext uri="{FF2B5EF4-FFF2-40B4-BE49-F238E27FC236}">
                      <a16:creationId xmlns:a16="http://schemas.microsoft.com/office/drawing/2014/main" id="{231E9293-E785-C057-59CB-E1F997EC530D}"/>
                    </a:ext>
                  </a:extLst>
                </p:cNvPr>
                <p:cNvSpPr/>
                <p:nvPr/>
              </p:nvSpPr>
              <p:spPr>
                <a:xfrm>
                  <a:off x="606144" y="2982117"/>
                  <a:ext cx="325256" cy="2922454"/>
                </a:xfrm>
                <a:prstGeom prst="leftBrace">
                  <a:avLst/>
                </a:prstGeom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11" name="Text Box 62">
                  <a:extLst>
                    <a:ext uri="{FF2B5EF4-FFF2-40B4-BE49-F238E27FC236}">
                      <a16:creationId xmlns:a16="http://schemas.microsoft.com/office/drawing/2014/main" id="{625C4B3A-7659-2B66-921F-1F5E8276CE2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5664" y="4279205"/>
                  <a:ext cx="248233" cy="3099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pt-BR" sz="1200" b="0" kern="0">
                      <a:solidFill>
                        <a:srgbClr val="000000"/>
                      </a:solidFill>
                    </a:rPr>
                    <a:t>4				</a:t>
                  </a:r>
                </a:p>
              </p:txBody>
            </p: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BFF4B8DD-08CC-2B65-A318-7AEB95C1FBBE}"/>
                  </a:ext>
                </a:extLst>
              </p:cNvPr>
              <p:cNvGrpSpPr/>
              <p:nvPr/>
            </p:nvGrpSpPr>
            <p:grpSpPr>
              <a:xfrm>
                <a:off x="7293835" y="4600357"/>
                <a:ext cx="1698757" cy="1607078"/>
                <a:chOff x="4277517" y="4328122"/>
                <a:chExt cx="2875880" cy="2642845"/>
              </a:xfrm>
            </p:grpSpPr>
            <p:grpSp>
              <p:nvGrpSpPr>
                <p:cNvPr id="172" name="Group 86">
                  <a:extLst>
                    <a:ext uri="{FF2B5EF4-FFF2-40B4-BE49-F238E27FC236}">
                      <a16:creationId xmlns:a16="http://schemas.microsoft.com/office/drawing/2014/main" id="{6E481575-1078-EF67-BE9E-AA294BC5C54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4277517" y="4896368"/>
                  <a:ext cx="796499" cy="1326156"/>
                  <a:chOff x="2537" y="6396"/>
                  <a:chExt cx="882" cy="1655"/>
                </a:xfrm>
              </p:grpSpPr>
              <p:grpSp>
                <p:nvGrpSpPr>
                  <p:cNvPr id="197" name="Group 87">
                    <a:extLst>
                      <a:ext uri="{FF2B5EF4-FFF2-40B4-BE49-F238E27FC236}">
                        <a16:creationId xmlns:a16="http://schemas.microsoft.com/office/drawing/2014/main" id="{774FAC25-2732-D2DD-3E69-55D8E74DF5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801" y="6396"/>
                    <a:ext cx="618" cy="1266"/>
                    <a:chOff x="7930" y="6498"/>
                    <a:chExt cx="618" cy="1266"/>
                  </a:xfrm>
                </p:grpSpPr>
                <p:sp>
                  <p:nvSpPr>
                    <p:cNvPr id="203" name="Line 88">
                      <a:extLst>
                        <a:ext uri="{FF2B5EF4-FFF2-40B4-BE49-F238E27FC236}">
                          <a16:creationId xmlns:a16="http://schemas.microsoft.com/office/drawing/2014/main" id="{2AF84B6E-8D16-A012-2A06-91AC08703D7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932" y="7422"/>
                      <a:ext cx="2" cy="34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sz="1200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4" name="Line 89">
                      <a:extLst>
                        <a:ext uri="{FF2B5EF4-FFF2-40B4-BE49-F238E27FC236}">
                          <a16:creationId xmlns:a16="http://schemas.microsoft.com/office/drawing/2014/main" id="{DADE40BB-6BB3-8D75-A4AA-98E03813C54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156" y="6808"/>
                      <a:ext cx="1" cy="64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sz="1200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5" name="Line 90">
                      <a:extLst>
                        <a:ext uri="{FF2B5EF4-FFF2-40B4-BE49-F238E27FC236}">
                          <a16:creationId xmlns:a16="http://schemas.microsoft.com/office/drawing/2014/main" id="{B5D143F3-A47F-E17D-88C8-44C0D03DC6E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325" y="6810"/>
                      <a:ext cx="1" cy="63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sz="1200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6" name="Line 91">
                      <a:extLst>
                        <a:ext uri="{FF2B5EF4-FFF2-40B4-BE49-F238E27FC236}">
                          <a16:creationId xmlns:a16="http://schemas.microsoft.com/office/drawing/2014/main" id="{7B04AD06-D23D-31B9-FBC9-BFD0659C27E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932" y="6498"/>
                      <a:ext cx="1" cy="33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sz="1200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7" name="Line 92">
                      <a:extLst>
                        <a:ext uri="{FF2B5EF4-FFF2-40B4-BE49-F238E27FC236}">
                          <a16:creationId xmlns:a16="http://schemas.microsoft.com/office/drawing/2014/main" id="{6C47AC23-E1B7-6E41-BACC-51ECA96FE6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932" y="7434"/>
                      <a:ext cx="228" cy="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sz="1200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8" name="Line 93">
                      <a:extLst>
                        <a:ext uri="{FF2B5EF4-FFF2-40B4-BE49-F238E27FC236}">
                          <a16:creationId xmlns:a16="http://schemas.microsoft.com/office/drawing/2014/main" id="{A38C87B5-B2D1-053B-0B46-BDB777B2CFE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324" y="7139"/>
                      <a:ext cx="22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sz="1200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9" name="Line 94">
                      <a:extLst>
                        <a:ext uri="{FF2B5EF4-FFF2-40B4-BE49-F238E27FC236}">
                          <a16:creationId xmlns:a16="http://schemas.microsoft.com/office/drawing/2014/main" id="{A0BC88A0-3845-905F-1FE1-27090B44FFB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930" y="6821"/>
                      <a:ext cx="222" cy="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sz="1200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198" name="Group 95">
                    <a:extLst>
                      <a:ext uri="{FF2B5EF4-FFF2-40B4-BE49-F238E27FC236}">
                        <a16:creationId xmlns:a16="http://schemas.microsoft.com/office/drawing/2014/main" id="{7A606974-0531-FCC4-52B4-75C9E7BA510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537" y="7529"/>
                    <a:ext cx="532" cy="522"/>
                    <a:chOff x="2444" y="3779"/>
                    <a:chExt cx="532" cy="522"/>
                  </a:xfrm>
                </p:grpSpPr>
                <p:sp>
                  <p:nvSpPr>
                    <p:cNvPr id="199" name="Line 96">
                      <a:extLst>
                        <a:ext uri="{FF2B5EF4-FFF2-40B4-BE49-F238E27FC236}">
                          <a16:creationId xmlns:a16="http://schemas.microsoft.com/office/drawing/2014/main" id="{7EFD1337-CD8B-0A24-FC5C-DD552C65A0F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12" y="3779"/>
                      <a:ext cx="1" cy="34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sz="1200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0" name="Line 97">
                      <a:extLst>
                        <a:ext uri="{FF2B5EF4-FFF2-40B4-BE49-F238E27FC236}">
                          <a16:creationId xmlns:a16="http://schemas.microsoft.com/office/drawing/2014/main" id="{700C8401-B5D6-950B-75B6-D416FBA9EA1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44" y="4132"/>
                      <a:ext cx="532" cy="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sz="1200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1" name="Line 98">
                      <a:extLst>
                        <a:ext uri="{FF2B5EF4-FFF2-40B4-BE49-F238E27FC236}">
                          <a16:creationId xmlns:a16="http://schemas.microsoft.com/office/drawing/2014/main" id="{EADD73D1-78FF-F1D5-111E-D6557FCB7F4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28" y="4216"/>
                      <a:ext cx="364" cy="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sz="1200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2" name="Line 99">
                      <a:extLst>
                        <a:ext uri="{FF2B5EF4-FFF2-40B4-BE49-F238E27FC236}">
                          <a16:creationId xmlns:a16="http://schemas.microsoft.com/office/drawing/2014/main" id="{68C3C93B-BFF1-3173-0AAB-8A1000BA088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12" y="4300"/>
                      <a:ext cx="196" cy="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sz="1200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  <p:sp>
              <p:nvSpPr>
                <p:cNvPr id="173" name="Line 103">
                  <a:extLst>
                    <a:ext uri="{FF2B5EF4-FFF2-40B4-BE49-F238E27FC236}">
                      <a16:creationId xmlns:a16="http://schemas.microsoft.com/office/drawing/2014/main" id="{59AEEFB4-4D47-94EC-B312-DF0F14F8D6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18488" y="4328122"/>
                  <a:ext cx="1568" cy="274789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14:hiddenLine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4" name="Text Box 104">
                  <a:extLst>
                    <a:ext uri="{FF2B5EF4-FFF2-40B4-BE49-F238E27FC236}">
                      <a16:creationId xmlns:a16="http://schemas.microsoft.com/office/drawing/2014/main" id="{DE6DE013-EAC4-B22F-9179-582537D406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08042" y="4473274"/>
                  <a:ext cx="517379" cy="28823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8000" tIns="10800" rIns="18000" bIns="10800"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pt-BR" sz="1200" b="0" kern="0" dirty="0">
                      <a:solidFill>
                        <a:srgbClr val="000000"/>
                      </a:solidFill>
                    </a:rPr>
                    <a:t>I</a:t>
                  </a:r>
                  <a:r>
                    <a:rPr lang="en-US" altLang="pt-BR" sz="1200" b="0" kern="0" baseline="-25000" dirty="0">
                      <a:solidFill>
                        <a:srgbClr val="000000"/>
                      </a:solidFill>
                    </a:rPr>
                    <a:t>OUT</a:t>
                  </a:r>
                  <a:endParaRPr lang="en-US" altLang="pt-BR" sz="1200" b="0" kern="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5" name="Line 105">
                  <a:extLst>
                    <a:ext uri="{FF2B5EF4-FFF2-40B4-BE49-F238E27FC236}">
                      <a16:creationId xmlns:a16="http://schemas.microsoft.com/office/drawing/2014/main" id="{063F33DE-3BE8-0883-B916-A4F262045F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911939" y="5640091"/>
                  <a:ext cx="3136" cy="273296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6" name="Line 106">
                  <a:extLst>
                    <a:ext uri="{FF2B5EF4-FFF2-40B4-BE49-F238E27FC236}">
                      <a16:creationId xmlns:a16="http://schemas.microsoft.com/office/drawing/2014/main" id="{DB7CDFD3-A2C7-D728-5BB4-2532A55680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711246" y="5148756"/>
                  <a:ext cx="0" cy="51523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7" name="Line 107">
                  <a:extLst>
                    <a:ext uri="{FF2B5EF4-FFF2-40B4-BE49-F238E27FC236}">
                      <a16:creationId xmlns:a16="http://schemas.microsoft.com/office/drawing/2014/main" id="{A718C294-9CCB-10A3-DA0C-ED7F9BD8AE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557591" y="5148756"/>
                  <a:ext cx="0" cy="50925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8" name="Line 108">
                  <a:extLst>
                    <a:ext uri="{FF2B5EF4-FFF2-40B4-BE49-F238E27FC236}">
                      <a16:creationId xmlns:a16="http://schemas.microsoft.com/office/drawing/2014/main" id="{1966513F-D873-FC21-1B86-3F262B2F9E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913506" y="4899355"/>
                  <a:ext cx="1568" cy="268816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9" name="Line 109">
                  <a:extLst>
                    <a:ext uri="{FF2B5EF4-FFF2-40B4-BE49-F238E27FC236}">
                      <a16:creationId xmlns:a16="http://schemas.microsoft.com/office/drawing/2014/main" id="{51679A1B-0AB9-2B5D-61E7-A460A8CEA2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708110" y="5650545"/>
                  <a:ext cx="20696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0" name="Line 111">
                  <a:extLst>
                    <a:ext uri="{FF2B5EF4-FFF2-40B4-BE49-F238E27FC236}">
                      <a16:creationId xmlns:a16="http://schemas.microsoft.com/office/drawing/2014/main" id="{6F62EDB5-C135-9090-FDF2-DF0AF3DA8B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715949" y="5157717"/>
                  <a:ext cx="199125" cy="1494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1" name="Group 112">
                  <a:extLst>
                    <a:ext uri="{FF2B5EF4-FFF2-40B4-BE49-F238E27FC236}">
                      <a16:creationId xmlns:a16="http://schemas.microsoft.com/office/drawing/2014/main" id="{6728C075-395A-5F50-EFBD-0F83B08E468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6673616" y="5807354"/>
                  <a:ext cx="479781" cy="418157"/>
                  <a:chOff x="2444" y="3779"/>
                  <a:chExt cx="532" cy="522"/>
                </a:xfrm>
              </p:grpSpPr>
              <p:sp>
                <p:nvSpPr>
                  <p:cNvPr id="193" name="Line 113">
                    <a:extLst>
                      <a:ext uri="{FF2B5EF4-FFF2-40B4-BE49-F238E27FC236}">
                        <a16:creationId xmlns:a16="http://schemas.microsoft.com/office/drawing/2014/main" id="{347915F7-DB46-7C5D-D088-27C83D161B6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12" y="3779"/>
                    <a:ext cx="1" cy="342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2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94" name="Line 114">
                    <a:extLst>
                      <a:ext uri="{FF2B5EF4-FFF2-40B4-BE49-F238E27FC236}">
                        <a16:creationId xmlns:a16="http://schemas.microsoft.com/office/drawing/2014/main" id="{CA399582-3920-A057-BAEC-D36C3C730E4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4" y="4132"/>
                    <a:ext cx="532" cy="1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2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95" name="Line 115">
                    <a:extLst>
                      <a:ext uri="{FF2B5EF4-FFF2-40B4-BE49-F238E27FC236}">
                        <a16:creationId xmlns:a16="http://schemas.microsoft.com/office/drawing/2014/main" id="{3F26BA58-E4CC-8A1F-F234-3E55542704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8" y="4216"/>
                    <a:ext cx="364" cy="1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2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96" name="Line 116">
                    <a:extLst>
                      <a:ext uri="{FF2B5EF4-FFF2-40B4-BE49-F238E27FC236}">
                        <a16:creationId xmlns:a16="http://schemas.microsoft.com/office/drawing/2014/main" id="{79128BB6-1B78-887B-270A-9F0FD657027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12" y="4300"/>
                    <a:ext cx="196" cy="1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2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2" name="Line 117">
                  <a:extLst>
                    <a:ext uri="{FF2B5EF4-FFF2-40B4-BE49-F238E27FC236}">
                      <a16:creationId xmlns:a16="http://schemas.microsoft.com/office/drawing/2014/main" id="{29A25AED-1203-97DC-2BB3-ECAC68462A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842129" y="4896368"/>
                  <a:ext cx="591103" cy="1494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3" name="Line 118">
                  <a:extLst>
                    <a:ext uri="{FF2B5EF4-FFF2-40B4-BE49-F238E27FC236}">
                      <a16:creationId xmlns:a16="http://schemas.microsoft.com/office/drawing/2014/main" id="{A90E6276-2094-4AF6-B471-2CED6EBAD2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72721" y="4532721"/>
                  <a:ext cx="3136" cy="35505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4" name="Line 120">
                  <a:extLst>
                    <a:ext uri="{FF2B5EF4-FFF2-40B4-BE49-F238E27FC236}">
                      <a16:creationId xmlns:a16="http://schemas.microsoft.com/office/drawing/2014/main" id="{4C606941-5F7C-08B0-CEF5-31A4807EA5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879382" y="4500435"/>
                  <a:ext cx="1568" cy="364394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7" name="Line 117">
                  <a:extLst>
                    <a:ext uri="{FF2B5EF4-FFF2-40B4-BE49-F238E27FC236}">
                      <a16:creationId xmlns:a16="http://schemas.microsoft.com/office/drawing/2014/main" id="{4B25EBD5-A172-E8B6-C607-A922F14CB4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337481" y="4887777"/>
                  <a:ext cx="591103" cy="1494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8" name="Line 117">
                  <a:extLst>
                    <a:ext uri="{FF2B5EF4-FFF2-40B4-BE49-F238E27FC236}">
                      <a16:creationId xmlns:a16="http://schemas.microsoft.com/office/drawing/2014/main" id="{37D812B8-AB73-C0AB-EE0D-AEA44AFEF6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961786" y="5398157"/>
                  <a:ext cx="591103" cy="1494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9" name="Line 117">
                  <a:extLst>
                    <a:ext uri="{FF2B5EF4-FFF2-40B4-BE49-F238E27FC236}">
                      <a16:creationId xmlns:a16="http://schemas.microsoft.com/office/drawing/2014/main" id="{1CA57F67-9AA6-4029-4012-8500558DAD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088458" y="5405624"/>
                  <a:ext cx="778289" cy="5646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0" name="Line 117">
                  <a:extLst>
                    <a:ext uri="{FF2B5EF4-FFF2-40B4-BE49-F238E27FC236}">
                      <a16:creationId xmlns:a16="http://schemas.microsoft.com/office/drawing/2014/main" id="{9BB008DD-5197-ECF9-2BAB-483224E196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473575" y="4896368"/>
                  <a:ext cx="778289" cy="5646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2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1" name="Right Brace 190">
                  <a:extLst>
                    <a:ext uri="{FF2B5EF4-FFF2-40B4-BE49-F238E27FC236}">
                      <a16:creationId xmlns:a16="http://schemas.microsoft.com/office/drawing/2014/main" id="{2DF9C848-5A5D-5D94-B008-C7035131E7AA}"/>
                    </a:ext>
                  </a:extLst>
                </p:cNvPr>
                <p:cNvSpPr/>
                <p:nvPr/>
              </p:nvSpPr>
              <p:spPr>
                <a:xfrm rot="5400000">
                  <a:off x="5793547" y="5399219"/>
                  <a:ext cx="294291" cy="2174917"/>
                </a:xfrm>
                <a:prstGeom prst="rightBrace">
                  <a:avLst/>
                </a:prstGeom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2" name="Text Box 119">
                  <a:extLst>
                    <a:ext uri="{FF2B5EF4-FFF2-40B4-BE49-F238E27FC236}">
                      <a16:creationId xmlns:a16="http://schemas.microsoft.com/office/drawing/2014/main" id="{68226468-5121-C4FD-1571-23C442A8C1E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75333" y="6676675"/>
                  <a:ext cx="313799" cy="2942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pt-BR" sz="1200" b="0" kern="0" dirty="0">
                      <a:solidFill>
                        <a:srgbClr val="000000"/>
                      </a:solidFill>
                    </a:rPr>
                    <a:t>4				</a:t>
                  </a:r>
                </a:p>
              </p:txBody>
            </p:sp>
          </p:grpSp>
        </p:grpSp>
        <p:sp>
          <p:nvSpPr>
            <p:cNvPr id="11" name="Text Box 62">
              <a:extLst>
                <a:ext uri="{FF2B5EF4-FFF2-40B4-BE49-F238E27FC236}">
                  <a16:creationId xmlns:a16="http://schemas.microsoft.com/office/drawing/2014/main" id="{5CA51A67-F6BB-15D2-ED9D-2A7503A779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3881" y="6154138"/>
              <a:ext cx="440712" cy="322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b="0" kern="0" dirty="0">
                  <a:solidFill>
                    <a:srgbClr val="FF0000"/>
                  </a:solidFill>
                </a:rPr>
                <a:t>(C)			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1339980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5F4023-2B18-8A73-478D-EB7361DEFF21}"/>
              </a:ext>
            </a:extLst>
          </p:cNvPr>
          <p:cNvSpPr txBox="1"/>
          <p:nvPr/>
        </p:nvSpPr>
        <p:spPr>
          <a:xfrm>
            <a:off x="755933" y="2609"/>
            <a:ext cx="54857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Current gain schemes</a:t>
            </a:r>
            <a:endParaRPr lang="en-US" sz="3200" dirty="0">
              <a:latin typeface="+mj-lt"/>
            </a:endParaRPr>
          </a:p>
        </p:txBody>
      </p:sp>
      <p:sp>
        <p:nvSpPr>
          <p:cNvPr id="3" name="Rectangle 174">
            <a:extLst>
              <a:ext uri="{FF2B5EF4-FFF2-40B4-BE49-F238E27FC236}">
                <a16:creationId xmlns:a16="http://schemas.microsoft.com/office/drawing/2014/main" id="{6593DAB5-64CC-E720-2428-BBC3952AC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622" y="475333"/>
            <a:ext cx="5447021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pt-BR" sz="2400" kern="0" dirty="0">
                <a:solidFill>
                  <a:schemeClr val="tx1"/>
                </a:solidFill>
              </a:rPr>
              <a:t>Binary division of currents</a:t>
            </a:r>
          </a:p>
        </p:txBody>
      </p:sp>
      <p:grpSp>
        <p:nvGrpSpPr>
          <p:cNvPr id="4" name="Group 404">
            <a:extLst>
              <a:ext uri="{FF2B5EF4-FFF2-40B4-BE49-F238E27FC236}">
                <a16:creationId xmlns:a16="http://schemas.microsoft.com/office/drawing/2014/main" id="{762BCF0F-9122-75E9-3B04-5309A5D02EC3}"/>
              </a:ext>
            </a:extLst>
          </p:cNvPr>
          <p:cNvGrpSpPr>
            <a:grpSpLocks/>
          </p:cNvGrpSpPr>
          <p:nvPr/>
        </p:nvGrpSpPr>
        <p:grpSpPr bwMode="auto">
          <a:xfrm>
            <a:off x="133831" y="1158481"/>
            <a:ext cx="4530725" cy="2024994"/>
            <a:chOff x="1950" y="2307"/>
            <a:chExt cx="2938" cy="1325"/>
          </a:xfrm>
        </p:grpSpPr>
        <p:grpSp>
          <p:nvGrpSpPr>
            <p:cNvPr id="5" name="Group 387">
              <a:extLst>
                <a:ext uri="{FF2B5EF4-FFF2-40B4-BE49-F238E27FC236}">
                  <a16:creationId xmlns:a16="http://schemas.microsoft.com/office/drawing/2014/main" id="{2BCA733B-CE83-D72D-2E93-8CF4D15FAA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0" y="2307"/>
              <a:ext cx="2938" cy="1325"/>
              <a:chOff x="2208" y="2262"/>
              <a:chExt cx="2722" cy="1171"/>
            </a:xfrm>
          </p:grpSpPr>
          <p:grpSp>
            <p:nvGrpSpPr>
              <p:cNvPr id="22" name="Group 149">
                <a:extLst>
                  <a:ext uri="{FF2B5EF4-FFF2-40B4-BE49-F238E27FC236}">
                    <a16:creationId xmlns:a16="http://schemas.microsoft.com/office/drawing/2014/main" id="{8B59BE0C-28A8-85E8-2F97-CED9CD9DAF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24" y="3254"/>
                <a:ext cx="111" cy="179"/>
                <a:chOff x="3141" y="3081"/>
                <a:chExt cx="231" cy="333"/>
              </a:xfrm>
            </p:grpSpPr>
            <p:sp>
              <p:nvSpPr>
                <p:cNvPr id="69" name="Line 150">
                  <a:extLst>
                    <a:ext uri="{FF2B5EF4-FFF2-40B4-BE49-F238E27FC236}">
                      <a16:creationId xmlns:a16="http://schemas.microsoft.com/office/drawing/2014/main" id="{69B61C18-E58D-C01A-219A-6D95CB6FB5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58" y="3081"/>
                  <a:ext cx="0" cy="24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pt-BR"/>
                </a:p>
              </p:txBody>
            </p:sp>
            <p:sp>
              <p:nvSpPr>
                <p:cNvPr id="70" name="Line 151">
                  <a:extLst>
                    <a:ext uri="{FF2B5EF4-FFF2-40B4-BE49-F238E27FC236}">
                      <a16:creationId xmlns:a16="http://schemas.microsoft.com/office/drawing/2014/main" id="{A9BBDA79-CFD5-3C4E-C33F-7C3188CD3A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41" y="3327"/>
                  <a:ext cx="231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pt-BR"/>
                </a:p>
              </p:txBody>
            </p:sp>
            <p:sp>
              <p:nvSpPr>
                <p:cNvPr id="71" name="Line 152">
                  <a:extLst>
                    <a:ext uri="{FF2B5EF4-FFF2-40B4-BE49-F238E27FC236}">
                      <a16:creationId xmlns:a16="http://schemas.microsoft.com/office/drawing/2014/main" id="{A8170FE1-8B40-C498-5CB6-CDB642BF9F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89" y="3369"/>
                  <a:ext cx="141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pt-BR"/>
                </a:p>
              </p:txBody>
            </p:sp>
            <p:sp>
              <p:nvSpPr>
                <p:cNvPr id="72" name="Line 153">
                  <a:extLst>
                    <a:ext uri="{FF2B5EF4-FFF2-40B4-BE49-F238E27FC236}">
                      <a16:creationId xmlns:a16="http://schemas.microsoft.com/office/drawing/2014/main" id="{BCE235F9-6322-76AF-3910-B57E272D30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34" y="3414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pt-BR"/>
                </a:p>
              </p:txBody>
            </p:sp>
          </p:grpSp>
          <p:sp>
            <p:nvSpPr>
              <p:cNvPr id="23" name="Text Box 147">
                <a:extLst>
                  <a:ext uri="{FF2B5EF4-FFF2-40B4-BE49-F238E27FC236}">
                    <a16:creationId xmlns:a16="http://schemas.microsoft.com/office/drawing/2014/main" id="{A822D6E4-43CB-9BF7-075D-F919649EBF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5" y="2411"/>
                <a:ext cx="66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 eaLnBrk="1" hangingPunct="1"/>
                <a:r>
                  <a:rPr lang="pt-BR" altLang="pt-BR" sz="1600" b="0"/>
                  <a:t>I</a:t>
                </a:r>
                <a:endParaRPr lang="en-US" altLang="pt-BR" sz="1600" b="0"/>
              </a:p>
            </p:txBody>
          </p:sp>
          <p:sp>
            <p:nvSpPr>
              <p:cNvPr id="24" name="Oval 154">
                <a:extLst>
                  <a:ext uri="{FF2B5EF4-FFF2-40B4-BE49-F238E27FC236}">
                    <a16:creationId xmlns:a16="http://schemas.microsoft.com/office/drawing/2014/main" id="{27DD9051-CF40-9DB5-1304-909EE8DF80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2348"/>
                <a:ext cx="227" cy="248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endParaRPr lang="en-US" altLang="pt-BR" sz="1600"/>
              </a:p>
            </p:txBody>
          </p:sp>
          <p:sp>
            <p:nvSpPr>
              <p:cNvPr id="25" name="Line 155">
                <a:extLst>
                  <a:ext uri="{FF2B5EF4-FFF2-40B4-BE49-F238E27FC236}">
                    <a16:creationId xmlns:a16="http://schemas.microsoft.com/office/drawing/2014/main" id="{8A71D7D0-1350-EF68-9ACF-2DC49DD5AA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9" y="2367"/>
                <a:ext cx="0" cy="2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pt-BR"/>
              </a:p>
            </p:txBody>
          </p:sp>
          <p:sp>
            <p:nvSpPr>
              <p:cNvPr id="26" name="Line 156">
                <a:extLst>
                  <a:ext uri="{FF2B5EF4-FFF2-40B4-BE49-F238E27FC236}">
                    <a16:creationId xmlns:a16="http://schemas.microsoft.com/office/drawing/2014/main" id="{C13047FC-635D-4A4C-00D2-AF12D37CF2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69" y="2262"/>
                <a:ext cx="1" cy="8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pt-BR"/>
              </a:p>
            </p:txBody>
          </p:sp>
          <p:grpSp>
            <p:nvGrpSpPr>
              <p:cNvPr id="27" name="Group 348">
                <a:extLst>
                  <a:ext uri="{FF2B5EF4-FFF2-40B4-BE49-F238E27FC236}">
                    <a16:creationId xmlns:a16="http://schemas.microsoft.com/office/drawing/2014/main" id="{E084B8F2-052A-BF9D-1A6E-7E00AAA6E2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30" y="2743"/>
                <a:ext cx="648" cy="573"/>
                <a:chOff x="3630" y="2741"/>
                <a:chExt cx="648" cy="573"/>
              </a:xfrm>
            </p:grpSpPr>
            <p:sp>
              <p:nvSpPr>
                <p:cNvPr id="63" name="Line 144">
                  <a:extLst>
                    <a:ext uri="{FF2B5EF4-FFF2-40B4-BE49-F238E27FC236}">
                      <a16:creationId xmlns:a16="http://schemas.microsoft.com/office/drawing/2014/main" id="{0C6C4D53-E082-1BA3-80AD-D9982FB35B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66" y="2787"/>
                  <a:ext cx="189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pt-BR"/>
                </a:p>
              </p:txBody>
            </p:sp>
            <p:sp>
              <p:nvSpPr>
                <p:cNvPr id="64" name="Rectangle 343">
                  <a:extLst>
                    <a:ext uri="{FF2B5EF4-FFF2-40B4-BE49-F238E27FC236}">
                      <a16:creationId xmlns:a16="http://schemas.microsoft.com/office/drawing/2014/main" id="{689E466F-93F1-11C0-E47D-FED66815EA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0" y="2970"/>
                  <a:ext cx="90" cy="234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pt-BR" altLang="pt-BR"/>
                </a:p>
              </p:txBody>
            </p:sp>
            <p:sp>
              <p:nvSpPr>
                <p:cNvPr id="65" name="Rectangle 344">
                  <a:extLst>
                    <a:ext uri="{FF2B5EF4-FFF2-40B4-BE49-F238E27FC236}">
                      <a16:creationId xmlns:a16="http://schemas.microsoft.com/office/drawing/2014/main" id="{0F593A8B-D0B9-4CA4-0476-03F6419A34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925" y="2669"/>
                  <a:ext cx="90" cy="234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pt-BR" altLang="pt-BR"/>
                </a:p>
              </p:txBody>
            </p:sp>
            <p:sp>
              <p:nvSpPr>
                <p:cNvPr id="66" name="Line 144">
                  <a:extLst>
                    <a:ext uri="{FF2B5EF4-FFF2-40B4-BE49-F238E27FC236}">
                      <a16:creationId xmlns:a16="http://schemas.microsoft.com/office/drawing/2014/main" id="{DE6D48F7-3911-2018-5762-2593867B64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582" y="2879"/>
                  <a:ext cx="17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pt-BR"/>
                </a:p>
              </p:txBody>
            </p:sp>
            <p:sp>
              <p:nvSpPr>
                <p:cNvPr id="67" name="Line 144">
                  <a:extLst>
                    <a:ext uri="{FF2B5EF4-FFF2-40B4-BE49-F238E27FC236}">
                      <a16:creationId xmlns:a16="http://schemas.microsoft.com/office/drawing/2014/main" id="{93E47B05-4FCC-3771-1311-96A3052752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625" y="3260"/>
                  <a:ext cx="109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pt-BR"/>
                </a:p>
              </p:txBody>
            </p:sp>
            <p:sp>
              <p:nvSpPr>
                <p:cNvPr id="68" name="Line 144">
                  <a:extLst>
                    <a:ext uri="{FF2B5EF4-FFF2-40B4-BE49-F238E27FC236}">
                      <a16:creationId xmlns:a16="http://schemas.microsoft.com/office/drawing/2014/main" id="{4FF87548-07BA-A168-588F-D276A09221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9" y="2786"/>
                  <a:ext cx="189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pt-BR"/>
                </a:p>
              </p:txBody>
            </p:sp>
          </p:grpSp>
          <p:grpSp>
            <p:nvGrpSpPr>
              <p:cNvPr id="28" name="Group 349">
                <a:extLst>
                  <a:ext uri="{FF2B5EF4-FFF2-40B4-BE49-F238E27FC236}">
                    <a16:creationId xmlns:a16="http://schemas.microsoft.com/office/drawing/2014/main" id="{B8B6F451-5D22-70A5-C456-44A7AE683C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35" y="2742"/>
                <a:ext cx="648" cy="573"/>
                <a:chOff x="3630" y="2741"/>
                <a:chExt cx="648" cy="573"/>
              </a:xfrm>
            </p:grpSpPr>
            <p:sp>
              <p:nvSpPr>
                <p:cNvPr id="57" name="Line 144">
                  <a:extLst>
                    <a:ext uri="{FF2B5EF4-FFF2-40B4-BE49-F238E27FC236}">
                      <a16:creationId xmlns:a16="http://schemas.microsoft.com/office/drawing/2014/main" id="{3D7A0178-E77D-FC3D-EAAE-922AED3F60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66" y="2787"/>
                  <a:ext cx="189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pt-BR"/>
                </a:p>
              </p:txBody>
            </p:sp>
            <p:sp>
              <p:nvSpPr>
                <p:cNvPr id="58" name="Rectangle 351">
                  <a:extLst>
                    <a:ext uri="{FF2B5EF4-FFF2-40B4-BE49-F238E27FC236}">
                      <a16:creationId xmlns:a16="http://schemas.microsoft.com/office/drawing/2014/main" id="{6D528708-BA95-2901-4800-78945DAD11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0" y="2970"/>
                  <a:ext cx="90" cy="234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pt-BR" altLang="pt-BR"/>
                </a:p>
              </p:txBody>
            </p:sp>
            <p:sp>
              <p:nvSpPr>
                <p:cNvPr id="59" name="Rectangle 352">
                  <a:extLst>
                    <a:ext uri="{FF2B5EF4-FFF2-40B4-BE49-F238E27FC236}">
                      <a16:creationId xmlns:a16="http://schemas.microsoft.com/office/drawing/2014/main" id="{195A67FC-1113-54A3-B8FA-784F36E5E6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925" y="2669"/>
                  <a:ext cx="90" cy="234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pt-BR" altLang="pt-BR"/>
                </a:p>
              </p:txBody>
            </p:sp>
            <p:sp>
              <p:nvSpPr>
                <p:cNvPr id="60" name="Line 144">
                  <a:extLst>
                    <a:ext uri="{FF2B5EF4-FFF2-40B4-BE49-F238E27FC236}">
                      <a16:creationId xmlns:a16="http://schemas.microsoft.com/office/drawing/2014/main" id="{B8059324-A080-ECD6-2118-4F2D5E02CB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582" y="2879"/>
                  <a:ext cx="17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pt-BR"/>
                </a:p>
              </p:txBody>
            </p:sp>
            <p:sp>
              <p:nvSpPr>
                <p:cNvPr id="61" name="Line 144">
                  <a:extLst>
                    <a:ext uri="{FF2B5EF4-FFF2-40B4-BE49-F238E27FC236}">
                      <a16:creationId xmlns:a16="http://schemas.microsoft.com/office/drawing/2014/main" id="{884F8394-9084-695D-94BC-5E4AB1966D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625" y="3260"/>
                  <a:ext cx="109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pt-BR"/>
                </a:p>
              </p:txBody>
            </p:sp>
            <p:sp>
              <p:nvSpPr>
                <p:cNvPr id="62" name="Line 144">
                  <a:extLst>
                    <a:ext uri="{FF2B5EF4-FFF2-40B4-BE49-F238E27FC236}">
                      <a16:creationId xmlns:a16="http://schemas.microsoft.com/office/drawing/2014/main" id="{185F0FDF-90BA-4AD7-E8C9-3E75664433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9" y="2786"/>
                  <a:ext cx="189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pt-BR"/>
                </a:p>
              </p:txBody>
            </p:sp>
          </p:grpSp>
          <p:sp>
            <p:nvSpPr>
              <p:cNvPr id="29" name="Line 144">
                <a:extLst>
                  <a:ext uri="{FF2B5EF4-FFF2-40B4-BE49-F238E27FC236}">
                    <a16:creationId xmlns:a16="http://schemas.microsoft.com/office/drawing/2014/main" id="{CA7E4736-D6AD-A365-718E-4434C3097D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70" y="3309"/>
                <a:ext cx="242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pt-BR"/>
              </a:p>
            </p:txBody>
          </p:sp>
          <p:sp>
            <p:nvSpPr>
              <p:cNvPr id="30" name="Rectangle 358">
                <a:extLst>
                  <a:ext uri="{FF2B5EF4-FFF2-40B4-BE49-F238E27FC236}">
                    <a16:creationId xmlns:a16="http://schemas.microsoft.com/office/drawing/2014/main" id="{D0085A5B-BB85-ACB6-BF44-FA4A0C803C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0" y="2970"/>
                <a:ext cx="90" cy="23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31" name="Line 144">
                <a:extLst>
                  <a:ext uri="{FF2B5EF4-FFF2-40B4-BE49-F238E27FC236}">
                    <a16:creationId xmlns:a16="http://schemas.microsoft.com/office/drawing/2014/main" id="{7AE219FC-530A-DDFC-3D76-E464DB6AE3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4792" y="2879"/>
                <a:ext cx="17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pt-BR"/>
              </a:p>
            </p:txBody>
          </p:sp>
          <p:sp>
            <p:nvSpPr>
              <p:cNvPr id="32" name="Line 144">
                <a:extLst>
                  <a:ext uri="{FF2B5EF4-FFF2-40B4-BE49-F238E27FC236}">
                    <a16:creationId xmlns:a16="http://schemas.microsoft.com/office/drawing/2014/main" id="{8370973E-68A0-9CBA-5CB0-3E6E68AA64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4835" y="3260"/>
                <a:ext cx="10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pt-BR"/>
              </a:p>
            </p:txBody>
          </p:sp>
          <p:grpSp>
            <p:nvGrpSpPr>
              <p:cNvPr id="33" name="Group 363">
                <a:extLst>
                  <a:ext uri="{FF2B5EF4-FFF2-40B4-BE49-F238E27FC236}">
                    <a16:creationId xmlns:a16="http://schemas.microsoft.com/office/drawing/2014/main" id="{D16D9C35-D916-7C94-6816-EB51651F83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33" y="2744"/>
                <a:ext cx="648" cy="573"/>
                <a:chOff x="3630" y="2741"/>
                <a:chExt cx="648" cy="573"/>
              </a:xfrm>
            </p:grpSpPr>
            <p:sp>
              <p:nvSpPr>
                <p:cNvPr id="51" name="Line 144">
                  <a:extLst>
                    <a:ext uri="{FF2B5EF4-FFF2-40B4-BE49-F238E27FC236}">
                      <a16:creationId xmlns:a16="http://schemas.microsoft.com/office/drawing/2014/main" id="{EE66087F-D347-9AB0-EBB4-1AAB58F516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66" y="2787"/>
                  <a:ext cx="189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pt-BR"/>
                </a:p>
              </p:txBody>
            </p:sp>
            <p:sp>
              <p:nvSpPr>
                <p:cNvPr id="52" name="Rectangle 365">
                  <a:extLst>
                    <a:ext uri="{FF2B5EF4-FFF2-40B4-BE49-F238E27FC236}">
                      <a16:creationId xmlns:a16="http://schemas.microsoft.com/office/drawing/2014/main" id="{88F0DE42-F41D-ACA0-6AC4-348A31C701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0" y="2970"/>
                  <a:ext cx="90" cy="234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pt-BR" altLang="pt-BR"/>
                </a:p>
              </p:txBody>
            </p:sp>
            <p:sp>
              <p:nvSpPr>
                <p:cNvPr id="53" name="Rectangle 366">
                  <a:extLst>
                    <a:ext uri="{FF2B5EF4-FFF2-40B4-BE49-F238E27FC236}">
                      <a16:creationId xmlns:a16="http://schemas.microsoft.com/office/drawing/2014/main" id="{A8C14D6F-C2AD-5E94-F16F-3E55C00CFA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925" y="2669"/>
                  <a:ext cx="90" cy="234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pt-BR" altLang="pt-BR"/>
                </a:p>
              </p:txBody>
            </p:sp>
            <p:sp>
              <p:nvSpPr>
                <p:cNvPr id="54" name="Line 144">
                  <a:extLst>
                    <a:ext uri="{FF2B5EF4-FFF2-40B4-BE49-F238E27FC236}">
                      <a16:creationId xmlns:a16="http://schemas.microsoft.com/office/drawing/2014/main" id="{BD300ED7-651B-A306-2BCE-3B07BF514B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582" y="2879"/>
                  <a:ext cx="17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pt-BR"/>
                </a:p>
              </p:txBody>
            </p:sp>
            <p:sp>
              <p:nvSpPr>
                <p:cNvPr id="55" name="Line 144">
                  <a:extLst>
                    <a:ext uri="{FF2B5EF4-FFF2-40B4-BE49-F238E27FC236}">
                      <a16:creationId xmlns:a16="http://schemas.microsoft.com/office/drawing/2014/main" id="{0806E0E4-B468-78E7-A186-EFF83FD0C2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625" y="3260"/>
                  <a:ext cx="109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pt-BR"/>
                </a:p>
              </p:txBody>
            </p:sp>
            <p:sp>
              <p:nvSpPr>
                <p:cNvPr id="56" name="Line 144">
                  <a:extLst>
                    <a:ext uri="{FF2B5EF4-FFF2-40B4-BE49-F238E27FC236}">
                      <a16:creationId xmlns:a16="http://schemas.microsoft.com/office/drawing/2014/main" id="{6070C315-8D61-558E-4140-0E1F6B6BF5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9" y="2786"/>
                  <a:ext cx="189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pt-BR"/>
                </a:p>
              </p:txBody>
            </p:sp>
          </p:grpSp>
          <p:grpSp>
            <p:nvGrpSpPr>
              <p:cNvPr id="34" name="Group 370">
                <a:extLst>
                  <a:ext uri="{FF2B5EF4-FFF2-40B4-BE49-F238E27FC236}">
                    <a16:creationId xmlns:a16="http://schemas.microsoft.com/office/drawing/2014/main" id="{F9F5285E-9E4A-21E7-88E4-6E86A078A9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0" y="2745"/>
                <a:ext cx="648" cy="573"/>
                <a:chOff x="3630" y="2741"/>
                <a:chExt cx="648" cy="573"/>
              </a:xfrm>
            </p:grpSpPr>
            <p:sp>
              <p:nvSpPr>
                <p:cNvPr id="45" name="Line 144">
                  <a:extLst>
                    <a:ext uri="{FF2B5EF4-FFF2-40B4-BE49-F238E27FC236}">
                      <a16:creationId xmlns:a16="http://schemas.microsoft.com/office/drawing/2014/main" id="{0698A2BF-CFF3-6EAA-B261-926A637644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66" y="2787"/>
                  <a:ext cx="189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pt-BR"/>
                </a:p>
              </p:txBody>
            </p:sp>
            <p:sp>
              <p:nvSpPr>
                <p:cNvPr id="46" name="Rectangle 372">
                  <a:extLst>
                    <a:ext uri="{FF2B5EF4-FFF2-40B4-BE49-F238E27FC236}">
                      <a16:creationId xmlns:a16="http://schemas.microsoft.com/office/drawing/2014/main" id="{AA189333-0402-CD7B-F51D-CA674C1108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0" y="2970"/>
                  <a:ext cx="90" cy="234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pt-BR" altLang="pt-BR"/>
                </a:p>
              </p:txBody>
            </p:sp>
            <p:sp>
              <p:nvSpPr>
                <p:cNvPr id="47" name="Rectangle 373">
                  <a:extLst>
                    <a:ext uri="{FF2B5EF4-FFF2-40B4-BE49-F238E27FC236}">
                      <a16:creationId xmlns:a16="http://schemas.microsoft.com/office/drawing/2014/main" id="{A6A72DC9-3C37-82B3-EA61-C98D175A85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925" y="2669"/>
                  <a:ext cx="90" cy="234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pt-BR" altLang="pt-BR"/>
                </a:p>
              </p:txBody>
            </p:sp>
            <p:sp>
              <p:nvSpPr>
                <p:cNvPr id="48" name="Line 144">
                  <a:extLst>
                    <a:ext uri="{FF2B5EF4-FFF2-40B4-BE49-F238E27FC236}">
                      <a16:creationId xmlns:a16="http://schemas.microsoft.com/office/drawing/2014/main" id="{096B09DB-CCFA-439C-1E7A-8410D8D921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582" y="2879"/>
                  <a:ext cx="17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pt-BR"/>
                </a:p>
              </p:txBody>
            </p:sp>
            <p:sp>
              <p:nvSpPr>
                <p:cNvPr id="49" name="Line 144">
                  <a:extLst>
                    <a:ext uri="{FF2B5EF4-FFF2-40B4-BE49-F238E27FC236}">
                      <a16:creationId xmlns:a16="http://schemas.microsoft.com/office/drawing/2014/main" id="{72656DE0-7885-0A5E-6E5D-1C658DACE8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625" y="3260"/>
                  <a:ext cx="109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pt-BR"/>
                </a:p>
              </p:txBody>
            </p:sp>
            <p:sp>
              <p:nvSpPr>
                <p:cNvPr id="50" name="Line 144">
                  <a:extLst>
                    <a:ext uri="{FF2B5EF4-FFF2-40B4-BE49-F238E27FC236}">
                      <a16:creationId xmlns:a16="http://schemas.microsoft.com/office/drawing/2014/main" id="{C79320E5-2360-98A1-98B4-1BE6F3E087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9" y="2786"/>
                  <a:ext cx="189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pt-BR"/>
                </a:p>
              </p:txBody>
            </p:sp>
          </p:grpSp>
          <p:sp>
            <p:nvSpPr>
              <p:cNvPr id="35" name="Line 156">
                <a:extLst>
                  <a:ext uri="{FF2B5EF4-FFF2-40B4-BE49-F238E27FC236}">
                    <a16:creationId xmlns:a16="http://schemas.microsoft.com/office/drawing/2014/main" id="{90EFD73F-DDC0-955D-74F4-CCDCAF8211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70" y="2602"/>
                <a:ext cx="0" cy="19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pt-BR"/>
              </a:p>
            </p:txBody>
          </p:sp>
          <p:sp>
            <p:nvSpPr>
              <p:cNvPr id="36" name="Text Box 147">
                <a:extLst>
                  <a:ext uri="{FF2B5EF4-FFF2-40B4-BE49-F238E27FC236}">
                    <a16:creationId xmlns:a16="http://schemas.microsoft.com/office/drawing/2014/main" id="{CDB73065-5AC7-DAB1-A8E7-CA8AD620B7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8" y="3024"/>
                <a:ext cx="204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 eaLnBrk="1" hangingPunct="1"/>
                <a:r>
                  <a:rPr lang="pt-BR" altLang="pt-BR" sz="1600" b="0"/>
                  <a:t>2R</a:t>
                </a:r>
                <a:endParaRPr lang="en-US" altLang="pt-BR" sz="1600" b="0"/>
              </a:p>
            </p:txBody>
          </p:sp>
          <p:sp>
            <p:nvSpPr>
              <p:cNvPr id="37" name="Text Box 147">
                <a:extLst>
                  <a:ext uri="{FF2B5EF4-FFF2-40B4-BE49-F238E27FC236}">
                    <a16:creationId xmlns:a16="http://schemas.microsoft.com/office/drawing/2014/main" id="{E124BCB6-EA39-75AF-003A-F0E4319C6E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3" y="3019"/>
                <a:ext cx="204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 eaLnBrk="1" hangingPunct="1"/>
                <a:r>
                  <a:rPr lang="pt-BR" altLang="pt-BR" sz="1600" b="0"/>
                  <a:t>2R</a:t>
                </a:r>
                <a:endParaRPr lang="en-US" altLang="pt-BR" sz="1600" b="0"/>
              </a:p>
            </p:txBody>
          </p:sp>
          <p:sp>
            <p:nvSpPr>
              <p:cNvPr id="38" name="Text Box 147">
                <a:extLst>
                  <a:ext uri="{FF2B5EF4-FFF2-40B4-BE49-F238E27FC236}">
                    <a16:creationId xmlns:a16="http://schemas.microsoft.com/office/drawing/2014/main" id="{74999596-CF8D-3A34-E858-711B3CE5BC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97" y="3019"/>
                <a:ext cx="204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 eaLnBrk="1" hangingPunct="1"/>
                <a:r>
                  <a:rPr lang="pt-BR" altLang="pt-BR" sz="1600" b="0"/>
                  <a:t>2R</a:t>
                </a:r>
                <a:endParaRPr lang="en-US" altLang="pt-BR" sz="1600" b="0"/>
              </a:p>
            </p:txBody>
          </p:sp>
          <p:sp>
            <p:nvSpPr>
              <p:cNvPr id="39" name="Text Box 147">
                <a:extLst>
                  <a:ext uri="{FF2B5EF4-FFF2-40B4-BE49-F238E27FC236}">
                    <a16:creationId xmlns:a16="http://schemas.microsoft.com/office/drawing/2014/main" id="{A85E6388-1EB4-F828-C5B3-D5EA9BBA87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97" y="3013"/>
                <a:ext cx="204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 eaLnBrk="1" hangingPunct="1"/>
                <a:r>
                  <a:rPr lang="pt-BR" altLang="pt-BR" sz="1600" b="0"/>
                  <a:t>2R</a:t>
                </a:r>
                <a:endParaRPr lang="en-US" altLang="pt-BR" sz="1600" b="0"/>
              </a:p>
            </p:txBody>
          </p:sp>
          <p:sp>
            <p:nvSpPr>
              <p:cNvPr id="40" name="Text Box 147">
                <a:extLst>
                  <a:ext uri="{FF2B5EF4-FFF2-40B4-BE49-F238E27FC236}">
                    <a16:creationId xmlns:a16="http://schemas.microsoft.com/office/drawing/2014/main" id="{99764D52-7E58-EFDB-75B3-316F364336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81" y="3013"/>
                <a:ext cx="138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 eaLnBrk="1" hangingPunct="1"/>
                <a:r>
                  <a:rPr lang="pt-BR" altLang="pt-BR" sz="1600" b="0"/>
                  <a:t>R</a:t>
                </a:r>
                <a:endParaRPr lang="en-US" altLang="pt-BR" sz="1600" b="0"/>
              </a:p>
            </p:txBody>
          </p:sp>
          <p:sp>
            <p:nvSpPr>
              <p:cNvPr id="41" name="Text Box 147">
                <a:extLst>
                  <a:ext uri="{FF2B5EF4-FFF2-40B4-BE49-F238E27FC236}">
                    <a16:creationId xmlns:a16="http://schemas.microsoft.com/office/drawing/2014/main" id="{47B28CEA-EC69-3064-8C13-F82CEF4042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02" y="2540"/>
                <a:ext cx="138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 eaLnBrk="1" hangingPunct="1"/>
                <a:r>
                  <a:rPr lang="pt-BR" altLang="pt-BR" sz="1600" b="0"/>
                  <a:t>R</a:t>
                </a:r>
                <a:endParaRPr lang="en-US" altLang="pt-BR" sz="1600" b="0"/>
              </a:p>
            </p:txBody>
          </p:sp>
          <p:sp>
            <p:nvSpPr>
              <p:cNvPr id="42" name="Text Box 147">
                <a:extLst>
                  <a:ext uri="{FF2B5EF4-FFF2-40B4-BE49-F238E27FC236}">
                    <a16:creationId xmlns:a16="http://schemas.microsoft.com/office/drawing/2014/main" id="{DDAECB60-B62F-F874-599E-00D90A23D5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3" y="2535"/>
                <a:ext cx="138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 eaLnBrk="1" hangingPunct="1"/>
                <a:r>
                  <a:rPr lang="pt-BR" altLang="pt-BR" sz="1600" b="0"/>
                  <a:t>R</a:t>
                </a:r>
                <a:endParaRPr lang="en-US" altLang="pt-BR" sz="1600" b="0"/>
              </a:p>
            </p:txBody>
          </p:sp>
          <p:sp>
            <p:nvSpPr>
              <p:cNvPr id="43" name="Text Box 147">
                <a:extLst>
                  <a:ext uri="{FF2B5EF4-FFF2-40B4-BE49-F238E27FC236}">
                    <a16:creationId xmlns:a16="http://schemas.microsoft.com/office/drawing/2014/main" id="{709F45A9-8AE2-B87A-9821-82BDF4B7DE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03" y="2535"/>
                <a:ext cx="150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 eaLnBrk="1" hangingPunct="1"/>
                <a:r>
                  <a:rPr lang="pt-BR" altLang="pt-BR" sz="1600" b="0" dirty="0"/>
                  <a:t>R</a:t>
                </a:r>
                <a:endParaRPr lang="en-US" altLang="pt-BR" sz="1600" b="0" dirty="0"/>
              </a:p>
            </p:txBody>
          </p:sp>
          <p:sp>
            <p:nvSpPr>
              <p:cNvPr id="44" name="Text Box 147">
                <a:extLst>
                  <a:ext uri="{FF2B5EF4-FFF2-40B4-BE49-F238E27FC236}">
                    <a16:creationId xmlns:a16="http://schemas.microsoft.com/office/drawing/2014/main" id="{73EB54AA-316E-A173-FE09-49013A6DB2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1" y="2541"/>
                <a:ext cx="138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 eaLnBrk="1" hangingPunct="1"/>
                <a:r>
                  <a:rPr lang="pt-BR" altLang="pt-BR" sz="1600" b="0"/>
                  <a:t>R</a:t>
                </a:r>
                <a:endParaRPr lang="en-US" altLang="pt-BR" sz="1600" b="0"/>
              </a:p>
            </p:txBody>
          </p:sp>
        </p:grpSp>
        <p:grpSp>
          <p:nvGrpSpPr>
            <p:cNvPr id="6" name="Group 390">
              <a:extLst>
                <a:ext uri="{FF2B5EF4-FFF2-40B4-BE49-F238E27FC236}">
                  <a16:creationId xmlns:a16="http://schemas.microsoft.com/office/drawing/2014/main" id="{7DBDF8A2-1DB1-4943-D667-8FBADE0290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30" y="2904"/>
              <a:ext cx="108" cy="126"/>
              <a:chOff x="1294" y="3468"/>
              <a:chExt cx="318" cy="318"/>
            </a:xfrm>
          </p:grpSpPr>
          <p:sp>
            <p:nvSpPr>
              <p:cNvPr id="20" name="Line 388">
                <a:extLst>
                  <a:ext uri="{FF2B5EF4-FFF2-40B4-BE49-F238E27FC236}">
                    <a16:creationId xmlns:a16="http://schemas.microsoft.com/office/drawing/2014/main" id="{A759F5E5-9A1A-D496-4E92-0E9DC6C07D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3468"/>
                <a:ext cx="0" cy="3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" name="Line 389">
                <a:extLst>
                  <a:ext uri="{FF2B5EF4-FFF2-40B4-BE49-F238E27FC236}">
                    <a16:creationId xmlns:a16="http://schemas.microsoft.com/office/drawing/2014/main" id="{6BAB7EFB-7F44-55AE-A5CC-602EF7367C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1453" y="3313"/>
                <a:ext cx="0" cy="3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7" name="Group 391">
              <a:extLst>
                <a:ext uri="{FF2B5EF4-FFF2-40B4-BE49-F238E27FC236}">
                  <a16:creationId xmlns:a16="http://schemas.microsoft.com/office/drawing/2014/main" id="{7D852276-1E37-F49C-F87C-1F34EFF0AD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5" y="2905"/>
              <a:ext cx="108" cy="126"/>
              <a:chOff x="1294" y="3468"/>
              <a:chExt cx="318" cy="318"/>
            </a:xfrm>
          </p:grpSpPr>
          <p:sp>
            <p:nvSpPr>
              <p:cNvPr id="18" name="Line 392">
                <a:extLst>
                  <a:ext uri="{FF2B5EF4-FFF2-40B4-BE49-F238E27FC236}">
                    <a16:creationId xmlns:a16="http://schemas.microsoft.com/office/drawing/2014/main" id="{4F5B19D3-FFF5-7CCC-A645-D83717CE1A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3468"/>
                <a:ext cx="0" cy="3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" name="Line 393">
                <a:extLst>
                  <a:ext uri="{FF2B5EF4-FFF2-40B4-BE49-F238E27FC236}">
                    <a16:creationId xmlns:a16="http://schemas.microsoft.com/office/drawing/2014/main" id="{886CE0C7-D85A-6A63-04C8-CBF39141B1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1453" y="3313"/>
                <a:ext cx="0" cy="3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" name="Group 394">
              <a:extLst>
                <a:ext uri="{FF2B5EF4-FFF2-40B4-BE49-F238E27FC236}">
                  <a16:creationId xmlns:a16="http://schemas.microsoft.com/office/drawing/2014/main" id="{2D588034-C2D0-EF46-006E-5225F8937B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27" y="2905"/>
              <a:ext cx="108" cy="126"/>
              <a:chOff x="1294" y="3468"/>
              <a:chExt cx="318" cy="318"/>
            </a:xfrm>
          </p:grpSpPr>
          <p:sp>
            <p:nvSpPr>
              <p:cNvPr id="16" name="Line 395">
                <a:extLst>
                  <a:ext uri="{FF2B5EF4-FFF2-40B4-BE49-F238E27FC236}">
                    <a16:creationId xmlns:a16="http://schemas.microsoft.com/office/drawing/2014/main" id="{7EF5F3F8-E0C4-7207-CB04-49E1BF859C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3468"/>
                <a:ext cx="0" cy="3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Line 396">
                <a:extLst>
                  <a:ext uri="{FF2B5EF4-FFF2-40B4-BE49-F238E27FC236}">
                    <a16:creationId xmlns:a16="http://schemas.microsoft.com/office/drawing/2014/main" id="{7CA0C16E-DA0C-786A-3E8E-EB87BE5531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1453" y="3313"/>
                <a:ext cx="0" cy="3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9" name="Group 397">
              <a:extLst>
                <a:ext uri="{FF2B5EF4-FFF2-40B4-BE49-F238E27FC236}">
                  <a16:creationId xmlns:a16="http://schemas.microsoft.com/office/drawing/2014/main" id="{D0EA8E6C-9867-A43F-3E8D-ED25F0FE92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81" y="2899"/>
              <a:ext cx="108" cy="126"/>
              <a:chOff x="1294" y="3468"/>
              <a:chExt cx="318" cy="318"/>
            </a:xfrm>
          </p:grpSpPr>
          <p:sp>
            <p:nvSpPr>
              <p:cNvPr id="14" name="Line 398">
                <a:extLst>
                  <a:ext uri="{FF2B5EF4-FFF2-40B4-BE49-F238E27FC236}">
                    <a16:creationId xmlns:a16="http://schemas.microsoft.com/office/drawing/2014/main" id="{36F2B258-2322-F6F0-8D33-BBCE819EE0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3468"/>
                <a:ext cx="0" cy="3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5" name="Line 399">
                <a:extLst>
                  <a:ext uri="{FF2B5EF4-FFF2-40B4-BE49-F238E27FC236}">
                    <a16:creationId xmlns:a16="http://schemas.microsoft.com/office/drawing/2014/main" id="{4CEB5964-E857-0173-1EE2-3577F459B1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1453" y="3313"/>
                <a:ext cx="0" cy="3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0" name="Text Box 147">
              <a:extLst>
                <a:ext uri="{FF2B5EF4-FFF2-40B4-BE49-F238E27FC236}">
                  <a16:creationId xmlns:a16="http://schemas.microsoft.com/office/drawing/2014/main" id="{F0403F3E-5A84-C68C-8113-DAB1B18251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9" y="2957"/>
              <a:ext cx="204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pt-BR" altLang="pt-BR" sz="1600" b="0"/>
                <a:t>I/2</a:t>
              </a:r>
              <a:endParaRPr lang="en-US" altLang="pt-BR" sz="1600" b="0"/>
            </a:p>
          </p:txBody>
        </p:sp>
        <p:sp>
          <p:nvSpPr>
            <p:cNvPr id="11" name="Text Box 147">
              <a:extLst>
                <a:ext uri="{FF2B5EF4-FFF2-40B4-BE49-F238E27FC236}">
                  <a16:creationId xmlns:a16="http://schemas.microsoft.com/office/drawing/2014/main" id="{907A80A4-C4D0-8E06-7E0C-1E42CB688D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6" y="2946"/>
              <a:ext cx="204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pt-BR" altLang="pt-BR" sz="1600" b="0"/>
                <a:t>I/4</a:t>
              </a:r>
              <a:endParaRPr lang="en-US" altLang="pt-BR" sz="1600" b="0"/>
            </a:p>
          </p:txBody>
        </p:sp>
        <p:sp>
          <p:nvSpPr>
            <p:cNvPr id="12" name="Text Box 147">
              <a:extLst>
                <a:ext uri="{FF2B5EF4-FFF2-40B4-BE49-F238E27FC236}">
                  <a16:creationId xmlns:a16="http://schemas.microsoft.com/office/drawing/2014/main" id="{FC63FE8A-2113-EF01-B15A-83348DCA4C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9" y="2959"/>
              <a:ext cx="204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pt-BR" altLang="pt-BR" sz="1600" b="0"/>
                <a:t>I/8</a:t>
              </a:r>
              <a:endParaRPr lang="en-US" altLang="pt-BR" sz="1600" b="0"/>
            </a:p>
          </p:txBody>
        </p:sp>
        <p:sp>
          <p:nvSpPr>
            <p:cNvPr id="13" name="Text Box 147">
              <a:extLst>
                <a:ext uri="{FF2B5EF4-FFF2-40B4-BE49-F238E27FC236}">
                  <a16:creationId xmlns:a16="http://schemas.microsoft.com/office/drawing/2014/main" id="{36B010BB-2D02-8E6A-3FCE-E0DC2A2A7C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8" y="2954"/>
              <a:ext cx="264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pt-BR" altLang="pt-BR" sz="1600" b="0"/>
                <a:t>I/16</a:t>
              </a:r>
              <a:endParaRPr lang="en-US" altLang="pt-BR" sz="1600" b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A62862C-0E68-5D21-5398-5D4F35278790}"/>
              </a:ext>
            </a:extLst>
          </p:cNvPr>
          <p:cNvGrpSpPr/>
          <p:nvPr/>
        </p:nvGrpSpPr>
        <p:grpSpPr>
          <a:xfrm>
            <a:off x="133831" y="3052171"/>
            <a:ext cx="5064325" cy="2792771"/>
            <a:chOff x="272757" y="3590459"/>
            <a:chExt cx="5064325" cy="2792771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5B35B23-479B-0649-0F61-21A1998D3596}"/>
                </a:ext>
              </a:extLst>
            </p:cNvPr>
            <p:cNvGrpSpPr/>
            <p:nvPr/>
          </p:nvGrpSpPr>
          <p:grpSpPr>
            <a:xfrm>
              <a:off x="272757" y="3650608"/>
              <a:ext cx="5064325" cy="2732622"/>
              <a:chOff x="316209" y="3541331"/>
              <a:chExt cx="5064325" cy="2732622"/>
            </a:xfrm>
          </p:grpSpPr>
          <p:pic>
            <p:nvPicPr>
              <p:cNvPr id="73" name="Picture 405" descr="Fig">
                <a:extLst>
                  <a:ext uri="{FF2B5EF4-FFF2-40B4-BE49-F238E27FC236}">
                    <a16:creationId xmlns:a16="http://schemas.microsoft.com/office/drawing/2014/main" id="{754CC89C-F8F4-030E-4142-B3EE57DA9D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1640"/>
              <a:stretch>
                <a:fillRect/>
              </a:stretch>
            </p:blipFill>
            <p:spPr bwMode="auto">
              <a:xfrm>
                <a:off x="316209" y="3541331"/>
                <a:ext cx="5064325" cy="26603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4" name="Rectangle 284">
                <a:extLst>
                  <a:ext uri="{FF2B5EF4-FFF2-40B4-BE49-F238E27FC236}">
                    <a16:creationId xmlns:a16="http://schemas.microsoft.com/office/drawing/2014/main" id="{85E41EC1-D157-60CC-CD18-A4904A644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0115" y="5927995"/>
                <a:ext cx="1308843" cy="3459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i="1" kern="0" dirty="0">
                    <a:solidFill>
                      <a:srgbClr val="0000FF"/>
                    </a:solidFill>
                  </a:rPr>
                  <a:t>b</a:t>
                </a:r>
                <a:r>
                  <a:rPr lang="en-US" altLang="pt-BR" i="1" kern="0" baseline="-25000" dirty="0">
                    <a:solidFill>
                      <a:srgbClr val="0000FF"/>
                    </a:solidFill>
                  </a:rPr>
                  <a:t>i</a:t>
                </a:r>
                <a:r>
                  <a:rPr lang="en-US" altLang="pt-BR" kern="0" dirty="0">
                    <a:solidFill>
                      <a:srgbClr val="0000FF"/>
                    </a:solidFill>
                  </a:rPr>
                  <a:t>=0 or </a:t>
                </a:r>
                <a:r>
                  <a:rPr lang="en-US" altLang="pt-BR" i="1" kern="0" dirty="0">
                    <a:solidFill>
                      <a:srgbClr val="0000FF"/>
                    </a:solidFill>
                  </a:rPr>
                  <a:t>V</a:t>
                </a:r>
                <a:r>
                  <a:rPr lang="en-US" altLang="pt-BR" i="1" kern="0" baseline="-25000" dirty="0">
                    <a:solidFill>
                      <a:srgbClr val="0000FF"/>
                    </a:solidFill>
                  </a:rPr>
                  <a:t>DD</a:t>
                </a:r>
              </a:p>
            </p:txBody>
          </p:sp>
        </p:grpSp>
        <p:sp>
          <p:nvSpPr>
            <p:cNvPr id="76" name="Rectangle 284">
              <a:extLst>
                <a:ext uri="{FF2B5EF4-FFF2-40B4-BE49-F238E27FC236}">
                  <a16:creationId xmlns:a16="http://schemas.microsoft.com/office/drawing/2014/main" id="{4DC10D6F-17A3-BABD-F1BB-B3354132D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346" y="3590459"/>
              <a:ext cx="502022" cy="3459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0" tIns="0" rIns="0" bIns="0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i="1" kern="0" dirty="0">
                  <a:solidFill>
                    <a:srgbClr val="0000FF"/>
                  </a:solidFill>
                </a:rPr>
                <a:t>V</a:t>
              </a:r>
              <a:r>
                <a:rPr lang="en-US" altLang="pt-BR" i="1" kern="0" baseline="-25000" dirty="0">
                  <a:solidFill>
                    <a:srgbClr val="0000FF"/>
                  </a:solidFill>
                </a:rPr>
                <a:t>DD</a:t>
              </a:r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8ECD9390-139D-F71F-4086-082DDF500715}"/>
              </a:ext>
            </a:extLst>
          </p:cNvPr>
          <p:cNvGrpSpPr/>
          <p:nvPr/>
        </p:nvGrpSpPr>
        <p:grpSpPr>
          <a:xfrm rot="16200000">
            <a:off x="7404160" y="560321"/>
            <a:ext cx="2615021" cy="5485913"/>
            <a:chOff x="5875714" y="524893"/>
            <a:chExt cx="2980667" cy="5871129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4D2AEA4-39AD-5612-2652-785BE9A6705E}"/>
                </a:ext>
              </a:extLst>
            </p:cNvPr>
            <p:cNvGrpSpPr/>
            <p:nvPr/>
          </p:nvGrpSpPr>
          <p:grpSpPr>
            <a:xfrm>
              <a:off x="5875714" y="524893"/>
              <a:ext cx="2980667" cy="5871129"/>
              <a:chOff x="3608621" y="872000"/>
              <a:chExt cx="3070810" cy="5887504"/>
            </a:xfrm>
          </p:grpSpPr>
          <p:sp>
            <p:nvSpPr>
              <p:cNvPr id="138" name="Text Box 119">
                <a:extLst>
                  <a:ext uri="{FF2B5EF4-FFF2-40B4-BE49-F238E27FC236}">
                    <a16:creationId xmlns:a16="http://schemas.microsoft.com/office/drawing/2014/main" id="{CCBD60ED-5DCF-DFF9-B2A6-9385901A55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5400000">
                <a:off x="5989143" y="760303"/>
                <a:ext cx="179600" cy="4029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b="0" kern="0" dirty="0">
                    <a:solidFill>
                      <a:srgbClr val="000000"/>
                    </a:solidFill>
                  </a:rPr>
                  <a:t>I				</a:t>
                </a:r>
              </a:p>
            </p:txBody>
          </p: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E0DEB0C6-4919-27BC-7DA9-F01333C89DBA}"/>
                  </a:ext>
                </a:extLst>
              </p:cNvPr>
              <p:cNvGrpSpPr/>
              <p:nvPr/>
            </p:nvGrpSpPr>
            <p:grpSpPr>
              <a:xfrm>
                <a:off x="3608621" y="1026963"/>
                <a:ext cx="2731605" cy="5732541"/>
                <a:chOff x="3608621" y="1026963"/>
                <a:chExt cx="2731605" cy="5732541"/>
              </a:xfrm>
            </p:grpSpPr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1E64E104-C328-30C9-7C93-99A52FA4EB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05945" y="1334688"/>
                  <a:ext cx="46987" cy="445599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B8A34851-A022-6BDA-0C89-2E116B5A9D68}"/>
                    </a:ext>
                  </a:extLst>
                </p:cNvPr>
                <p:cNvGrpSpPr/>
                <p:nvPr/>
              </p:nvGrpSpPr>
              <p:grpSpPr>
                <a:xfrm>
                  <a:off x="4012578" y="5158820"/>
                  <a:ext cx="1327740" cy="1600684"/>
                  <a:chOff x="4012578" y="5158820"/>
                  <a:chExt cx="1327740" cy="1600684"/>
                </a:xfrm>
              </p:grpSpPr>
              <p:grpSp>
                <p:nvGrpSpPr>
                  <p:cNvPr id="259" name="Group 258">
                    <a:extLst>
                      <a:ext uri="{FF2B5EF4-FFF2-40B4-BE49-F238E27FC236}">
                        <a16:creationId xmlns:a16="http://schemas.microsoft.com/office/drawing/2014/main" id="{0C71D10F-857D-53CC-8188-6EE2EFD86A68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4418279" y="5837465"/>
                    <a:ext cx="985291" cy="858787"/>
                    <a:chOff x="3044821" y="5021340"/>
                    <a:chExt cx="1159702" cy="1118763"/>
                  </a:xfrm>
                </p:grpSpPr>
                <p:sp>
                  <p:nvSpPr>
                    <p:cNvPr id="277" name="Line 88">
                      <a:extLst>
                        <a:ext uri="{FF2B5EF4-FFF2-40B4-BE49-F238E27FC236}">
                          <a16:creationId xmlns:a16="http://schemas.microsoft.com/office/drawing/2014/main" id="{AF8802CE-607D-5F78-E706-964758F868C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594878" y="5843064"/>
                      <a:ext cx="3174" cy="297039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78" name="Line 89">
                      <a:extLst>
                        <a:ext uri="{FF2B5EF4-FFF2-40B4-BE49-F238E27FC236}">
                          <a16:creationId xmlns:a16="http://schemas.microsoft.com/office/drawing/2014/main" id="{F2C70D32-C6AA-5129-7905-FE1B5530D4D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402332" y="5293610"/>
                      <a:ext cx="914" cy="565618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79" name="Line 90">
                      <a:extLst>
                        <a:ext uri="{FF2B5EF4-FFF2-40B4-BE49-F238E27FC236}">
                          <a16:creationId xmlns:a16="http://schemas.microsoft.com/office/drawing/2014/main" id="{38E8D82A-4DC6-F8D4-2761-13F5BE50540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247808" y="5295366"/>
                      <a:ext cx="914" cy="556835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80" name="Line 91">
                      <a:extLst>
                        <a:ext uri="{FF2B5EF4-FFF2-40B4-BE49-F238E27FC236}">
                          <a16:creationId xmlns:a16="http://schemas.microsoft.com/office/drawing/2014/main" id="{AFB545F4-13FB-7678-F90D-8D084E99BF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607145" y="5021340"/>
                      <a:ext cx="914" cy="295105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81" name="Line 92">
                      <a:extLst>
                        <a:ext uri="{FF2B5EF4-FFF2-40B4-BE49-F238E27FC236}">
                          <a16:creationId xmlns:a16="http://schemas.microsoft.com/office/drawing/2014/main" id="{E89EBF76-2A01-BB09-3476-5EE572F7EFE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399589" y="5843419"/>
                      <a:ext cx="208470" cy="879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82" name="Line 93">
                      <a:extLst>
                        <a:ext uri="{FF2B5EF4-FFF2-40B4-BE49-F238E27FC236}">
                          <a16:creationId xmlns:a16="http://schemas.microsoft.com/office/drawing/2014/main" id="{23249B2E-1D54-73DB-1954-2E48E99B55C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3044821" y="5584324"/>
                      <a:ext cx="782641" cy="363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83" name="Line 94">
                      <a:extLst>
                        <a:ext uri="{FF2B5EF4-FFF2-40B4-BE49-F238E27FC236}">
                          <a16:creationId xmlns:a16="http://schemas.microsoft.com/office/drawing/2014/main" id="{269F9201-7F66-A6C9-2B1E-85D8B742AE9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406904" y="5305028"/>
                      <a:ext cx="202984" cy="879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84" name="Line 105">
                      <a:extLst>
                        <a:ext uri="{FF2B5EF4-FFF2-40B4-BE49-F238E27FC236}">
                          <a16:creationId xmlns:a16="http://schemas.microsoft.com/office/drawing/2014/main" id="{CA498853-FDA2-1EF2-9435-61ECC0EAF1A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190999" y="5836517"/>
                      <a:ext cx="3175" cy="29955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85" name="Line 106">
                      <a:extLst>
                        <a:ext uri="{FF2B5EF4-FFF2-40B4-BE49-F238E27FC236}">
                          <a16:creationId xmlns:a16="http://schemas.microsoft.com/office/drawing/2014/main" id="{44CCCC55-E6AF-DB51-7195-563E4CE5B7F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987799" y="5297977"/>
                      <a:ext cx="0" cy="56473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86" name="Line 107">
                      <a:extLst>
                        <a:ext uri="{FF2B5EF4-FFF2-40B4-BE49-F238E27FC236}">
                          <a16:creationId xmlns:a16="http://schemas.microsoft.com/office/drawing/2014/main" id="{C377121B-4194-6B7C-1632-2EB2FC0969B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832224" y="5297977"/>
                      <a:ext cx="0" cy="55818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87" name="Line 108">
                      <a:extLst>
                        <a:ext uri="{FF2B5EF4-FFF2-40B4-BE49-F238E27FC236}">
                          <a16:creationId xmlns:a16="http://schemas.microsoft.com/office/drawing/2014/main" id="{5C1527EA-440C-3033-26DA-857A7715419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192586" y="5024614"/>
                      <a:ext cx="1588" cy="29464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88" name="Line 109">
                      <a:extLst>
                        <a:ext uri="{FF2B5EF4-FFF2-40B4-BE49-F238E27FC236}">
                          <a16:creationId xmlns:a16="http://schemas.microsoft.com/office/drawing/2014/main" id="{8174928B-AD68-7AA8-B8FD-1A5AD4FBFEB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984624" y="5847976"/>
                      <a:ext cx="209550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89" name="Line 111">
                      <a:extLst>
                        <a:ext uri="{FF2B5EF4-FFF2-40B4-BE49-F238E27FC236}">
                          <a16:creationId xmlns:a16="http://schemas.microsoft.com/office/drawing/2014/main" id="{758D5282-0D2F-F2E2-FC93-4461BEF19A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992561" y="5307798"/>
                      <a:ext cx="201613" cy="1637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90" name="Line 117">
                      <a:extLst>
                        <a:ext uri="{FF2B5EF4-FFF2-40B4-BE49-F238E27FC236}">
                          <a16:creationId xmlns:a16="http://schemas.microsoft.com/office/drawing/2014/main" id="{999C1BFD-4947-53D4-8FA1-DB88E4D7F8E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3598861" y="5022975"/>
                      <a:ext cx="605662" cy="37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 dirty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91" name="Line 117">
                      <a:extLst>
                        <a:ext uri="{FF2B5EF4-FFF2-40B4-BE49-F238E27FC236}">
                          <a16:creationId xmlns:a16="http://schemas.microsoft.com/office/drawing/2014/main" id="{A2AD29FD-6672-C86B-ACCE-42692168824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60000" flipH="1">
                      <a:off x="3591745" y="6127890"/>
                      <a:ext cx="605569" cy="1057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260" name="Group 259">
                    <a:extLst>
                      <a:ext uri="{FF2B5EF4-FFF2-40B4-BE49-F238E27FC236}">
                        <a16:creationId xmlns:a16="http://schemas.microsoft.com/office/drawing/2014/main" id="{E0B942E3-8DCB-E861-2C40-B52E25986ACE}"/>
                      </a:ext>
                    </a:extLst>
                  </p:cNvPr>
                  <p:cNvGrpSpPr/>
                  <p:nvPr/>
                </p:nvGrpSpPr>
                <p:grpSpPr>
                  <a:xfrm>
                    <a:off x="4012578" y="5158820"/>
                    <a:ext cx="905018" cy="877384"/>
                    <a:chOff x="3931471" y="5208248"/>
                    <a:chExt cx="986125" cy="877384"/>
                  </a:xfrm>
                </p:grpSpPr>
                <p:sp>
                  <p:nvSpPr>
                    <p:cNvPr id="262" name="Line 88">
                      <a:extLst>
                        <a:ext uri="{FF2B5EF4-FFF2-40B4-BE49-F238E27FC236}">
                          <a16:creationId xmlns:a16="http://schemas.microsoft.com/office/drawing/2014/main" id="{710AE9DD-6AD2-5DD7-D629-C00A61CC6E1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447169" y="5208248"/>
                      <a:ext cx="2699" cy="23295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63" name="Line 89">
                      <a:extLst>
                        <a:ext uri="{FF2B5EF4-FFF2-40B4-BE49-F238E27FC236}">
                          <a16:creationId xmlns:a16="http://schemas.microsoft.com/office/drawing/2014/main" id="{EACB191D-A21F-BEF5-FAC1-E29FC5160F7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612818" y="5428523"/>
                      <a:ext cx="777" cy="44358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64" name="Line 90">
                      <a:extLst>
                        <a:ext uri="{FF2B5EF4-FFF2-40B4-BE49-F238E27FC236}">
                          <a16:creationId xmlns:a16="http://schemas.microsoft.com/office/drawing/2014/main" id="{80D81AD7-F7EB-2042-3F66-993E8A13BE6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744214" y="5434034"/>
                      <a:ext cx="777" cy="436695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65" name="Line 91">
                      <a:extLst>
                        <a:ext uri="{FF2B5EF4-FFF2-40B4-BE49-F238E27FC236}">
                          <a16:creationId xmlns:a16="http://schemas.microsoft.com/office/drawing/2014/main" id="{22556A16-D4C7-33D0-723B-05D19FE884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438660" y="5854197"/>
                      <a:ext cx="777" cy="231435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66" name="Line 92">
                      <a:extLst>
                        <a:ext uri="{FF2B5EF4-FFF2-40B4-BE49-F238E27FC236}">
                          <a16:creationId xmlns:a16="http://schemas.microsoft.com/office/drawing/2014/main" id="{75E774C7-893C-C781-AE9A-69EBC638156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438660" y="5440232"/>
                      <a:ext cx="177268" cy="689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67" name="Line 93">
                      <a:extLst>
                        <a:ext uri="{FF2B5EF4-FFF2-40B4-BE49-F238E27FC236}">
                          <a16:creationId xmlns:a16="http://schemas.microsoft.com/office/drawing/2014/main" id="{E3257A6B-B856-82E0-A9DD-B69EDAB6741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 flipV="1">
                      <a:off x="4252096" y="5641266"/>
                      <a:ext cx="665500" cy="2849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68" name="Line 94">
                      <a:extLst>
                        <a:ext uri="{FF2B5EF4-FFF2-40B4-BE49-F238E27FC236}">
                          <a16:creationId xmlns:a16="http://schemas.microsoft.com/office/drawing/2014/main" id="{9094C8D7-11BB-308C-581F-C72FA07159D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437105" y="5862462"/>
                      <a:ext cx="172603" cy="689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69" name="Line 105">
                      <a:extLst>
                        <a:ext uri="{FF2B5EF4-FFF2-40B4-BE49-F238E27FC236}">
                          <a16:creationId xmlns:a16="http://schemas.microsoft.com/office/drawing/2014/main" id="{AB659512-DADB-9DFA-C595-02FB5767856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940271" y="5211411"/>
                      <a:ext cx="2700" cy="23492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70" name="Line 106">
                      <a:extLst>
                        <a:ext uri="{FF2B5EF4-FFF2-40B4-BE49-F238E27FC236}">
                          <a16:creationId xmlns:a16="http://schemas.microsoft.com/office/drawing/2014/main" id="{F47A88CD-10F0-F641-2702-89AAF404565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115757" y="5425794"/>
                      <a:ext cx="0" cy="442887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71" name="Line 107">
                      <a:extLst>
                        <a:ext uri="{FF2B5EF4-FFF2-40B4-BE49-F238E27FC236}">
                          <a16:creationId xmlns:a16="http://schemas.microsoft.com/office/drawing/2014/main" id="{6D243383-5ADA-77B8-DD5F-6D1A07E161D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248047" y="5430928"/>
                      <a:ext cx="0" cy="43775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72" name="Line 108">
                      <a:extLst>
                        <a:ext uri="{FF2B5EF4-FFF2-40B4-BE49-F238E27FC236}">
                          <a16:creationId xmlns:a16="http://schemas.microsoft.com/office/drawing/2014/main" id="{FAEEB6B0-EB44-DD52-C7A3-3D0049138EF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940271" y="5851993"/>
                      <a:ext cx="1350" cy="23107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73" name="Line 109">
                      <a:extLst>
                        <a:ext uri="{FF2B5EF4-FFF2-40B4-BE49-F238E27FC236}">
                          <a16:creationId xmlns:a16="http://schemas.microsoft.com/office/drawing/2014/main" id="{155E5CC5-82CD-598C-9553-F7E66126BA8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940271" y="5437347"/>
                      <a:ext cx="178186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74" name="Line 111">
                      <a:extLst>
                        <a:ext uri="{FF2B5EF4-FFF2-40B4-BE49-F238E27FC236}">
                          <a16:creationId xmlns:a16="http://schemas.microsoft.com/office/drawing/2014/main" id="{99A60679-9197-9299-77F1-65976110DF4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940271" y="5859695"/>
                      <a:ext cx="171437" cy="128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75" name="Line 117">
                      <a:extLst>
                        <a:ext uri="{FF2B5EF4-FFF2-40B4-BE49-F238E27FC236}">
                          <a16:creationId xmlns:a16="http://schemas.microsoft.com/office/drawing/2014/main" id="{F3390506-68A3-6D6C-F04B-CE9F685B58A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 flipV="1">
                      <a:off x="3931471" y="6084057"/>
                      <a:ext cx="515010" cy="29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 dirty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76" name="Line 117">
                      <a:extLst>
                        <a:ext uri="{FF2B5EF4-FFF2-40B4-BE49-F238E27FC236}">
                          <a16:creationId xmlns:a16="http://schemas.microsoft.com/office/drawing/2014/main" id="{C7C40928-C165-00F7-9F50-192D1B2B28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60000" flipH="1">
                      <a:off x="3937601" y="5209536"/>
                      <a:ext cx="514931" cy="829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  <p:cxnSp>
                <p:nvCxnSpPr>
                  <p:cNvPr id="261" name="Straight Connector 260">
                    <a:extLst>
                      <a:ext uri="{FF2B5EF4-FFF2-40B4-BE49-F238E27FC236}">
                        <a16:creationId xmlns:a16="http://schemas.microsoft.com/office/drawing/2014/main" id="{D4E4D80B-0353-A1A0-E596-99B2251035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479150" y="6034922"/>
                    <a:ext cx="3698" cy="20662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8" name="Line 117">
                  <a:extLst>
                    <a:ext uri="{FF2B5EF4-FFF2-40B4-BE49-F238E27FC236}">
                      <a16:creationId xmlns:a16="http://schemas.microsoft.com/office/drawing/2014/main" id="{AB01A950-5329-F91E-7827-1355EF1BF1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60000" flipH="1">
                  <a:off x="5334186" y="6462038"/>
                  <a:ext cx="514496" cy="811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6C541F99-B729-7811-8C3B-2EBC8F8F879B}"/>
                    </a:ext>
                  </a:extLst>
                </p:cNvPr>
                <p:cNvGrpSpPr/>
                <p:nvPr/>
              </p:nvGrpSpPr>
              <p:grpSpPr>
                <a:xfrm>
                  <a:off x="4021240" y="4087747"/>
                  <a:ext cx="1327740" cy="1280330"/>
                  <a:chOff x="4037453" y="3562859"/>
                  <a:chExt cx="1327740" cy="1280330"/>
                </a:xfrm>
              </p:grpSpPr>
              <p:sp>
                <p:nvSpPr>
                  <p:cNvPr id="235" name="Line 88">
                    <a:extLst>
                      <a:ext uri="{FF2B5EF4-FFF2-40B4-BE49-F238E27FC236}">
                        <a16:creationId xmlns:a16="http://schemas.microsoft.com/office/drawing/2014/main" id="{6907CE42-504B-4A54-9A0F-95C11A313D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4619064" y="4532926"/>
                    <a:ext cx="2697" cy="22801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6" name="Line 89">
                    <a:extLst>
                      <a:ext uri="{FF2B5EF4-FFF2-40B4-BE49-F238E27FC236}">
                        <a16:creationId xmlns:a16="http://schemas.microsoft.com/office/drawing/2014/main" id="{AF6CDB9B-4811-9380-9F1B-F8354067E8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4938714" y="4265294"/>
                    <a:ext cx="777" cy="43418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7" name="Line 90">
                    <a:extLst>
                      <a:ext uri="{FF2B5EF4-FFF2-40B4-BE49-F238E27FC236}">
                        <a16:creationId xmlns:a16="http://schemas.microsoft.com/office/drawing/2014/main" id="{5ECE1048-67C2-7284-673A-BEC766C7094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4940737" y="4137380"/>
                    <a:ext cx="777" cy="42743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8" name="Line 91">
                    <a:extLst>
                      <a:ext uri="{FF2B5EF4-FFF2-40B4-BE49-F238E27FC236}">
                        <a16:creationId xmlns:a16="http://schemas.microsoft.com/office/drawing/2014/main" id="{9821F221-CD98-8E45-7C2B-F090D4492B4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5251540" y="4543130"/>
                    <a:ext cx="777" cy="22652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9" name="Line 92">
                    <a:extLst>
                      <a:ext uri="{FF2B5EF4-FFF2-40B4-BE49-F238E27FC236}">
                        <a16:creationId xmlns:a16="http://schemas.microsoft.com/office/drawing/2014/main" id="{F93DFEE9-E1C1-2C2D-FD2B-DA9ACF70976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4645251" y="4567887"/>
                    <a:ext cx="177118" cy="67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40" name="Line 93">
                    <a:extLst>
                      <a:ext uri="{FF2B5EF4-FFF2-40B4-BE49-F238E27FC236}">
                        <a16:creationId xmlns:a16="http://schemas.microsoft.com/office/drawing/2014/main" id="{604005C7-287F-5DB8-41C4-3EFDD68683F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 flipV="1">
                    <a:off x="4599171" y="4509326"/>
                    <a:ext cx="664937" cy="278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41" name="Line 94">
                    <a:extLst>
                      <a:ext uri="{FF2B5EF4-FFF2-40B4-BE49-F238E27FC236}">
                        <a16:creationId xmlns:a16="http://schemas.microsoft.com/office/drawing/2014/main" id="{9B56A00F-4E23-AD25-98E0-BF1C779D1B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5060862" y="4571771"/>
                    <a:ext cx="172457" cy="67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242" name="Group 241">
                    <a:extLst>
                      <a:ext uri="{FF2B5EF4-FFF2-40B4-BE49-F238E27FC236}">
                        <a16:creationId xmlns:a16="http://schemas.microsoft.com/office/drawing/2014/main" id="{8B40B58D-06AB-56A0-D411-500F792AB9A4}"/>
                      </a:ext>
                    </a:extLst>
                  </p:cNvPr>
                  <p:cNvGrpSpPr/>
                  <p:nvPr/>
                </p:nvGrpSpPr>
                <p:grpSpPr>
                  <a:xfrm>
                    <a:off x="4037453" y="3562859"/>
                    <a:ext cx="905018" cy="877384"/>
                    <a:chOff x="3931471" y="5208248"/>
                    <a:chExt cx="986125" cy="877384"/>
                  </a:xfrm>
                </p:grpSpPr>
                <p:sp>
                  <p:nvSpPr>
                    <p:cNvPr id="244" name="Line 88">
                      <a:extLst>
                        <a:ext uri="{FF2B5EF4-FFF2-40B4-BE49-F238E27FC236}">
                          <a16:creationId xmlns:a16="http://schemas.microsoft.com/office/drawing/2014/main" id="{D7F0A0C7-BEF8-2AAD-F92E-5BBFD0C2169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447169" y="5208248"/>
                      <a:ext cx="2699" cy="23295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45" name="Line 89">
                      <a:extLst>
                        <a:ext uri="{FF2B5EF4-FFF2-40B4-BE49-F238E27FC236}">
                          <a16:creationId xmlns:a16="http://schemas.microsoft.com/office/drawing/2014/main" id="{560D12C5-076B-DCA2-B426-0D77194647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612818" y="5428523"/>
                      <a:ext cx="777" cy="44358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46" name="Line 90">
                      <a:extLst>
                        <a:ext uri="{FF2B5EF4-FFF2-40B4-BE49-F238E27FC236}">
                          <a16:creationId xmlns:a16="http://schemas.microsoft.com/office/drawing/2014/main" id="{EF8D97E4-6AB7-F0B9-5218-CC75139E764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744214" y="5434034"/>
                      <a:ext cx="777" cy="436695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47" name="Line 91">
                      <a:extLst>
                        <a:ext uri="{FF2B5EF4-FFF2-40B4-BE49-F238E27FC236}">
                          <a16:creationId xmlns:a16="http://schemas.microsoft.com/office/drawing/2014/main" id="{8E716DAF-9ADF-911C-737D-1E33BDF0CA7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438660" y="5854197"/>
                      <a:ext cx="777" cy="231435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48" name="Line 92">
                      <a:extLst>
                        <a:ext uri="{FF2B5EF4-FFF2-40B4-BE49-F238E27FC236}">
                          <a16:creationId xmlns:a16="http://schemas.microsoft.com/office/drawing/2014/main" id="{D746A404-9B85-7EFE-135F-692B76AA9A5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438660" y="5440232"/>
                      <a:ext cx="177268" cy="689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49" name="Line 93">
                      <a:extLst>
                        <a:ext uri="{FF2B5EF4-FFF2-40B4-BE49-F238E27FC236}">
                          <a16:creationId xmlns:a16="http://schemas.microsoft.com/office/drawing/2014/main" id="{A460ED12-D761-F98D-3701-F2AA63A8F9D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 flipV="1">
                      <a:off x="4252096" y="5641266"/>
                      <a:ext cx="665500" cy="2849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50" name="Line 94">
                      <a:extLst>
                        <a:ext uri="{FF2B5EF4-FFF2-40B4-BE49-F238E27FC236}">
                          <a16:creationId xmlns:a16="http://schemas.microsoft.com/office/drawing/2014/main" id="{8666CC96-D2B6-E064-0DEB-DD59AA7A060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437105" y="5862462"/>
                      <a:ext cx="172603" cy="689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51" name="Line 105">
                      <a:extLst>
                        <a:ext uri="{FF2B5EF4-FFF2-40B4-BE49-F238E27FC236}">
                          <a16:creationId xmlns:a16="http://schemas.microsoft.com/office/drawing/2014/main" id="{CD6BF819-C787-C9D6-4D57-3126C4ACA2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940271" y="5211411"/>
                      <a:ext cx="2700" cy="23492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52" name="Line 106">
                      <a:extLst>
                        <a:ext uri="{FF2B5EF4-FFF2-40B4-BE49-F238E27FC236}">
                          <a16:creationId xmlns:a16="http://schemas.microsoft.com/office/drawing/2014/main" id="{CE980F6E-6E24-CE4D-409B-EB6BBD71661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115757" y="5425794"/>
                      <a:ext cx="0" cy="442887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53" name="Line 107">
                      <a:extLst>
                        <a:ext uri="{FF2B5EF4-FFF2-40B4-BE49-F238E27FC236}">
                          <a16:creationId xmlns:a16="http://schemas.microsoft.com/office/drawing/2014/main" id="{CEE03DD3-2753-2F64-FC95-8BDE72EA52F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248047" y="5430928"/>
                      <a:ext cx="0" cy="43775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54" name="Line 108">
                      <a:extLst>
                        <a:ext uri="{FF2B5EF4-FFF2-40B4-BE49-F238E27FC236}">
                          <a16:creationId xmlns:a16="http://schemas.microsoft.com/office/drawing/2014/main" id="{41F761B2-FB88-9C89-E28D-7D4BB421308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940271" y="5851993"/>
                      <a:ext cx="1350" cy="23107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55" name="Line 109">
                      <a:extLst>
                        <a:ext uri="{FF2B5EF4-FFF2-40B4-BE49-F238E27FC236}">
                          <a16:creationId xmlns:a16="http://schemas.microsoft.com/office/drawing/2014/main" id="{D7774ECD-BB28-EAE6-4410-2A463E66DF3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940271" y="5437347"/>
                      <a:ext cx="178186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56" name="Line 111">
                      <a:extLst>
                        <a:ext uri="{FF2B5EF4-FFF2-40B4-BE49-F238E27FC236}">
                          <a16:creationId xmlns:a16="http://schemas.microsoft.com/office/drawing/2014/main" id="{E44F1BC4-AC05-5179-B675-BD57688146B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940271" y="5859695"/>
                      <a:ext cx="171437" cy="128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57" name="Line 117">
                      <a:extLst>
                        <a:ext uri="{FF2B5EF4-FFF2-40B4-BE49-F238E27FC236}">
                          <a16:creationId xmlns:a16="http://schemas.microsoft.com/office/drawing/2014/main" id="{DE3E4C61-04B2-79AA-DA10-1EA5E858B1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 flipV="1">
                      <a:off x="3931471" y="6084057"/>
                      <a:ext cx="515010" cy="29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 dirty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58" name="Line 117">
                      <a:extLst>
                        <a:ext uri="{FF2B5EF4-FFF2-40B4-BE49-F238E27FC236}">
                          <a16:creationId xmlns:a16="http://schemas.microsoft.com/office/drawing/2014/main" id="{F7CEAFA7-1D21-62EB-3BC2-D6603D35805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60000" flipH="1">
                      <a:off x="3937601" y="5209536"/>
                      <a:ext cx="514931" cy="829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8EB6FC95-E7D5-1EAD-6A98-B3E9E623513B}"/>
                      </a:ext>
                    </a:extLst>
                  </p:cNvPr>
                  <p:cNvCxnSpPr>
                    <a:stCxn id="257" idx="1"/>
                    <a:endCxn id="235" idx="1"/>
                  </p:cNvCxnSpPr>
                  <p:nvPr/>
                </p:nvCxnSpPr>
                <p:spPr>
                  <a:xfrm flipH="1">
                    <a:off x="4506406" y="4438961"/>
                    <a:ext cx="3698" cy="20662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25CC480A-30CB-3809-79AD-F3E892C000CF}"/>
                    </a:ext>
                  </a:extLst>
                </p:cNvPr>
                <p:cNvGrpSpPr/>
                <p:nvPr/>
              </p:nvGrpSpPr>
              <p:grpSpPr>
                <a:xfrm>
                  <a:off x="4037453" y="3012167"/>
                  <a:ext cx="1327740" cy="1095478"/>
                  <a:chOff x="4037453" y="3562859"/>
                  <a:chExt cx="1327740" cy="1095478"/>
                </a:xfrm>
              </p:grpSpPr>
              <p:sp>
                <p:nvSpPr>
                  <p:cNvPr id="212" name="Line 88">
                    <a:extLst>
                      <a:ext uri="{FF2B5EF4-FFF2-40B4-BE49-F238E27FC236}">
                        <a16:creationId xmlns:a16="http://schemas.microsoft.com/office/drawing/2014/main" id="{BB4DB61C-40E9-FAC8-0178-6754CBDB0A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4619064" y="4532926"/>
                    <a:ext cx="2697" cy="22801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13" name="Line 89">
                    <a:extLst>
                      <a:ext uri="{FF2B5EF4-FFF2-40B4-BE49-F238E27FC236}">
                        <a16:creationId xmlns:a16="http://schemas.microsoft.com/office/drawing/2014/main" id="{B04842F6-7C3F-54B6-A2D9-5F9B9D8A0E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4938714" y="4265294"/>
                    <a:ext cx="777" cy="43418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14" name="Line 90">
                    <a:extLst>
                      <a:ext uri="{FF2B5EF4-FFF2-40B4-BE49-F238E27FC236}">
                        <a16:creationId xmlns:a16="http://schemas.microsoft.com/office/drawing/2014/main" id="{5EC0990F-B4C1-85CC-04FD-DCD70269D2F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4940737" y="4137380"/>
                    <a:ext cx="777" cy="42743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15" name="Line 91">
                    <a:extLst>
                      <a:ext uri="{FF2B5EF4-FFF2-40B4-BE49-F238E27FC236}">
                        <a16:creationId xmlns:a16="http://schemas.microsoft.com/office/drawing/2014/main" id="{3FA45514-0F9B-6F6C-638E-A1BF5DA697B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5251540" y="4543130"/>
                    <a:ext cx="777" cy="22652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16" name="Line 92">
                    <a:extLst>
                      <a:ext uri="{FF2B5EF4-FFF2-40B4-BE49-F238E27FC236}">
                        <a16:creationId xmlns:a16="http://schemas.microsoft.com/office/drawing/2014/main" id="{845840D8-8815-BBD1-A831-AE86AFD505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4645251" y="4567887"/>
                    <a:ext cx="177118" cy="67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17" name="Line 94">
                    <a:extLst>
                      <a:ext uri="{FF2B5EF4-FFF2-40B4-BE49-F238E27FC236}">
                        <a16:creationId xmlns:a16="http://schemas.microsoft.com/office/drawing/2014/main" id="{35D8E518-23CF-F0A1-7128-D695C9B5F6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5060862" y="4571771"/>
                    <a:ext cx="172457" cy="67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218" name="Group 217">
                    <a:extLst>
                      <a:ext uri="{FF2B5EF4-FFF2-40B4-BE49-F238E27FC236}">
                        <a16:creationId xmlns:a16="http://schemas.microsoft.com/office/drawing/2014/main" id="{6002733C-63C5-0CB7-DA31-CB5854B5E0F0}"/>
                      </a:ext>
                    </a:extLst>
                  </p:cNvPr>
                  <p:cNvGrpSpPr/>
                  <p:nvPr/>
                </p:nvGrpSpPr>
                <p:grpSpPr>
                  <a:xfrm>
                    <a:off x="4037453" y="3562859"/>
                    <a:ext cx="905018" cy="877384"/>
                    <a:chOff x="3931471" y="5208248"/>
                    <a:chExt cx="986125" cy="877384"/>
                  </a:xfrm>
                </p:grpSpPr>
                <p:sp>
                  <p:nvSpPr>
                    <p:cNvPr id="220" name="Line 88">
                      <a:extLst>
                        <a:ext uri="{FF2B5EF4-FFF2-40B4-BE49-F238E27FC236}">
                          <a16:creationId xmlns:a16="http://schemas.microsoft.com/office/drawing/2014/main" id="{C1E9D68B-3805-711A-0AD9-F0AD0C8A476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447169" y="5208248"/>
                      <a:ext cx="2699" cy="23295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21" name="Line 89">
                      <a:extLst>
                        <a:ext uri="{FF2B5EF4-FFF2-40B4-BE49-F238E27FC236}">
                          <a16:creationId xmlns:a16="http://schemas.microsoft.com/office/drawing/2014/main" id="{24AB2912-9DA2-27E3-EB3B-2768D1B5F3E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612818" y="5428523"/>
                      <a:ext cx="777" cy="44358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22" name="Line 90">
                      <a:extLst>
                        <a:ext uri="{FF2B5EF4-FFF2-40B4-BE49-F238E27FC236}">
                          <a16:creationId xmlns:a16="http://schemas.microsoft.com/office/drawing/2014/main" id="{A66CE986-F1BE-BA22-B35E-BE2BC7FC33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744214" y="5434034"/>
                      <a:ext cx="777" cy="436695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23" name="Line 91">
                      <a:extLst>
                        <a:ext uri="{FF2B5EF4-FFF2-40B4-BE49-F238E27FC236}">
                          <a16:creationId xmlns:a16="http://schemas.microsoft.com/office/drawing/2014/main" id="{CB4B804D-B7AA-ACC5-4566-E67232A0C93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438660" y="5854197"/>
                      <a:ext cx="777" cy="231435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24" name="Line 92">
                      <a:extLst>
                        <a:ext uri="{FF2B5EF4-FFF2-40B4-BE49-F238E27FC236}">
                          <a16:creationId xmlns:a16="http://schemas.microsoft.com/office/drawing/2014/main" id="{40AC7CDC-918D-8FE8-2780-73118AAE5EC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438660" y="5440232"/>
                      <a:ext cx="177268" cy="689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25" name="Line 93">
                      <a:extLst>
                        <a:ext uri="{FF2B5EF4-FFF2-40B4-BE49-F238E27FC236}">
                          <a16:creationId xmlns:a16="http://schemas.microsoft.com/office/drawing/2014/main" id="{7233C611-C77D-9F1E-04FC-3E28BE0061D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 flipV="1">
                      <a:off x="4252096" y="5641266"/>
                      <a:ext cx="665500" cy="2849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26" name="Line 94">
                      <a:extLst>
                        <a:ext uri="{FF2B5EF4-FFF2-40B4-BE49-F238E27FC236}">
                          <a16:creationId xmlns:a16="http://schemas.microsoft.com/office/drawing/2014/main" id="{C0856A4B-304D-F68A-C4C2-98454F28AD2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437105" y="5862462"/>
                      <a:ext cx="172603" cy="689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27" name="Line 105">
                      <a:extLst>
                        <a:ext uri="{FF2B5EF4-FFF2-40B4-BE49-F238E27FC236}">
                          <a16:creationId xmlns:a16="http://schemas.microsoft.com/office/drawing/2014/main" id="{CD7A8DC4-E6CF-340B-59E9-37937B13D4D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940271" y="5211411"/>
                      <a:ext cx="2700" cy="23492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28" name="Line 106">
                      <a:extLst>
                        <a:ext uri="{FF2B5EF4-FFF2-40B4-BE49-F238E27FC236}">
                          <a16:creationId xmlns:a16="http://schemas.microsoft.com/office/drawing/2014/main" id="{08DFEBC0-97AB-9562-14CB-76C5378E2AA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115757" y="5425794"/>
                      <a:ext cx="0" cy="442887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29" name="Line 107">
                      <a:extLst>
                        <a:ext uri="{FF2B5EF4-FFF2-40B4-BE49-F238E27FC236}">
                          <a16:creationId xmlns:a16="http://schemas.microsoft.com/office/drawing/2014/main" id="{0DBF152E-E837-13E5-6F39-A32E1928C2B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248047" y="5430928"/>
                      <a:ext cx="0" cy="43775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30" name="Line 108">
                      <a:extLst>
                        <a:ext uri="{FF2B5EF4-FFF2-40B4-BE49-F238E27FC236}">
                          <a16:creationId xmlns:a16="http://schemas.microsoft.com/office/drawing/2014/main" id="{D9331F88-AAB3-E078-414C-58219A60F8E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940271" y="5851993"/>
                      <a:ext cx="1350" cy="23107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31" name="Line 109">
                      <a:extLst>
                        <a:ext uri="{FF2B5EF4-FFF2-40B4-BE49-F238E27FC236}">
                          <a16:creationId xmlns:a16="http://schemas.microsoft.com/office/drawing/2014/main" id="{EBDA97A8-CCE5-2100-C637-913493F57EE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940271" y="5437347"/>
                      <a:ext cx="178186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32" name="Line 111">
                      <a:extLst>
                        <a:ext uri="{FF2B5EF4-FFF2-40B4-BE49-F238E27FC236}">
                          <a16:creationId xmlns:a16="http://schemas.microsoft.com/office/drawing/2014/main" id="{4B2B971E-8B6B-9925-E4EB-C9D462A038D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940271" y="5859695"/>
                      <a:ext cx="171437" cy="128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33" name="Line 117">
                      <a:extLst>
                        <a:ext uri="{FF2B5EF4-FFF2-40B4-BE49-F238E27FC236}">
                          <a16:creationId xmlns:a16="http://schemas.microsoft.com/office/drawing/2014/main" id="{AA223967-1800-F734-54F9-163A50CD992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 flipV="1">
                      <a:off x="3931471" y="6084057"/>
                      <a:ext cx="515010" cy="29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 dirty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34" name="Line 117">
                      <a:extLst>
                        <a:ext uri="{FF2B5EF4-FFF2-40B4-BE49-F238E27FC236}">
                          <a16:creationId xmlns:a16="http://schemas.microsoft.com/office/drawing/2014/main" id="{43E278F5-4757-8000-108D-AB4EC17BABC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60000" flipH="1">
                      <a:off x="3937601" y="5209536"/>
                      <a:ext cx="514931" cy="829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  <p:cxnSp>
                <p:nvCxnSpPr>
                  <p:cNvPr id="219" name="Straight Connector 218">
                    <a:extLst>
                      <a:ext uri="{FF2B5EF4-FFF2-40B4-BE49-F238E27FC236}">
                        <a16:creationId xmlns:a16="http://schemas.microsoft.com/office/drawing/2014/main" id="{5E37A7CD-CC2F-80E5-BFC7-133FC2A855C2}"/>
                      </a:ext>
                    </a:extLst>
                  </p:cNvPr>
                  <p:cNvCxnSpPr>
                    <a:stCxn id="233" idx="1"/>
                    <a:endCxn id="212" idx="1"/>
                  </p:cNvCxnSpPr>
                  <p:nvPr/>
                </p:nvCxnSpPr>
                <p:spPr>
                  <a:xfrm flipH="1">
                    <a:off x="4506406" y="4438961"/>
                    <a:ext cx="3698" cy="20662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4057E16C-FDE4-7D74-F34B-F49046B197B4}"/>
                    </a:ext>
                  </a:extLst>
                </p:cNvPr>
                <p:cNvGrpSpPr/>
                <p:nvPr/>
              </p:nvGrpSpPr>
              <p:grpSpPr>
                <a:xfrm>
                  <a:off x="4045470" y="1921862"/>
                  <a:ext cx="1327740" cy="1280330"/>
                  <a:chOff x="4037453" y="3562859"/>
                  <a:chExt cx="1327740" cy="1280330"/>
                </a:xfrm>
              </p:grpSpPr>
              <p:sp>
                <p:nvSpPr>
                  <p:cNvPr id="188" name="Line 88">
                    <a:extLst>
                      <a:ext uri="{FF2B5EF4-FFF2-40B4-BE49-F238E27FC236}">
                        <a16:creationId xmlns:a16="http://schemas.microsoft.com/office/drawing/2014/main" id="{E3C75FCD-000A-ACCF-3401-5D8276B7DCA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4619064" y="4532926"/>
                    <a:ext cx="2697" cy="22801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89" name="Line 89">
                    <a:extLst>
                      <a:ext uri="{FF2B5EF4-FFF2-40B4-BE49-F238E27FC236}">
                        <a16:creationId xmlns:a16="http://schemas.microsoft.com/office/drawing/2014/main" id="{8178E2AC-EE7E-AA3D-2546-82C6EA00CE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4938714" y="4265294"/>
                    <a:ext cx="777" cy="43418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90" name="Line 90">
                    <a:extLst>
                      <a:ext uri="{FF2B5EF4-FFF2-40B4-BE49-F238E27FC236}">
                        <a16:creationId xmlns:a16="http://schemas.microsoft.com/office/drawing/2014/main" id="{C9EF3689-334D-F5FD-255B-5C13194E9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4940737" y="4137380"/>
                    <a:ext cx="777" cy="42743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91" name="Line 91">
                    <a:extLst>
                      <a:ext uri="{FF2B5EF4-FFF2-40B4-BE49-F238E27FC236}">
                        <a16:creationId xmlns:a16="http://schemas.microsoft.com/office/drawing/2014/main" id="{44A0426D-65D6-C9C8-635B-6F42CE75E6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5251540" y="4543130"/>
                    <a:ext cx="777" cy="22652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92" name="Line 92">
                    <a:extLst>
                      <a:ext uri="{FF2B5EF4-FFF2-40B4-BE49-F238E27FC236}">
                        <a16:creationId xmlns:a16="http://schemas.microsoft.com/office/drawing/2014/main" id="{20E45CFF-1FB3-B49F-C257-4CC0E57461B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4645251" y="4567887"/>
                    <a:ext cx="177118" cy="67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93" name="Line 93">
                    <a:extLst>
                      <a:ext uri="{FF2B5EF4-FFF2-40B4-BE49-F238E27FC236}">
                        <a16:creationId xmlns:a16="http://schemas.microsoft.com/office/drawing/2014/main" id="{7251CCF0-3A9D-EC1B-8E7E-6151F68B30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 flipV="1">
                    <a:off x="4599171" y="4509326"/>
                    <a:ext cx="664937" cy="278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94" name="Line 94">
                    <a:extLst>
                      <a:ext uri="{FF2B5EF4-FFF2-40B4-BE49-F238E27FC236}">
                        <a16:creationId xmlns:a16="http://schemas.microsoft.com/office/drawing/2014/main" id="{FFF22E8D-9A8F-C827-1603-9723C50E916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5060862" y="4571771"/>
                    <a:ext cx="172457" cy="67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195" name="Group 194">
                    <a:extLst>
                      <a:ext uri="{FF2B5EF4-FFF2-40B4-BE49-F238E27FC236}">
                        <a16:creationId xmlns:a16="http://schemas.microsoft.com/office/drawing/2014/main" id="{2D5DE1AF-514B-F5C3-AE79-A1F52C69DD3F}"/>
                      </a:ext>
                    </a:extLst>
                  </p:cNvPr>
                  <p:cNvGrpSpPr/>
                  <p:nvPr/>
                </p:nvGrpSpPr>
                <p:grpSpPr>
                  <a:xfrm>
                    <a:off x="4037453" y="3562859"/>
                    <a:ext cx="905018" cy="877384"/>
                    <a:chOff x="3931471" y="5208248"/>
                    <a:chExt cx="986125" cy="877384"/>
                  </a:xfrm>
                </p:grpSpPr>
                <p:sp>
                  <p:nvSpPr>
                    <p:cNvPr id="197" name="Line 88">
                      <a:extLst>
                        <a:ext uri="{FF2B5EF4-FFF2-40B4-BE49-F238E27FC236}">
                          <a16:creationId xmlns:a16="http://schemas.microsoft.com/office/drawing/2014/main" id="{96C8C00A-43EA-6F5F-0D8E-AF36DB6D839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447169" y="5208248"/>
                      <a:ext cx="2699" cy="23295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98" name="Line 89">
                      <a:extLst>
                        <a:ext uri="{FF2B5EF4-FFF2-40B4-BE49-F238E27FC236}">
                          <a16:creationId xmlns:a16="http://schemas.microsoft.com/office/drawing/2014/main" id="{FE1A1936-D9A2-7F4A-6AFA-13E4332ABED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612818" y="5428523"/>
                      <a:ext cx="777" cy="44358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99" name="Line 90">
                      <a:extLst>
                        <a:ext uri="{FF2B5EF4-FFF2-40B4-BE49-F238E27FC236}">
                          <a16:creationId xmlns:a16="http://schemas.microsoft.com/office/drawing/2014/main" id="{D2D731EB-C28C-827A-97E6-C986BFEEFFB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744214" y="5434034"/>
                      <a:ext cx="777" cy="436695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0" name="Line 91">
                      <a:extLst>
                        <a:ext uri="{FF2B5EF4-FFF2-40B4-BE49-F238E27FC236}">
                          <a16:creationId xmlns:a16="http://schemas.microsoft.com/office/drawing/2014/main" id="{356641E5-A62F-93C5-656D-1889E9EFB32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438660" y="5854197"/>
                      <a:ext cx="777" cy="231435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1" name="Line 92">
                      <a:extLst>
                        <a:ext uri="{FF2B5EF4-FFF2-40B4-BE49-F238E27FC236}">
                          <a16:creationId xmlns:a16="http://schemas.microsoft.com/office/drawing/2014/main" id="{E8501AA8-BB06-56ED-D76B-6124DC455AA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438660" y="5440232"/>
                      <a:ext cx="177268" cy="689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2" name="Line 93">
                      <a:extLst>
                        <a:ext uri="{FF2B5EF4-FFF2-40B4-BE49-F238E27FC236}">
                          <a16:creationId xmlns:a16="http://schemas.microsoft.com/office/drawing/2014/main" id="{FC73A00C-C7ED-4994-5898-48ABF4D821C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 flipV="1">
                      <a:off x="4252096" y="5641266"/>
                      <a:ext cx="665500" cy="2849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3" name="Line 94">
                      <a:extLst>
                        <a:ext uri="{FF2B5EF4-FFF2-40B4-BE49-F238E27FC236}">
                          <a16:creationId xmlns:a16="http://schemas.microsoft.com/office/drawing/2014/main" id="{9D8D556E-8158-CA82-7F47-60D7F0ACCE5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437105" y="5862462"/>
                      <a:ext cx="172603" cy="689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4" name="Line 105">
                      <a:extLst>
                        <a:ext uri="{FF2B5EF4-FFF2-40B4-BE49-F238E27FC236}">
                          <a16:creationId xmlns:a16="http://schemas.microsoft.com/office/drawing/2014/main" id="{4154244E-CD1F-D81E-96C9-2CBABD54C8F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940271" y="5211411"/>
                      <a:ext cx="2700" cy="23492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5" name="Line 106">
                      <a:extLst>
                        <a:ext uri="{FF2B5EF4-FFF2-40B4-BE49-F238E27FC236}">
                          <a16:creationId xmlns:a16="http://schemas.microsoft.com/office/drawing/2014/main" id="{FB2EE9B7-4ED4-36C2-A89B-5257D296B0F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115757" y="5425794"/>
                      <a:ext cx="0" cy="442887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6" name="Line 107">
                      <a:extLst>
                        <a:ext uri="{FF2B5EF4-FFF2-40B4-BE49-F238E27FC236}">
                          <a16:creationId xmlns:a16="http://schemas.microsoft.com/office/drawing/2014/main" id="{324C78B1-8C79-F05F-DACF-C795BE2B67E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4248047" y="5430928"/>
                      <a:ext cx="0" cy="43775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7" name="Line 108">
                      <a:extLst>
                        <a:ext uri="{FF2B5EF4-FFF2-40B4-BE49-F238E27FC236}">
                          <a16:creationId xmlns:a16="http://schemas.microsoft.com/office/drawing/2014/main" id="{721B4917-C882-93F7-6801-C4417C70A6C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940271" y="5851993"/>
                      <a:ext cx="1350" cy="23107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8" name="Line 109">
                      <a:extLst>
                        <a:ext uri="{FF2B5EF4-FFF2-40B4-BE49-F238E27FC236}">
                          <a16:creationId xmlns:a16="http://schemas.microsoft.com/office/drawing/2014/main" id="{6745CEB3-1270-0668-EF14-5CCEB0E492F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940271" y="5437347"/>
                      <a:ext cx="178186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9" name="Line 111">
                      <a:extLst>
                        <a:ext uri="{FF2B5EF4-FFF2-40B4-BE49-F238E27FC236}">
                          <a16:creationId xmlns:a16="http://schemas.microsoft.com/office/drawing/2014/main" id="{980F7B27-E24E-5259-1149-C7254AC8A2C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940271" y="5859695"/>
                      <a:ext cx="171437" cy="128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10" name="Line 117">
                      <a:extLst>
                        <a:ext uri="{FF2B5EF4-FFF2-40B4-BE49-F238E27FC236}">
                          <a16:creationId xmlns:a16="http://schemas.microsoft.com/office/drawing/2014/main" id="{77396594-F4FA-AC24-D635-AD215AB33DE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00000" flipH="1" flipV="1">
                      <a:off x="3931471" y="6084057"/>
                      <a:ext cx="515010" cy="29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 dirty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11" name="Line 117">
                      <a:extLst>
                        <a:ext uri="{FF2B5EF4-FFF2-40B4-BE49-F238E27FC236}">
                          <a16:creationId xmlns:a16="http://schemas.microsoft.com/office/drawing/2014/main" id="{92A73A1B-2FD0-6C80-4274-93BEB0FBC45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0860000" flipH="1">
                      <a:off x="3937601" y="5209536"/>
                      <a:ext cx="514931" cy="829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pt-BR" b="1" kern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BF1BE540-827E-B122-97E6-FD43A0F7C540}"/>
                      </a:ext>
                    </a:extLst>
                  </p:cNvPr>
                  <p:cNvCxnSpPr>
                    <a:stCxn id="210" idx="1"/>
                    <a:endCxn id="188" idx="1"/>
                  </p:cNvCxnSpPr>
                  <p:nvPr/>
                </p:nvCxnSpPr>
                <p:spPr>
                  <a:xfrm flipH="1">
                    <a:off x="4506406" y="4438961"/>
                    <a:ext cx="3698" cy="20662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2" name="Line 117">
                  <a:extLst>
                    <a:ext uri="{FF2B5EF4-FFF2-40B4-BE49-F238E27FC236}">
                      <a16:creationId xmlns:a16="http://schemas.microsoft.com/office/drawing/2014/main" id="{EF4524A1-219D-413F-EE73-16A2D5A73F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740000">
                  <a:off x="5334186" y="4102993"/>
                  <a:ext cx="514496" cy="811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4065759A-02CB-1B50-F999-6B3A9177D5E9}"/>
                    </a:ext>
                  </a:extLst>
                </p:cNvPr>
                <p:cNvGrpSpPr/>
                <p:nvPr/>
              </p:nvGrpSpPr>
              <p:grpSpPr>
                <a:xfrm>
                  <a:off x="4524496" y="1629472"/>
                  <a:ext cx="876560" cy="307626"/>
                  <a:chOff x="4524496" y="1629472"/>
                  <a:chExt cx="876560" cy="307626"/>
                </a:xfrm>
              </p:grpSpPr>
              <p:sp>
                <p:nvSpPr>
                  <p:cNvPr id="182" name="Line 88">
                    <a:extLst>
                      <a:ext uri="{FF2B5EF4-FFF2-40B4-BE49-F238E27FC236}">
                        <a16:creationId xmlns:a16="http://schemas.microsoft.com/office/drawing/2014/main" id="{8A93AF81-316A-D2B2-2104-E28B6A4297F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4650232" y="1797830"/>
                    <a:ext cx="778" cy="25224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83" name="Line 89">
                    <a:extLst>
                      <a:ext uri="{FF2B5EF4-FFF2-40B4-BE49-F238E27FC236}">
                        <a16:creationId xmlns:a16="http://schemas.microsoft.com/office/drawing/2014/main" id="{2F143E2D-9739-1304-BBF7-788D117528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4974577" y="1544055"/>
                    <a:ext cx="777" cy="43418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84" name="Line 90">
                    <a:extLst>
                      <a:ext uri="{FF2B5EF4-FFF2-40B4-BE49-F238E27FC236}">
                        <a16:creationId xmlns:a16="http://schemas.microsoft.com/office/drawing/2014/main" id="{8A316B21-3EAE-0206-9C59-ABF16E25A0B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4976600" y="1416141"/>
                    <a:ext cx="777" cy="42743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85" name="Line 91">
                    <a:extLst>
                      <a:ext uri="{FF2B5EF4-FFF2-40B4-BE49-F238E27FC236}">
                        <a16:creationId xmlns:a16="http://schemas.microsoft.com/office/drawing/2014/main" id="{5964EEA5-7BA3-986A-BD01-BB482DD765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5287403" y="1821891"/>
                    <a:ext cx="777" cy="22652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86" name="Line 92">
                    <a:extLst>
                      <a:ext uri="{FF2B5EF4-FFF2-40B4-BE49-F238E27FC236}">
                        <a16:creationId xmlns:a16="http://schemas.microsoft.com/office/drawing/2014/main" id="{F06E338A-706D-4593-4693-393D13238A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4681114" y="1846648"/>
                    <a:ext cx="177118" cy="67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87" name="Line 94">
                    <a:extLst>
                      <a:ext uri="{FF2B5EF4-FFF2-40B4-BE49-F238E27FC236}">
                        <a16:creationId xmlns:a16="http://schemas.microsoft.com/office/drawing/2014/main" id="{2C29B34E-6831-3451-55C2-C57094A3F75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5096725" y="1850532"/>
                    <a:ext cx="172457" cy="67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4F8F0E68-1186-AD9E-8EE5-4533D70DF735}"/>
                    </a:ext>
                  </a:extLst>
                </p:cNvPr>
                <p:cNvSpPr/>
                <p:nvPr/>
              </p:nvSpPr>
              <p:spPr>
                <a:xfrm>
                  <a:off x="4907668" y="2316730"/>
                  <a:ext cx="80551" cy="78808"/>
                </a:xfrm>
                <a:prstGeom prst="ellipse">
                  <a:avLst/>
                </a:prstGeom>
                <a:solidFill>
                  <a:schemeClr val="tx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E31913D8-BC9B-318F-8396-2BA4D88BE344}"/>
                    </a:ext>
                  </a:extLst>
                </p:cNvPr>
                <p:cNvSpPr/>
                <p:nvPr/>
              </p:nvSpPr>
              <p:spPr>
                <a:xfrm>
                  <a:off x="4896421" y="3400482"/>
                  <a:ext cx="80551" cy="78808"/>
                </a:xfrm>
                <a:prstGeom prst="ellipse">
                  <a:avLst/>
                </a:prstGeom>
                <a:solidFill>
                  <a:schemeClr val="tx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93867C68-0AB9-C46A-6B59-224FA6DAD50D}"/>
                    </a:ext>
                  </a:extLst>
                </p:cNvPr>
                <p:cNvSpPr/>
                <p:nvPr/>
              </p:nvSpPr>
              <p:spPr>
                <a:xfrm>
                  <a:off x="4881678" y="4486390"/>
                  <a:ext cx="80551" cy="78808"/>
                </a:xfrm>
                <a:prstGeom prst="ellipse">
                  <a:avLst/>
                </a:prstGeom>
                <a:solidFill>
                  <a:schemeClr val="tx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FBECDCD5-CA28-29B4-3806-BD6CA85518BB}"/>
                    </a:ext>
                  </a:extLst>
                </p:cNvPr>
                <p:cNvSpPr/>
                <p:nvPr/>
              </p:nvSpPr>
              <p:spPr>
                <a:xfrm>
                  <a:off x="4865670" y="5556705"/>
                  <a:ext cx="80551" cy="78808"/>
                </a:xfrm>
                <a:prstGeom prst="ellipse">
                  <a:avLst/>
                </a:prstGeom>
                <a:solidFill>
                  <a:schemeClr val="tx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Line 117">
                  <a:extLst>
                    <a:ext uri="{FF2B5EF4-FFF2-40B4-BE49-F238E27FC236}">
                      <a16:creationId xmlns:a16="http://schemas.microsoft.com/office/drawing/2014/main" id="{AD9B2C3E-B02D-A11B-053C-B44B9DCAEA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740000">
                  <a:off x="5327427" y="3011562"/>
                  <a:ext cx="514496" cy="811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9" name="Line 117">
                  <a:extLst>
                    <a:ext uri="{FF2B5EF4-FFF2-40B4-BE49-F238E27FC236}">
                      <a16:creationId xmlns:a16="http://schemas.microsoft.com/office/drawing/2014/main" id="{5D8921A8-BEE3-2A48-3740-4572D3AA8C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740000">
                  <a:off x="5339873" y="1933452"/>
                  <a:ext cx="514496" cy="811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0" name="Line 117">
                  <a:extLst>
                    <a:ext uri="{FF2B5EF4-FFF2-40B4-BE49-F238E27FC236}">
                      <a16:creationId xmlns:a16="http://schemas.microsoft.com/office/drawing/2014/main" id="{5A45A465-FF3D-0F26-66FA-8A38209F30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740000">
                  <a:off x="5478002" y="6461421"/>
                  <a:ext cx="514496" cy="811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1" name="Line 117">
                  <a:extLst>
                    <a:ext uri="{FF2B5EF4-FFF2-40B4-BE49-F238E27FC236}">
                      <a16:creationId xmlns:a16="http://schemas.microsoft.com/office/drawing/2014/main" id="{35612F4C-D5A9-D818-DC76-5365A3CE01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740000">
                  <a:off x="5298293" y="5188932"/>
                  <a:ext cx="514496" cy="811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04ABADB7-D189-208B-DDB1-12C8DF56833C}"/>
                    </a:ext>
                  </a:extLst>
                </p:cNvPr>
                <p:cNvGrpSpPr/>
                <p:nvPr/>
              </p:nvGrpSpPr>
              <p:grpSpPr>
                <a:xfrm rot="5400000">
                  <a:off x="3589333" y="1699923"/>
                  <a:ext cx="485775" cy="447199"/>
                  <a:chOff x="2410688" y="3122386"/>
                  <a:chExt cx="485775" cy="447199"/>
                </a:xfrm>
              </p:grpSpPr>
              <p:sp>
                <p:nvSpPr>
                  <p:cNvPr id="178" name="Line 113">
                    <a:extLst>
                      <a:ext uri="{FF2B5EF4-FFF2-40B4-BE49-F238E27FC236}">
                        <a16:creationId xmlns:a16="http://schemas.microsoft.com/office/drawing/2014/main" id="{B1E43ADA-9E8B-5A47-1218-04ABE252B6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650837" y="3122386"/>
                    <a:ext cx="913" cy="291224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79" name="Line 114">
                    <a:extLst>
                      <a:ext uri="{FF2B5EF4-FFF2-40B4-BE49-F238E27FC236}">
                        <a16:creationId xmlns:a16="http://schemas.microsoft.com/office/drawing/2014/main" id="{606B6E53-0308-0AEE-8807-FE3AA9D2AC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410688" y="3422977"/>
                    <a:ext cx="485775" cy="852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80" name="Line 115">
                    <a:extLst>
                      <a:ext uri="{FF2B5EF4-FFF2-40B4-BE49-F238E27FC236}">
                        <a16:creationId xmlns:a16="http://schemas.microsoft.com/office/drawing/2014/main" id="{FBA71BB2-D1D8-AF1B-4370-A8778717E08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487388" y="3495358"/>
                    <a:ext cx="358205" cy="2698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81" name="Line 99">
                    <a:extLst>
                      <a:ext uri="{FF2B5EF4-FFF2-40B4-BE49-F238E27FC236}">
                        <a16:creationId xmlns:a16="http://schemas.microsoft.com/office/drawing/2014/main" id="{6180505A-7711-017E-042E-BF0299819C6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60000" flipH="1">
                    <a:off x="2584707" y="3568733"/>
                    <a:ext cx="179211" cy="852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5D83134F-FD5F-C42C-652F-548C4202643B}"/>
                    </a:ext>
                  </a:extLst>
                </p:cNvPr>
                <p:cNvGrpSpPr/>
                <p:nvPr/>
              </p:nvGrpSpPr>
              <p:grpSpPr>
                <a:xfrm flipV="1">
                  <a:off x="4043363" y="1030673"/>
                  <a:ext cx="1347850" cy="307626"/>
                  <a:chOff x="4053206" y="1629472"/>
                  <a:chExt cx="1347850" cy="307626"/>
                </a:xfrm>
              </p:grpSpPr>
              <p:sp>
                <p:nvSpPr>
                  <p:cNvPr id="172" name="Line 88">
                    <a:extLst>
                      <a:ext uri="{FF2B5EF4-FFF2-40B4-BE49-F238E27FC236}">
                        <a16:creationId xmlns:a16="http://schemas.microsoft.com/office/drawing/2014/main" id="{05C24CFD-E3D0-C30D-C92E-B98213A54F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4414176" y="1560996"/>
                    <a:ext cx="1599" cy="72354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73" name="Line 89">
                    <a:extLst>
                      <a:ext uri="{FF2B5EF4-FFF2-40B4-BE49-F238E27FC236}">
                        <a16:creationId xmlns:a16="http://schemas.microsoft.com/office/drawing/2014/main" id="{286BD487-011D-F116-B955-3EE22D926FB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4974577" y="1544055"/>
                    <a:ext cx="777" cy="43418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74" name="Line 90">
                    <a:extLst>
                      <a:ext uri="{FF2B5EF4-FFF2-40B4-BE49-F238E27FC236}">
                        <a16:creationId xmlns:a16="http://schemas.microsoft.com/office/drawing/2014/main" id="{4C6234EE-FEF0-591D-31DD-FCC7F88B58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4976600" y="1416141"/>
                    <a:ext cx="777" cy="42743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75" name="Line 91">
                    <a:extLst>
                      <a:ext uri="{FF2B5EF4-FFF2-40B4-BE49-F238E27FC236}">
                        <a16:creationId xmlns:a16="http://schemas.microsoft.com/office/drawing/2014/main" id="{75B3E25D-8896-A9D7-D892-27D5B900A1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5287403" y="1821891"/>
                    <a:ext cx="777" cy="22652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76" name="Line 92">
                    <a:extLst>
                      <a:ext uri="{FF2B5EF4-FFF2-40B4-BE49-F238E27FC236}">
                        <a16:creationId xmlns:a16="http://schemas.microsoft.com/office/drawing/2014/main" id="{F46BF5A1-B71D-F48D-CC45-746801103E5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4681114" y="1846648"/>
                    <a:ext cx="177118" cy="67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77" name="Line 94">
                    <a:extLst>
                      <a:ext uri="{FF2B5EF4-FFF2-40B4-BE49-F238E27FC236}">
                        <a16:creationId xmlns:a16="http://schemas.microsoft.com/office/drawing/2014/main" id="{5B7495B9-61A5-C228-48BA-D6F14BB1E0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5096725" y="1850532"/>
                    <a:ext cx="172457" cy="67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64" name="Line 88">
                  <a:extLst>
                    <a:ext uri="{FF2B5EF4-FFF2-40B4-BE49-F238E27FC236}">
                      <a16:creationId xmlns:a16="http://schemas.microsoft.com/office/drawing/2014/main" id="{B2DDAF39-ED0B-C39E-E04C-6C925F1443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56131" y="1026963"/>
                  <a:ext cx="4745" cy="90851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5" name="Line 89">
                  <a:extLst>
                    <a:ext uri="{FF2B5EF4-FFF2-40B4-BE49-F238E27FC236}">
                      <a16:creationId xmlns:a16="http://schemas.microsoft.com/office/drawing/2014/main" id="{0DECD932-2C32-2EB4-B741-D87911B604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5396410" y="1026963"/>
                  <a:ext cx="0" cy="46912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6" name="Line 89">
                  <a:extLst>
                    <a:ext uri="{FF2B5EF4-FFF2-40B4-BE49-F238E27FC236}">
                      <a16:creationId xmlns:a16="http://schemas.microsoft.com/office/drawing/2014/main" id="{FF87C298-116C-F0EF-44EC-73FF572AD0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 flipV="1">
                  <a:off x="5178931" y="1269859"/>
                  <a:ext cx="777" cy="43418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17095CAD-EF64-D4B4-F15A-DFA52E63E513}"/>
                    </a:ext>
                  </a:extLst>
                </p:cNvPr>
                <p:cNvGrpSpPr/>
                <p:nvPr/>
              </p:nvGrpSpPr>
              <p:grpSpPr>
                <a:xfrm>
                  <a:off x="5825671" y="1088048"/>
                  <a:ext cx="514555" cy="476250"/>
                  <a:chOff x="5886450" y="1042988"/>
                  <a:chExt cx="514555" cy="476250"/>
                </a:xfrm>
              </p:grpSpPr>
              <p:sp>
                <p:nvSpPr>
                  <p:cNvPr id="170" name="Oval 169">
                    <a:extLst>
                      <a:ext uri="{FF2B5EF4-FFF2-40B4-BE49-F238E27FC236}">
                        <a16:creationId xmlns:a16="http://schemas.microsoft.com/office/drawing/2014/main" id="{CA2B6C7C-EBA5-63E9-BF6C-51B4CD3CF9B1}"/>
                      </a:ext>
                    </a:extLst>
                  </p:cNvPr>
                  <p:cNvSpPr/>
                  <p:nvPr/>
                </p:nvSpPr>
                <p:spPr>
                  <a:xfrm>
                    <a:off x="5886450" y="1042988"/>
                    <a:ext cx="514555" cy="476250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" name="Line 117">
                    <a:extLst>
                      <a:ext uri="{FF2B5EF4-FFF2-40B4-BE49-F238E27FC236}">
                        <a16:creationId xmlns:a16="http://schemas.microsoft.com/office/drawing/2014/main" id="{79F607E2-65FB-A4A1-AEA6-0A23215597A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0740000">
                    <a:off x="5940230" y="1276303"/>
                    <a:ext cx="396000" cy="826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68" name="Line 89">
                  <a:extLst>
                    <a:ext uri="{FF2B5EF4-FFF2-40B4-BE49-F238E27FC236}">
                      <a16:creationId xmlns:a16="http://schemas.microsoft.com/office/drawing/2014/main" id="{C901DABD-AC77-163E-DC2B-C9B2AA45DE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 flipV="1">
                  <a:off x="5613112" y="1103716"/>
                  <a:ext cx="777" cy="43418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5C62E682-ADEC-6B33-612B-81A149FC3FCB}"/>
                    </a:ext>
                  </a:extLst>
                </p:cNvPr>
                <p:cNvSpPr/>
                <p:nvPr/>
              </p:nvSpPr>
              <p:spPr>
                <a:xfrm>
                  <a:off x="4912657" y="1458773"/>
                  <a:ext cx="80551" cy="78808"/>
                </a:xfrm>
                <a:prstGeom prst="ellipse">
                  <a:avLst/>
                </a:prstGeom>
                <a:solidFill>
                  <a:schemeClr val="tx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0" name="Line 89">
                <a:extLst>
                  <a:ext uri="{FF2B5EF4-FFF2-40B4-BE49-F238E27FC236}">
                    <a16:creationId xmlns:a16="http://schemas.microsoft.com/office/drawing/2014/main" id="{5F887C37-1DD1-DE8B-BF88-5F50FBCC97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 flipV="1">
                <a:off x="6517042" y="1149791"/>
                <a:ext cx="777" cy="3240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1" name="Text Box 119">
                <a:extLst>
                  <a:ext uri="{FF2B5EF4-FFF2-40B4-BE49-F238E27FC236}">
                    <a16:creationId xmlns:a16="http://schemas.microsoft.com/office/drawing/2014/main" id="{762B13C5-94CC-CBFA-4900-2584540FC2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5400000">
                <a:off x="5465740" y="1560718"/>
                <a:ext cx="179600" cy="4029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b="0" kern="0" dirty="0">
                    <a:solidFill>
                      <a:srgbClr val="000000"/>
                    </a:solidFill>
                  </a:rPr>
                  <a:t>I				</a:t>
                </a:r>
              </a:p>
            </p:txBody>
          </p:sp>
          <p:sp>
            <p:nvSpPr>
              <p:cNvPr id="142" name="Text Box 119">
                <a:extLst>
                  <a:ext uri="{FF2B5EF4-FFF2-40B4-BE49-F238E27FC236}">
                    <a16:creationId xmlns:a16="http://schemas.microsoft.com/office/drawing/2014/main" id="{947C6D8C-B211-8E73-F207-EA0DC71499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5400000">
                <a:off x="5484691" y="2640996"/>
                <a:ext cx="365127" cy="4029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b="0" kern="0" dirty="0">
                    <a:solidFill>
                      <a:srgbClr val="000000"/>
                    </a:solidFill>
                  </a:rPr>
                  <a:t>I/2				</a:t>
                </a:r>
              </a:p>
            </p:txBody>
          </p:sp>
          <p:sp>
            <p:nvSpPr>
              <p:cNvPr id="143" name="Text Box 119">
                <a:extLst>
                  <a:ext uri="{FF2B5EF4-FFF2-40B4-BE49-F238E27FC236}">
                    <a16:creationId xmlns:a16="http://schemas.microsoft.com/office/drawing/2014/main" id="{EB51F5C8-D546-E6D4-AF90-010008A54A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5400000">
                <a:off x="5484691" y="3767769"/>
                <a:ext cx="365127" cy="4029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b="0" kern="0" dirty="0">
                    <a:solidFill>
                      <a:srgbClr val="000000"/>
                    </a:solidFill>
                  </a:rPr>
                  <a:t>I/4				</a:t>
                </a:r>
              </a:p>
            </p:txBody>
          </p:sp>
          <p:sp>
            <p:nvSpPr>
              <p:cNvPr id="144" name="Text Box 119">
                <a:extLst>
                  <a:ext uri="{FF2B5EF4-FFF2-40B4-BE49-F238E27FC236}">
                    <a16:creationId xmlns:a16="http://schemas.microsoft.com/office/drawing/2014/main" id="{79B7C16F-BE9F-6739-B0E1-3D5D03D771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5400000">
                <a:off x="5484691" y="4845428"/>
                <a:ext cx="365127" cy="4029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b="0" kern="0" dirty="0">
                    <a:solidFill>
                      <a:srgbClr val="000000"/>
                    </a:solidFill>
                  </a:rPr>
                  <a:t>I/8				</a:t>
                </a:r>
              </a:p>
            </p:txBody>
          </p:sp>
          <p:sp>
            <p:nvSpPr>
              <p:cNvPr id="145" name="Text Box 119">
                <a:extLst>
                  <a:ext uri="{FF2B5EF4-FFF2-40B4-BE49-F238E27FC236}">
                    <a16:creationId xmlns:a16="http://schemas.microsoft.com/office/drawing/2014/main" id="{D39F160F-3B35-D050-C8D5-55CD3647AA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5400000">
                <a:off x="5572736" y="6028003"/>
                <a:ext cx="365127" cy="4029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pt-BR" b="0" kern="0" dirty="0">
                    <a:solidFill>
                      <a:srgbClr val="000000"/>
                    </a:solidFill>
                  </a:rPr>
                  <a:t>I/8				</a:t>
                </a:r>
              </a:p>
            </p:txBody>
          </p:sp>
        </p:grp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095F1652-A86F-4E77-2373-BEA744C8D3DC}"/>
                </a:ext>
              </a:extLst>
            </p:cNvPr>
            <p:cNvSpPr/>
            <p:nvPr/>
          </p:nvSpPr>
          <p:spPr>
            <a:xfrm>
              <a:off x="6720313" y="2616600"/>
              <a:ext cx="78186" cy="78589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B418D701-B80D-628E-56EC-7BA788AD737A}"/>
                </a:ext>
              </a:extLst>
            </p:cNvPr>
            <p:cNvSpPr/>
            <p:nvPr/>
          </p:nvSpPr>
          <p:spPr>
            <a:xfrm>
              <a:off x="6704495" y="3694416"/>
              <a:ext cx="78186" cy="78589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8BC1F96B-CECC-054B-0EB5-2753F781A62C}"/>
                </a:ext>
              </a:extLst>
            </p:cNvPr>
            <p:cNvSpPr/>
            <p:nvPr/>
          </p:nvSpPr>
          <p:spPr>
            <a:xfrm>
              <a:off x="6693300" y="4763679"/>
              <a:ext cx="78186" cy="78589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6" name="Rectangle 174">
            <a:extLst>
              <a:ext uri="{FF2B5EF4-FFF2-40B4-BE49-F238E27FC236}">
                <a16:creationId xmlns:a16="http://schemas.microsoft.com/office/drawing/2014/main" id="{43206875-003C-7E1D-5AD5-156C69484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4223" y="5677814"/>
            <a:ext cx="407651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pt-BR" sz="2000" kern="0" dirty="0">
                <a:solidFill>
                  <a:srgbClr val="FF0000"/>
                </a:solidFill>
                <a:latin typeface="Arial" panose="020B0604020202020204" pitchFamily="34" charset="0"/>
              </a:rPr>
              <a:t>All transistors: same W and L</a:t>
            </a:r>
          </a:p>
        </p:txBody>
      </p:sp>
    </p:spTree>
    <p:extLst>
      <p:ext uri="{BB962C8B-B14F-4D97-AF65-F5344CB8AC3E}">
        <p14:creationId xmlns:p14="http://schemas.microsoft.com/office/powerpoint/2010/main" val="335565040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87247570-6D9C-B928-A987-1146209CACC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5"/>
          <a:stretch>
            <a:fillRect/>
          </a:stretch>
        </p:blipFill>
        <p:spPr>
          <a:xfrm>
            <a:off x="695400" y="1310647"/>
            <a:ext cx="6604000" cy="50498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67DD45-5BC7-1D5B-93D6-96843F477AF2}"/>
              </a:ext>
            </a:extLst>
          </p:cNvPr>
          <p:cNvSpPr txBox="1"/>
          <p:nvPr/>
        </p:nvSpPr>
        <p:spPr>
          <a:xfrm>
            <a:off x="830020" y="-38891"/>
            <a:ext cx="72264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Intrinsic capacitances including velocity saturation and DIBL   </a:t>
            </a:r>
            <a:endParaRPr lang="pt-BR" sz="32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9286BAD-EF04-446C-212E-7FD3D67AC1BC}"/>
                  </a:ext>
                </a:extLst>
              </p:cNvPr>
              <p:cNvSpPr txBox="1"/>
              <p:nvPr/>
            </p:nvSpPr>
            <p:spPr>
              <a:xfrm>
                <a:off x="5020240" y="1877287"/>
                <a:ext cx="3499541" cy="677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𝒈𝒔</m:t>
                          </m:r>
                        </m:sub>
                      </m:sSub>
                      <m:r>
                        <a:rPr lang="pt-BR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𝒈𝒔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pt-BR" b="1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pt-BR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f>
                        <m:fPr>
                          <m:ctrlPr>
                            <a:rPr lang="pt-BR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𝒎𝒔</m:t>
                              </m:r>
                            </m:sub>
                          </m:sSub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sSub>
                            <m:sSubPr>
                              <m:ctrlPr>
                                <a:rPr lang="pt-B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𝒍𝒊𝒎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9286BAD-EF04-446C-212E-7FD3D67AC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240" y="1877287"/>
                <a:ext cx="3499541" cy="6772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de Seta Reta 10">
            <a:extLst>
              <a:ext uri="{FF2B5EF4-FFF2-40B4-BE49-F238E27FC236}">
                <a16:creationId xmlns:a16="http://schemas.microsoft.com/office/drawing/2014/main" id="{F8FAFDFB-F3D1-4541-8119-B241C74B4B5D}"/>
              </a:ext>
            </a:extLst>
          </p:cNvPr>
          <p:cNvCxnSpPr>
            <a:cxnSpLocks/>
          </p:cNvCxnSpPr>
          <p:nvPr/>
        </p:nvCxnSpPr>
        <p:spPr>
          <a:xfrm flipH="1">
            <a:off x="4829270" y="2366910"/>
            <a:ext cx="393168" cy="4599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2">
                <a:extLst>
                  <a:ext uri="{FF2B5EF4-FFF2-40B4-BE49-F238E27FC236}">
                    <a16:creationId xmlns:a16="http://schemas.microsoft.com/office/drawing/2014/main" id="{7747A881-C648-1029-7F13-7FB0FE50228E}"/>
                  </a:ext>
                </a:extLst>
              </p:cNvPr>
              <p:cNvSpPr txBox="1"/>
              <p:nvPr/>
            </p:nvSpPr>
            <p:spPr>
              <a:xfrm>
                <a:off x="6062707" y="3374927"/>
                <a:ext cx="3370352" cy="4606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𝒈𝒔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𝒈𝒔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pt-B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pt-BR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i="1">
                            <a:latin typeface="Cambria Math" panose="02040503050406030204" pitchFamily="18" charset="0"/>
                          </a:rPr>
                          <m:t>𝝈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</m:oMath>
                </a14:m>
                <a:endParaRPr lang="pt-BR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aixaDeTexto 2">
                <a:extLst>
                  <a:ext uri="{FF2B5EF4-FFF2-40B4-BE49-F238E27FC236}">
                    <a16:creationId xmlns:a16="http://schemas.microsoft.com/office/drawing/2014/main" id="{7747A881-C648-1029-7F13-7FB0FE502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707" y="3374927"/>
                <a:ext cx="3370352" cy="460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de Seta Reta 13">
            <a:extLst>
              <a:ext uri="{FF2B5EF4-FFF2-40B4-BE49-F238E27FC236}">
                <a16:creationId xmlns:a16="http://schemas.microsoft.com/office/drawing/2014/main" id="{6B117B5E-DC7A-34BE-50DA-1AB34D0BC819}"/>
              </a:ext>
            </a:extLst>
          </p:cNvPr>
          <p:cNvCxnSpPr>
            <a:cxnSpLocks/>
          </p:cNvCxnSpPr>
          <p:nvPr/>
        </p:nvCxnSpPr>
        <p:spPr>
          <a:xfrm flipH="1" flipV="1">
            <a:off x="5664508" y="3253783"/>
            <a:ext cx="307989" cy="33049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23">
                <a:extLst>
                  <a:ext uri="{FF2B5EF4-FFF2-40B4-BE49-F238E27FC236}">
                    <a16:creationId xmlns:a16="http://schemas.microsoft.com/office/drawing/2014/main" id="{D467E50E-B12D-1E13-3935-E29134527421}"/>
                  </a:ext>
                </a:extLst>
              </p:cNvPr>
              <p:cNvSpPr txBox="1"/>
              <p:nvPr/>
            </p:nvSpPr>
            <p:spPr>
              <a:xfrm>
                <a:off x="4443239" y="4159291"/>
                <a:ext cx="3594383" cy="4606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𝒈𝒅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𝒅𝒐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pt-B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pt-BR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i="1">
                            <a:latin typeface="Cambria Math" panose="02040503050406030204" pitchFamily="18" charset="0"/>
                          </a:rPr>
                          <m:t>𝝈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</m:oMath>
                </a14:m>
                <a:endParaRPr lang="pt-BR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23">
                <a:extLst>
                  <a:ext uri="{FF2B5EF4-FFF2-40B4-BE49-F238E27FC236}">
                    <a16:creationId xmlns:a16="http://schemas.microsoft.com/office/drawing/2014/main" id="{D467E50E-B12D-1E13-3935-E29134527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239" y="4159291"/>
                <a:ext cx="3594383" cy="4606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ector de Seta Reta 15">
            <a:extLst>
              <a:ext uri="{FF2B5EF4-FFF2-40B4-BE49-F238E27FC236}">
                <a16:creationId xmlns:a16="http://schemas.microsoft.com/office/drawing/2014/main" id="{D3FD6C4D-3FA5-0A9D-788D-06C2DA59B50F}"/>
              </a:ext>
            </a:extLst>
          </p:cNvPr>
          <p:cNvCxnSpPr>
            <a:cxnSpLocks/>
          </p:cNvCxnSpPr>
          <p:nvPr/>
        </p:nvCxnSpPr>
        <p:spPr>
          <a:xfrm flipH="1">
            <a:off x="3805568" y="4508064"/>
            <a:ext cx="525870" cy="21253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9">
                <a:extLst>
                  <a:ext uri="{FF2B5EF4-FFF2-40B4-BE49-F238E27FC236}">
                    <a16:creationId xmlns:a16="http://schemas.microsoft.com/office/drawing/2014/main" id="{A086018B-1031-2768-DD30-DD41220FEBB6}"/>
                  </a:ext>
                </a:extLst>
              </p:cNvPr>
              <p:cNvSpPr txBox="1"/>
              <p:nvPr/>
            </p:nvSpPr>
            <p:spPr>
              <a:xfrm>
                <a:off x="5911993" y="4747458"/>
                <a:ext cx="3594384" cy="677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𝒈𝒅</m:t>
                          </m:r>
                        </m:sub>
                      </m:sSub>
                      <m:r>
                        <a:rPr lang="pt-BR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𝒅𝒐</m:t>
                          </m:r>
                        </m:sub>
                      </m:sSub>
                      <m:r>
                        <a:rPr lang="pt-BR" b="1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pt-BR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f>
                        <m:fPr>
                          <m:ctrlPr>
                            <a:rPr lang="pt-BR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𝒎𝒅</m:t>
                              </m:r>
                            </m:sub>
                          </m:sSub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sSub>
                            <m:sSubPr>
                              <m:ctrlPr>
                                <a:rPr lang="pt-B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𝒍𝒊𝒎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CaixaDeTexto 9">
                <a:extLst>
                  <a:ext uri="{FF2B5EF4-FFF2-40B4-BE49-F238E27FC236}">
                    <a16:creationId xmlns:a16="http://schemas.microsoft.com/office/drawing/2014/main" id="{A086018B-1031-2768-DD30-DD41220FE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93" y="4747458"/>
                <a:ext cx="3594384" cy="6772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de Seta Reta 26">
            <a:extLst>
              <a:ext uri="{FF2B5EF4-FFF2-40B4-BE49-F238E27FC236}">
                <a16:creationId xmlns:a16="http://schemas.microsoft.com/office/drawing/2014/main" id="{EA5EDD8E-EAD9-2038-9482-BFA0F68BDB25}"/>
              </a:ext>
            </a:extLst>
          </p:cNvPr>
          <p:cNvCxnSpPr>
            <a:cxnSpLocks/>
          </p:cNvCxnSpPr>
          <p:nvPr/>
        </p:nvCxnSpPr>
        <p:spPr>
          <a:xfrm flipH="1">
            <a:off x="3485710" y="5189048"/>
            <a:ext cx="2426283" cy="1320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25">
                <a:extLst>
                  <a:ext uri="{FF2B5EF4-FFF2-40B4-BE49-F238E27FC236}">
                    <a16:creationId xmlns:a16="http://schemas.microsoft.com/office/drawing/2014/main" id="{9470C53E-D2DE-8FF4-6826-E45733F77135}"/>
                  </a:ext>
                </a:extLst>
              </p:cNvPr>
              <p:cNvSpPr txBox="1"/>
              <p:nvPr/>
            </p:nvSpPr>
            <p:spPr bwMode="auto">
              <a:xfrm>
                <a:off x="9651395" y="2046523"/>
                <a:ext cx="2403788" cy="10160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pt-BR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pt-BR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pt-BR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  <m:r>
                            <a:rPr lang="pt-BR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𝜻</m:t>
                              </m:r>
                            </m:num>
                            <m:den>
                              <m:r>
                                <a:rPr lang="pt-BR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pt-BR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</m:num>
                        <m:den>
                          <m:r>
                            <a:rPr lang="pt-BR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pt-BR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pt-BR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𝜁</m:t>
                              </m:r>
                            </m:num>
                            <m:den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Object 25">
                <a:extLst>
                  <a:ext uri="{FF2B5EF4-FFF2-40B4-BE49-F238E27FC236}">
                    <a16:creationId xmlns:a16="http://schemas.microsoft.com/office/drawing/2014/main" id="{9470C53E-D2DE-8FF4-6826-E45733F77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51395" y="2046523"/>
                <a:ext cx="2403788" cy="1016001"/>
              </a:xfrm>
              <a:prstGeom prst="rect">
                <a:avLst/>
              </a:prstGeom>
              <a:blipFill>
                <a:blip r:embed="rId7"/>
                <a:stretch>
                  <a:fillRect b="-48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20496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218" name="Object 2"/>
              <p:cNvSpPr txBox="1"/>
              <p:nvPr/>
            </p:nvSpPr>
            <p:spPr bwMode="auto">
              <a:xfrm>
                <a:off x="7823390" y="2390703"/>
                <a:ext cx="4185432" cy="675909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9218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23390" y="2390703"/>
                <a:ext cx="4185432" cy="6759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20" name="Object 17"/>
              <p:cNvSpPr txBox="1"/>
              <p:nvPr/>
            </p:nvSpPr>
            <p:spPr bwMode="auto">
              <a:xfrm>
                <a:off x="4323298" y="2623087"/>
                <a:ext cx="3066991" cy="518319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220" name="Object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23298" y="2623087"/>
                <a:ext cx="3066991" cy="5183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1"/>
          <p:cNvSpPr txBox="1">
            <a:spLocks noChangeArrowheads="1"/>
          </p:cNvSpPr>
          <p:nvPr/>
        </p:nvSpPr>
        <p:spPr>
          <a:xfrm>
            <a:off x="8458200" y="6400800"/>
            <a:ext cx="1905000" cy="457200"/>
          </a:xfrm>
          <a:prstGeom prst="rect">
            <a:avLst/>
          </a:prstGeo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dirty="0">
              <a:latin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1961" name="Object 3"/>
              <p:cNvSpPr txBox="1"/>
              <p:nvPr/>
            </p:nvSpPr>
            <p:spPr bwMode="auto">
              <a:xfrm>
                <a:off x="5934903" y="5121196"/>
                <a:ext cx="2538425" cy="88793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pt-BR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pt-BR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80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pt-BR" sz="180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</m:t>
                      </m:r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1661961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34903" y="5121196"/>
                <a:ext cx="2538425" cy="8879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/>
          <p:cNvSpPr txBox="1"/>
          <p:nvPr/>
        </p:nvSpPr>
        <p:spPr>
          <a:xfrm>
            <a:off x="840151" y="4763224"/>
            <a:ext cx="2642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weak inversion, </a:t>
            </a:r>
          </a:p>
        </p:txBody>
      </p:sp>
      <p:graphicFrame>
        <p:nvGraphicFramePr>
          <p:cNvPr id="1661962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957799"/>
              </p:ext>
            </p:extLst>
          </p:nvPr>
        </p:nvGraphicFramePr>
        <p:xfrm>
          <a:off x="3485873" y="4733639"/>
          <a:ext cx="9302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69800" imgH="241200" progId="Equation.DSMT4">
                  <p:embed/>
                </p:oleObj>
              </mc:Choice>
              <mc:Fallback>
                <p:oleObj name="Equation" r:id="rId6" imgW="469800" imgH="241200" progId="Equation.DSMT4">
                  <p:embed/>
                  <p:pic>
                    <p:nvPicPr>
                      <p:cNvPr id="1661962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5873" y="4733639"/>
                        <a:ext cx="930275" cy="431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DFFE25-333C-1DF4-F1FB-A89D7AE8569E}"/>
                  </a:ext>
                </a:extLst>
              </p:cNvPr>
              <p:cNvSpPr txBox="1"/>
              <p:nvPr/>
            </p:nvSpPr>
            <p:spPr>
              <a:xfrm>
                <a:off x="7802722" y="3343521"/>
                <a:ext cx="4572000" cy="8879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pt-BR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𝑆𝐻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DFFE25-333C-1DF4-F1FB-A89D7AE85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722" y="3343521"/>
                <a:ext cx="4572000" cy="887935"/>
              </a:xfrm>
              <a:prstGeom prst="rect">
                <a:avLst/>
              </a:prstGeom>
              <a:blipFill>
                <a:blip r:embed="rId8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Up 6">
            <a:extLst>
              <a:ext uri="{FF2B5EF4-FFF2-40B4-BE49-F238E27FC236}">
                <a16:creationId xmlns:a16="http://schemas.microsoft.com/office/drawing/2014/main" id="{333AE50C-AA1A-E4D9-0527-BD3013793767}"/>
              </a:ext>
            </a:extLst>
          </p:cNvPr>
          <p:cNvSpPr/>
          <p:nvPr/>
        </p:nvSpPr>
        <p:spPr>
          <a:xfrm>
            <a:off x="9916106" y="4595579"/>
            <a:ext cx="345232" cy="387301"/>
          </a:xfrm>
          <a:prstGeom prst="up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B4EB31-0A66-C1A2-431B-31246C2879D2}"/>
              </a:ext>
            </a:extLst>
          </p:cNvPr>
          <p:cNvSpPr txBox="1"/>
          <p:nvPr/>
        </p:nvSpPr>
        <p:spPr>
          <a:xfrm>
            <a:off x="9071315" y="5026151"/>
            <a:ext cx="238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Series association of conductances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D2C9EE-F1F6-3B3C-ACCE-20BB5BC70671}"/>
                  </a:ext>
                </a:extLst>
              </p:cNvPr>
              <p:cNvSpPr txBox="1"/>
              <p:nvPr/>
            </p:nvSpPr>
            <p:spPr>
              <a:xfrm>
                <a:off x="1435298" y="5242360"/>
                <a:ext cx="4572000" cy="603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pt-BR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pt-BR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pt-BR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∅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box>
                            </m:sup>
                          </m:sSup>
                        </m:e>
                      </m:d>
                      <m:r>
                        <a:rPr lang="pt-BR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D2C9EE-F1F6-3B3C-ACCE-20BB5BC70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298" y="5242360"/>
                <a:ext cx="4572000" cy="6034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CEEF364-3265-515B-8344-91B3F193AB3B}"/>
                  </a:ext>
                </a:extLst>
              </p:cNvPr>
              <p:cNvSpPr txBox="1"/>
              <p:nvPr/>
            </p:nvSpPr>
            <p:spPr>
              <a:xfrm>
                <a:off x="806755" y="5426159"/>
                <a:ext cx="13779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CEEF364-3265-515B-8344-91B3F193A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55" y="5426159"/>
                <a:ext cx="1377949" cy="369332"/>
              </a:xfrm>
              <a:prstGeom prst="rect">
                <a:avLst/>
              </a:prstGeom>
              <a:blipFill>
                <a:blip r:embed="rId1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C5BF0996-39FD-2BAB-D117-B30E2EE1A3E7}"/>
              </a:ext>
            </a:extLst>
          </p:cNvPr>
          <p:cNvSpPr/>
          <p:nvPr/>
        </p:nvSpPr>
        <p:spPr>
          <a:xfrm>
            <a:off x="2058293" y="5518492"/>
            <a:ext cx="356757" cy="184666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600FF12-1978-AAAB-7555-DD3E8CD40AA0}"/>
              </a:ext>
            </a:extLst>
          </p:cNvPr>
          <p:cNvSpPr/>
          <p:nvPr/>
        </p:nvSpPr>
        <p:spPr>
          <a:xfrm>
            <a:off x="5265811" y="5552959"/>
            <a:ext cx="356757" cy="184666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2EB09B-4F61-03BA-DA80-92D390BFB7BE}"/>
              </a:ext>
            </a:extLst>
          </p:cNvPr>
          <p:cNvGrpSpPr/>
          <p:nvPr/>
        </p:nvGrpSpPr>
        <p:grpSpPr>
          <a:xfrm>
            <a:off x="946581" y="1128530"/>
            <a:ext cx="3275050" cy="3432175"/>
            <a:chOff x="611843" y="1187047"/>
            <a:chExt cx="3275050" cy="343217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75F56E4-23CC-8A5B-60C0-5C533AF8732F}"/>
                </a:ext>
              </a:extLst>
            </p:cNvPr>
            <p:cNvGrpSpPr/>
            <p:nvPr/>
          </p:nvGrpSpPr>
          <p:grpSpPr>
            <a:xfrm>
              <a:off x="611843" y="1187047"/>
              <a:ext cx="3275050" cy="3432175"/>
              <a:chOff x="611843" y="1187047"/>
              <a:chExt cx="3275050" cy="3432175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9224" name="Object 4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608250429"/>
                      </p:ext>
                    </p:extLst>
                  </p:nvPr>
                </p:nvGraphicFramePr>
                <p:xfrm>
                  <a:off x="611843" y="1187047"/>
                  <a:ext cx="3275050" cy="343217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name="Imagem de bitmap" r:id="rId11" imgW="1600000" imgH="2048161" progId="PBrush">
                          <p:embed/>
                        </p:oleObj>
                      </mc:Choice>
                      <mc:Fallback>
                        <p:oleObj name="Imagem de bitmap" r:id="rId11" imgW="1600000" imgH="2048161" progId="PBrush">
                          <p:embed/>
                          <p:pic>
                            <p:nvPicPr>
                              <p:cNvPr id="9224" name="Object 4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2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11843" y="1187047"/>
                                <a:ext cx="3275050" cy="343217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9224" name="Object 4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608250429"/>
                      </p:ext>
                    </p:extLst>
                  </p:nvPr>
                </p:nvGraphicFramePr>
                <p:xfrm>
                  <a:off x="611843" y="1187047"/>
                  <a:ext cx="3275050" cy="343217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name="Imagem de bitmap" r:id="rId13" imgW="1600000" imgH="2048161" progId="PBrush">
                          <p:embed/>
                        </p:oleObj>
                      </mc:Choice>
                      <mc:Fallback>
                        <p:oleObj name="Imagem de bitmap" r:id="rId13" imgW="1600000" imgH="2048161" progId="PBrush">
                          <p:embed/>
                          <p:pic>
                            <p:nvPicPr>
                              <p:cNvPr id="9224" name="Object 4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11843" y="1187047"/>
                                <a:ext cx="3275050" cy="343217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9233" name="Oval 10"/>
              <p:cNvSpPr>
                <a:spLocks noChangeArrowheads="1"/>
              </p:cNvSpPr>
              <p:nvPr/>
            </p:nvSpPr>
            <p:spPr bwMode="auto">
              <a:xfrm>
                <a:off x="748865" y="1657884"/>
                <a:ext cx="1303006" cy="560265"/>
              </a:xfrm>
              <a:prstGeom prst="ellipse">
                <a:avLst/>
              </a:prstGeom>
              <a:solidFill>
                <a:schemeClr val="folHlink">
                  <a:alpha val="50195"/>
                </a:schemeClr>
              </a:solidFill>
              <a:ln w="57150">
                <a:noFill/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2813">
                  <a:spcBef>
                    <a:spcPct val="50000"/>
                  </a:spcBef>
                </a:pPr>
                <a:r>
                  <a:rPr lang="pt-BR" sz="2600"/>
                  <a:t>Sat</a:t>
                </a:r>
                <a:r>
                  <a:rPr lang="pt-BR" sz="2000"/>
                  <a:t>.</a:t>
                </a:r>
                <a:r>
                  <a:rPr lang="pt-BR" sz="2400"/>
                  <a:t> </a:t>
                </a:r>
              </a:p>
            </p:txBody>
          </p:sp>
          <p:sp>
            <p:nvSpPr>
              <p:cNvPr id="9234" name="Oval 11"/>
              <p:cNvSpPr>
                <a:spLocks noChangeArrowheads="1"/>
              </p:cNvSpPr>
              <p:nvPr/>
            </p:nvSpPr>
            <p:spPr bwMode="auto">
              <a:xfrm>
                <a:off x="684119" y="3846006"/>
                <a:ext cx="1303006" cy="560265"/>
              </a:xfrm>
              <a:prstGeom prst="ellipse">
                <a:avLst/>
              </a:prstGeom>
              <a:solidFill>
                <a:schemeClr val="folHlink">
                  <a:alpha val="50195"/>
                </a:schemeClr>
              </a:solidFill>
              <a:ln w="57150">
                <a:noFill/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2813">
                  <a:spcBef>
                    <a:spcPct val="50000"/>
                  </a:spcBef>
                </a:pPr>
                <a:r>
                  <a:rPr lang="pt-BR" sz="2600"/>
                  <a:t>Triode</a:t>
                </a:r>
                <a:r>
                  <a:rPr lang="pt-BR" sz="2400"/>
                  <a:t> 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9223" name="Object 6"/>
                  <p:cNvGraphicFramePr>
                    <a:graphicFrameLocks noChangeAspect="1"/>
                  </p:cNvGraphicFramePr>
                  <p:nvPr/>
                </p:nvGraphicFramePr>
                <p:xfrm>
                  <a:off x="2384154" y="1617312"/>
                  <a:ext cx="977054" cy="390301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name="Equation" r:id="rId15" imgW="545863" imgH="228501" progId="Equation.DSMT4">
                          <p:embed/>
                        </p:oleObj>
                      </mc:Choice>
                      <mc:Fallback>
                        <p:oleObj name="Equation" r:id="rId15" imgW="545863" imgH="228501" progId="Equation.DSMT4">
                          <p:embed/>
                          <p:pic>
                            <p:nvPicPr>
                              <p:cNvPr id="9223" name="Object 6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6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384154" y="1617312"/>
                                <a:ext cx="977054" cy="390301"/>
                              </a:xfrm>
                              <a:prstGeom prst="rect">
                                <a:avLst/>
                              </a:prstGeom>
                              <a:solidFill>
                                <a:srgbClr val="FFFFFF"/>
                              </a:solidFill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9223" name="Object 6"/>
                  <p:cNvGraphicFramePr>
                    <a:graphicFrameLocks noChangeAspect="1"/>
                  </p:cNvGraphicFramePr>
                  <p:nvPr/>
                </p:nvGraphicFramePr>
                <p:xfrm>
                  <a:off x="2384154" y="1617312"/>
                  <a:ext cx="977054" cy="390301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name="Equation" r:id="rId26" imgW="545863" imgH="228501" progId="Equation.DSMT4">
                          <p:embed/>
                        </p:oleObj>
                      </mc:Choice>
                      <mc:Fallback>
                        <p:oleObj name="Equation" r:id="rId26" imgW="545863" imgH="228501" progId="Equation.DSMT4">
                          <p:embed/>
                          <p:pic>
                            <p:nvPicPr>
                              <p:cNvPr id="9223" name="Object 6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7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384154" y="1617312"/>
                                <a:ext cx="977054" cy="390301"/>
                              </a:xfrm>
                              <a:prstGeom prst="rect">
                                <a:avLst/>
                              </a:prstGeom>
                              <a:solidFill>
                                <a:srgbClr val="FFFFFF"/>
                              </a:solidFill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21" name="Retângulo 20"/>
              <p:cNvSpPr/>
              <p:nvPr/>
            </p:nvSpPr>
            <p:spPr bwMode="auto">
              <a:xfrm>
                <a:off x="2445584" y="1541259"/>
                <a:ext cx="990649" cy="493986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latin typeface="Arial" pitchFamily="34" charset="0"/>
                </a:endParaRPr>
              </a:p>
            </p:txBody>
          </p:sp>
          <p:sp>
            <p:nvSpPr>
              <p:cNvPr id="22" name="Retângulo 21"/>
              <p:cNvSpPr/>
              <p:nvPr/>
            </p:nvSpPr>
            <p:spPr bwMode="auto">
              <a:xfrm>
                <a:off x="2313079" y="2391621"/>
                <a:ext cx="1459889" cy="137001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latin typeface="Arial" pitchFamily="34" charset="0"/>
                </a:endParaRPr>
              </a:p>
            </p:txBody>
          </p:sp>
          <p:sp>
            <p:nvSpPr>
              <p:cNvPr id="23" name="Retângulo 22"/>
              <p:cNvSpPr/>
              <p:nvPr/>
            </p:nvSpPr>
            <p:spPr bwMode="auto">
              <a:xfrm>
                <a:off x="2239028" y="3421391"/>
                <a:ext cx="1282038" cy="552038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latin typeface="Arial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CaixaDeTexto 23"/>
                  <p:cNvSpPr txBox="1"/>
                  <p:nvPr/>
                </p:nvSpPr>
                <p:spPr>
                  <a:xfrm>
                    <a:off x="2249368" y="1599816"/>
                    <a:ext cx="58630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pt-BR" i="1" baseline="-25000" dirty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baseline="-25000" dirty="0"/>
                  </a:p>
                </p:txBody>
              </p:sp>
            </mc:Choice>
            <mc:Fallback xmlns="">
              <p:sp>
                <p:nvSpPr>
                  <p:cNvPr id="24" name="CaixaDeTexto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49368" y="1599816"/>
                    <a:ext cx="586303" cy="369332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9221" name="Object 5"/>
                  <p:cNvGraphicFramePr>
                    <a:graphicFrameLocks noChangeAspect="1"/>
                  </p:cNvGraphicFramePr>
                  <p:nvPr/>
                </p:nvGraphicFramePr>
                <p:xfrm>
                  <a:off x="2387091" y="2963511"/>
                  <a:ext cx="974117" cy="47148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name="Equation" r:id="rId29" imgW="469696" imgH="241195" progId="Equation.DSMT4">
                          <p:embed/>
                        </p:oleObj>
                      </mc:Choice>
                      <mc:Fallback>
                        <p:oleObj name="Equation" r:id="rId29" imgW="469696" imgH="241195" progId="Equation.DSMT4">
                          <p:embed/>
                          <p:pic>
                            <p:nvPicPr>
                              <p:cNvPr id="9221" name="Object 5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0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387091" y="2963511"/>
                                <a:ext cx="974117" cy="471488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9221" name="Object 5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523502115"/>
                      </p:ext>
                    </p:extLst>
                  </p:nvPr>
                </p:nvGraphicFramePr>
                <p:xfrm>
                  <a:off x="2387091" y="2963511"/>
                  <a:ext cx="974117" cy="47148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name="Equation" r:id="rId31" imgW="469696" imgH="241195" progId="Equation.DSMT4">
                          <p:embed/>
                        </p:oleObj>
                      </mc:Choice>
                      <mc:Fallback>
                        <p:oleObj name="Equation" r:id="rId31" imgW="469696" imgH="241195" progId="Equation.DSMT4">
                          <p:embed/>
                          <p:pic>
                            <p:nvPicPr>
                              <p:cNvPr id="9221" name="Object 5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387091" y="2963511"/>
                                <a:ext cx="974117" cy="471488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bject 5">
                  <a:extLst>
                    <a:ext uri="{FF2B5EF4-FFF2-40B4-BE49-F238E27FC236}">
                      <a16:creationId xmlns:a16="http://schemas.microsoft.com/office/drawing/2014/main" id="{E87A539D-17B3-062F-B58A-EA4067B4A9C6}"/>
                    </a:ext>
                  </a:extLst>
                </p:cNvPr>
                <p:cNvSpPr txBox="1"/>
                <p:nvPr/>
              </p:nvSpPr>
              <p:spPr bwMode="auto">
                <a:xfrm>
                  <a:off x="2384154" y="3912524"/>
                  <a:ext cx="643569" cy="471487"/>
                </a:xfrm>
                <a:prstGeom prst="rect">
                  <a:avLst/>
                </a:prstGeom>
                <a:noFill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pt-B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6" name="Object 5">
                  <a:extLst>
                    <a:ext uri="{FF2B5EF4-FFF2-40B4-BE49-F238E27FC236}">
                      <a16:creationId xmlns:a16="http://schemas.microsoft.com/office/drawing/2014/main" id="{E87A539D-17B3-062F-B58A-EA4067B4A9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84154" y="3912524"/>
                  <a:ext cx="643569" cy="471487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9" name="Object 8">
                  <a:extLst>
                    <a:ext uri="{FF2B5EF4-FFF2-40B4-BE49-F238E27FC236}">
                      <a16:creationId xmlns:a16="http://schemas.microsoft.com/office/drawing/2014/main" id="{45CB53EE-740B-5674-79B1-84180A7A132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63520" y="2110180"/>
                <a:ext cx="868363" cy="4460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34" imgW="868745" imgH="446776" progId="Equation.DSMT4">
                        <p:embed/>
                      </p:oleObj>
                    </mc:Choice>
                    <mc:Fallback>
                      <p:oleObj name="Equation" r:id="rId34" imgW="868745" imgH="446776" progId="Equation.DSMT4">
                        <p:embed/>
                        <p:pic>
                          <p:nvPicPr>
                            <p:cNvPr id="9" name="Object 8">
                              <a:extLst>
                                <a:ext uri="{FF2B5EF4-FFF2-40B4-BE49-F238E27FC236}">
                                  <a16:creationId xmlns:a16="http://schemas.microsoft.com/office/drawing/2014/main" id="{45CB53EE-740B-5674-79B1-84180A7A132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263520" y="2110180"/>
                              <a:ext cx="868363" cy="44608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9" name="Object 8">
                  <a:extLst>
                    <a:ext uri="{FF2B5EF4-FFF2-40B4-BE49-F238E27FC236}">
                      <a16:creationId xmlns:a16="http://schemas.microsoft.com/office/drawing/2014/main" id="{45CB53EE-740B-5674-79B1-84180A7A132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39210056"/>
                    </p:ext>
                  </p:extLst>
                </p:nvPr>
              </p:nvGraphicFramePr>
              <p:xfrm>
                <a:off x="2263520" y="2110180"/>
                <a:ext cx="868363" cy="4460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36" imgW="868745" imgH="446776" progId="Equation.DSMT4">
                        <p:embed/>
                      </p:oleObj>
                    </mc:Choice>
                    <mc:Fallback>
                      <p:oleObj name="Equation" r:id="rId36" imgW="868745" imgH="446776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3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263520" y="2110180"/>
                              <a:ext cx="868363" cy="44608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6EB83ECB-F64E-D7C6-33B5-1DEEE36965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654427"/>
              </p:ext>
            </p:extLst>
          </p:nvPr>
        </p:nvGraphicFramePr>
        <p:xfrm>
          <a:off x="4667498" y="1413916"/>
          <a:ext cx="2262192" cy="968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8" imgW="2372937" imgH="890312" progId="Equation.DSMT4">
                  <p:embed/>
                </p:oleObj>
              </mc:Choice>
              <mc:Fallback>
                <p:oleObj name="Equation" r:id="rId38" imgW="2372937" imgH="890312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6EB83ECB-F64E-D7C6-33B5-1DEEE36965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4667498" y="1413916"/>
                        <a:ext cx="2262192" cy="968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213">
            <a:extLst>
              <a:ext uri="{FF2B5EF4-FFF2-40B4-BE49-F238E27FC236}">
                <a16:creationId xmlns:a16="http://schemas.microsoft.com/office/drawing/2014/main" id="{3B9EE094-5F9D-976D-ADC9-90FFD7E0D4CC}"/>
              </a:ext>
            </a:extLst>
          </p:cNvPr>
          <p:cNvSpPr txBox="1"/>
          <p:nvPr/>
        </p:nvSpPr>
        <p:spPr>
          <a:xfrm>
            <a:off x="723398" y="29184"/>
            <a:ext cx="5900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Current reference</a:t>
            </a:r>
            <a:endParaRPr lang="en-US" sz="2800" dirty="0">
              <a:latin typeface="+mj-lt"/>
            </a:endParaRPr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4C032620-5AE1-0D98-E3E7-1A74F62A8652}"/>
              </a:ext>
            </a:extLst>
          </p:cNvPr>
          <p:cNvSpPr txBox="1">
            <a:spLocks/>
          </p:cNvSpPr>
          <p:nvPr/>
        </p:nvSpPr>
        <p:spPr>
          <a:xfrm>
            <a:off x="751418" y="508415"/>
            <a:ext cx="5260172" cy="5504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cs typeface="Arial" panose="020B0604020202020204" pitchFamily="34" charset="0"/>
              </a:rPr>
              <a:t>The self-</a:t>
            </a:r>
            <a:r>
              <a:rPr lang="pt-BR" sz="2400" dirty="0" err="1">
                <a:cs typeface="Arial" panose="020B0604020202020204" pitchFamily="34" charset="0"/>
              </a:rPr>
              <a:t>cascode</a:t>
            </a:r>
            <a:r>
              <a:rPr lang="pt-BR" sz="2400" dirty="0">
                <a:cs typeface="Arial" panose="020B0604020202020204" pitchFamily="34" charset="0"/>
              </a:rPr>
              <a:t> MOSFET (SCM)</a:t>
            </a:r>
          </a:p>
        </p:txBody>
      </p:sp>
      <p:sp>
        <p:nvSpPr>
          <p:cNvPr id="13" name="Arrow: Up 6">
            <a:extLst>
              <a:ext uri="{FF2B5EF4-FFF2-40B4-BE49-F238E27FC236}">
                <a16:creationId xmlns:a16="http://schemas.microsoft.com/office/drawing/2014/main" id="{91F3EBA9-884E-ABB6-659A-3E660E1BAA8C}"/>
              </a:ext>
            </a:extLst>
          </p:cNvPr>
          <p:cNvSpPr/>
          <p:nvPr/>
        </p:nvSpPr>
        <p:spPr>
          <a:xfrm rot="5400000">
            <a:off x="7343198" y="2651842"/>
            <a:ext cx="345232" cy="387301"/>
          </a:xfrm>
          <a:prstGeom prst="up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2FABE5F-D5E2-22B2-7B8E-105FF9FC3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979" y="1211878"/>
            <a:ext cx="5535090" cy="4643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C34AC1-FDBC-B65C-D5DE-806255E2F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38" y="1158172"/>
            <a:ext cx="2786436" cy="2630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A397ED-41E8-3DB1-5A53-6ED845663075}"/>
                  </a:ext>
                </a:extLst>
              </p:cNvPr>
              <p:cNvSpPr txBox="1"/>
              <p:nvPr/>
            </p:nvSpPr>
            <p:spPr>
              <a:xfrm>
                <a:off x="435322" y="5328913"/>
                <a:ext cx="6634067" cy="887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pt-B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pt-B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rad>
                    <m:r>
                      <a:rPr lang="pt-B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pt-B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lin"/>
                            <m:ctrlPr>
                              <a:rPr lang="pt-B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pt-BR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BR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pt-BR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pt-B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pt-B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pt-B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pt-BR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pt-BR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pt-BR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pt-BR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pt-BR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rad>
                                <m:r>
                                  <a:rPr lang="pt-BR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pt-BR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pt-BR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pt-BR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sz="20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0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r>
                                              <a:rPr lang="pt-BR" sz="20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pt-BR" sz="20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pt-BR" sz="20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0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pt-BR" sz="20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rad>
                                <m:r>
                                  <a:rPr lang="pt-BR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A397ED-41E8-3DB1-5A53-6ED845663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22" y="5328913"/>
                <a:ext cx="6634067" cy="8878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D075F7-7B24-6AF9-E85F-A0853C77DDFA}"/>
              </a:ext>
            </a:extLst>
          </p:cNvPr>
          <p:cNvCxnSpPr>
            <a:cxnSpLocks/>
          </p:cNvCxnSpPr>
          <p:nvPr/>
        </p:nvCxnSpPr>
        <p:spPr>
          <a:xfrm flipV="1">
            <a:off x="5741437" y="4927665"/>
            <a:ext cx="1254663" cy="7184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CE86AC-AE7B-EC7F-FC02-ED9CA4BDB2B7}"/>
                  </a:ext>
                </a:extLst>
              </p:cNvPr>
              <p:cNvSpPr txBox="1"/>
              <p:nvPr/>
            </p:nvSpPr>
            <p:spPr>
              <a:xfrm>
                <a:off x="6546050" y="4026704"/>
                <a:ext cx="127996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>
                          <a:latin typeface="Cambria Math" panose="02040503050406030204" pitchFamily="18" charset="0"/>
                        </a:rPr>
                        <m:t>ln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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CE86AC-AE7B-EC7F-FC02-ED9CA4BDB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050" y="4026704"/>
                <a:ext cx="1279967" cy="400110"/>
              </a:xfrm>
              <a:prstGeom prst="rect">
                <a:avLst/>
              </a:prstGeom>
              <a:blipFill>
                <a:blip r:embed="rId5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F8253C-73CF-FA4C-6EE8-46BE4F9DE27B}"/>
                  </a:ext>
                </a:extLst>
              </p:cNvPr>
              <p:cNvSpPr txBox="1"/>
              <p:nvPr/>
            </p:nvSpPr>
            <p:spPr>
              <a:xfrm>
                <a:off x="394323" y="3929504"/>
                <a:ext cx="1827242" cy="7208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F8253C-73CF-FA4C-6EE8-46BE4F9DE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23" y="3929504"/>
                <a:ext cx="1827242" cy="7208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A306C32-9109-C18C-D093-3D6590F43B9F}"/>
                  </a:ext>
                </a:extLst>
              </p:cNvPr>
              <p:cNvSpPr txBox="1"/>
              <p:nvPr/>
            </p:nvSpPr>
            <p:spPr>
              <a:xfrm>
                <a:off x="813583" y="3960890"/>
                <a:ext cx="4382317" cy="722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01</m:t>
                      </m:r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A306C32-9109-C18C-D093-3D6590F43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83" y="3960890"/>
                <a:ext cx="4382317" cy="7224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070C5D-FF34-E50C-B566-2B1B6D701473}"/>
                  </a:ext>
                </a:extLst>
              </p:cNvPr>
              <p:cNvSpPr txBox="1"/>
              <p:nvPr/>
            </p:nvSpPr>
            <p:spPr>
              <a:xfrm>
                <a:off x="237143" y="4681728"/>
                <a:ext cx="1917606" cy="7208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pt-BR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070C5D-FF34-E50C-B566-2B1B6D701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43" y="4681728"/>
                <a:ext cx="1917606" cy="7208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6F036C-511B-9EB3-0236-4FB30BEC6B42}"/>
                  </a:ext>
                </a:extLst>
              </p:cNvPr>
              <p:cNvSpPr txBox="1"/>
              <p:nvPr/>
            </p:nvSpPr>
            <p:spPr>
              <a:xfrm>
                <a:off x="2127281" y="4650342"/>
                <a:ext cx="1625075" cy="722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pt-BR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6F036C-511B-9EB3-0236-4FB30BEC6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281" y="4650342"/>
                <a:ext cx="1625075" cy="7224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">
            <a:extLst>
              <a:ext uri="{FF2B5EF4-FFF2-40B4-BE49-F238E27FC236}">
                <a16:creationId xmlns:a16="http://schemas.microsoft.com/office/drawing/2014/main" id="{9F2DC945-D3D5-AEFE-FE39-08E96C36082A}"/>
              </a:ext>
            </a:extLst>
          </p:cNvPr>
          <p:cNvSpPr txBox="1"/>
          <p:nvPr/>
        </p:nvSpPr>
        <p:spPr>
          <a:xfrm>
            <a:off x="780281" y="60634"/>
            <a:ext cx="77707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Current reference</a:t>
            </a:r>
            <a:endParaRPr lang="en-US" sz="3200" dirty="0">
              <a:latin typeface="+mj-lt"/>
            </a:endParaRPr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AD33F18C-CBE2-EACC-4F0E-8C4C037B84F8}"/>
              </a:ext>
            </a:extLst>
          </p:cNvPr>
          <p:cNvSpPr txBox="1">
            <a:spLocks/>
          </p:cNvSpPr>
          <p:nvPr/>
        </p:nvSpPr>
        <p:spPr>
          <a:xfrm>
            <a:off x="793088" y="600355"/>
            <a:ext cx="5887977" cy="3623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cs typeface="Arial" panose="020B0604020202020204" pitchFamily="34" charset="0"/>
              </a:rPr>
              <a:t>A self-biased current source (SBCS) </a:t>
            </a:r>
          </a:p>
        </p:txBody>
      </p:sp>
    </p:spTree>
    <p:extLst>
      <p:ext uri="{BB962C8B-B14F-4D97-AF65-F5344CB8AC3E}">
        <p14:creationId xmlns:p14="http://schemas.microsoft.com/office/powerpoint/2010/main" val="2514610940"/>
      </p:ext>
    </p:extLst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FFD3C-D6B6-5C86-5E35-E34C2001C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29EF86-3776-7739-5E3E-7A8C6E7CE8FD}"/>
              </a:ext>
            </a:extLst>
          </p:cNvPr>
          <p:cNvSpPr txBox="1"/>
          <p:nvPr/>
        </p:nvSpPr>
        <p:spPr>
          <a:xfrm>
            <a:off x="787333" y="79296"/>
            <a:ext cx="67938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Current reference</a:t>
            </a:r>
            <a:endParaRPr lang="en-US" sz="3200" dirty="0">
              <a:latin typeface="+mj-lt"/>
            </a:endParaRP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77083626-2BC2-7CFD-B07F-13448C722E7D}"/>
              </a:ext>
            </a:extLst>
          </p:cNvPr>
          <p:cNvSpPr txBox="1">
            <a:spLocks/>
          </p:cNvSpPr>
          <p:nvPr/>
        </p:nvSpPr>
        <p:spPr>
          <a:xfrm>
            <a:off x="863875" y="575868"/>
            <a:ext cx="6098388" cy="5071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2400" dirty="0">
              <a:cs typeface="Arial" panose="020B0604020202020204" pitchFamily="34" charset="0"/>
            </a:endParaRPr>
          </a:p>
        </p:txBody>
      </p:sp>
      <p:sp>
        <p:nvSpPr>
          <p:cNvPr id="5" name="CaixaDeTexto 18">
            <a:extLst>
              <a:ext uri="{FF2B5EF4-FFF2-40B4-BE49-F238E27FC236}">
                <a16:creationId xmlns:a16="http://schemas.microsoft.com/office/drawing/2014/main" id="{FF54A718-0A80-205F-39CC-D727A8F6E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1099" y="3001590"/>
            <a:ext cx="6128103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pt-BR" sz="1800" kern="0" dirty="0">
                <a:solidFill>
                  <a:srgbClr val="000000"/>
                </a:solidFill>
              </a:rPr>
              <a:t>Thus, </a:t>
            </a:r>
            <a:r>
              <a:rPr lang="en-US" altLang="pt-BR" sz="1800" i="1" kern="0" dirty="0">
                <a:solidFill>
                  <a:srgbClr val="000000"/>
                </a:solidFill>
              </a:rPr>
              <a:t>i</a:t>
            </a:r>
            <a:r>
              <a:rPr lang="en-US" altLang="pt-BR" sz="1800" i="1" kern="0" baseline="-25000" dirty="0">
                <a:solidFill>
                  <a:srgbClr val="000000"/>
                </a:solidFill>
              </a:rPr>
              <a:t>f4</a:t>
            </a:r>
            <a:r>
              <a:rPr lang="en-US" altLang="pt-BR" sz="1800" kern="0" dirty="0">
                <a:solidFill>
                  <a:srgbClr val="000000"/>
                </a:solidFill>
              </a:rPr>
              <a:t> (the inversion level of M</a:t>
            </a:r>
            <a:r>
              <a:rPr lang="en-US" altLang="pt-BR" sz="1800" kern="0" baseline="-25000" dirty="0">
                <a:solidFill>
                  <a:srgbClr val="000000"/>
                </a:solidFill>
              </a:rPr>
              <a:t>4</a:t>
            </a:r>
            <a:r>
              <a:rPr lang="en-US" altLang="pt-BR" sz="1800" kern="0" dirty="0">
                <a:solidFill>
                  <a:srgbClr val="000000"/>
                </a:solidFill>
              </a:rPr>
              <a:t> ) is constant (it depends only on the geometrical ratios </a:t>
            </a:r>
            <a:r>
              <a:rPr lang="el-GR" altLang="pt-BR" sz="1800" i="1" kern="0" dirty="0">
                <a:solidFill>
                  <a:srgbClr val="000000"/>
                </a:solidFill>
              </a:rPr>
              <a:t>α</a:t>
            </a:r>
            <a:r>
              <a:rPr lang="pt-BR" altLang="pt-BR" sz="1800" i="1" kern="0" baseline="-25000" dirty="0">
                <a:solidFill>
                  <a:srgbClr val="000000"/>
                </a:solidFill>
              </a:rPr>
              <a:t>12</a:t>
            </a:r>
            <a:r>
              <a:rPr lang="pt-BR" altLang="pt-BR" sz="1800" kern="0" dirty="0">
                <a:solidFill>
                  <a:srgbClr val="000000"/>
                </a:solidFill>
              </a:rPr>
              <a:t> </a:t>
            </a:r>
            <a:r>
              <a:rPr lang="en-US" altLang="pt-BR" sz="1800" kern="0" dirty="0">
                <a:solidFill>
                  <a:srgbClr val="000000"/>
                </a:solidFill>
              </a:rPr>
              <a:t>and </a:t>
            </a:r>
            <a:r>
              <a:rPr lang="el-GR" altLang="pt-BR" sz="1800" i="1" kern="0" dirty="0">
                <a:solidFill>
                  <a:srgbClr val="000000"/>
                </a:solidFill>
              </a:rPr>
              <a:t>α</a:t>
            </a:r>
            <a:r>
              <a:rPr lang="pt-BR" altLang="pt-BR" sz="1800" i="1" kern="0" baseline="-25000" dirty="0">
                <a:solidFill>
                  <a:srgbClr val="000000"/>
                </a:solidFill>
              </a:rPr>
              <a:t>34</a:t>
            </a:r>
            <a:r>
              <a:rPr lang="pt-BR" altLang="pt-BR" sz="1800" kern="0" dirty="0">
                <a:solidFill>
                  <a:srgbClr val="000000"/>
                </a:solidFill>
              </a:rPr>
              <a:t>)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altLang="pt-BR" sz="1800" kern="0" dirty="0">
              <a:solidFill>
                <a:srgbClr val="000000"/>
              </a:solidFill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pt-BR" sz="1800" kern="0" dirty="0">
                <a:solidFill>
                  <a:srgbClr val="FF0000"/>
                </a:solidFill>
              </a:rPr>
              <a:t>The reference current  </a:t>
            </a:r>
            <a:r>
              <a:rPr lang="en-US" altLang="pt-BR" sz="1800" i="1" kern="0" dirty="0">
                <a:solidFill>
                  <a:srgbClr val="FF0000"/>
                </a:solidFill>
              </a:rPr>
              <a:t>I</a:t>
            </a:r>
            <a:r>
              <a:rPr lang="en-US" altLang="pt-BR" sz="1800" i="1" kern="0" baseline="-25000" dirty="0">
                <a:solidFill>
                  <a:srgbClr val="FF0000"/>
                </a:solidFill>
              </a:rPr>
              <a:t>B2</a:t>
            </a:r>
            <a:r>
              <a:rPr lang="en-US" altLang="pt-BR" sz="1800" i="1" kern="0" dirty="0">
                <a:solidFill>
                  <a:srgbClr val="FF0000"/>
                </a:solidFill>
              </a:rPr>
              <a:t> = I</a:t>
            </a:r>
            <a:r>
              <a:rPr lang="en-US" altLang="pt-BR" sz="1800" i="1" kern="0" baseline="-25000" dirty="0">
                <a:solidFill>
                  <a:srgbClr val="FF0000"/>
                </a:solidFill>
              </a:rPr>
              <a:t>S2</a:t>
            </a:r>
            <a:r>
              <a:rPr lang="en-US" altLang="pt-BR" sz="1800" i="1" kern="0" dirty="0">
                <a:solidFill>
                  <a:srgbClr val="FF0000"/>
                </a:solidFill>
              </a:rPr>
              <a:t>i</a:t>
            </a:r>
            <a:r>
              <a:rPr lang="en-US" altLang="pt-BR" sz="1800" i="1" kern="0" baseline="-25000" dirty="0">
                <a:solidFill>
                  <a:srgbClr val="FF0000"/>
                </a:solidFill>
              </a:rPr>
              <a:t>f2</a:t>
            </a:r>
            <a:r>
              <a:rPr lang="en-US" altLang="pt-BR" sz="1800" kern="0" dirty="0">
                <a:solidFill>
                  <a:srgbClr val="FF0000"/>
                </a:solidFill>
              </a:rPr>
              <a:t> is proportional  to the specific  current of M</a:t>
            </a:r>
            <a:r>
              <a:rPr lang="en-US" altLang="pt-BR" sz="1800" kern="0" baseline="-25000" dirty="0">
                <a:solidFill>
                  <a:srgbClr val="FF0000"/>
                </a:solidFill>
              </a:rPr>
              <a:t>2</a:t>
            </a:r>
            <a:r>
              <a:rPr lang="en-US" altLang="pt-BR" sz="1800" kern="0" dirty="0">
                <a:solidFill>
                  <a:srgbClr val="FF0000"/>
                </a:solidFill>
              </a:rPr>
              <a:t>. </a:t>
            </a:r>
            <a:r>
              <a:rPr lang="en-US" altLang="pt-BR" sz="1800" i="1" kern="0" dirty="0">
                <a:solidFill>
                  <a:srgbClr val="FF0000"/>
                </a:solidFill>
              </a:rPr>
              <a:t>I</a:t>
            </a:r>
            <a:r>
              <a:rPr lang="en-US" altLang="pt-BR" sz="1800" i="1" kern="0" baseline="-25000" dirty="0">
                <a:solidFill>
                  <a:srgbClr val="FF0000"/>
                </a:solidFill>
              </a:rPr>
              <a:t>S2</a:t>
            </a:r>
            <a:r>
              <a:rPr lang="en-US" altLang="pt-BR" sz="1800" i="1" kern="0" dirty="0">
                <a:solidFill>
                  <a:srgbClr val="FF0000"/>
                </a:solidFill>
              </a:rPr>
              <a:t> = I</a:t>
            </a:r>
            <a:r>
              <a:rPr lang="en-US" altLang="pt-BR" sz="1800" i="1" kern="0" baseline="-25000" dirty="0">
                <a:solidFill>
                  <a:srgbClr val="FF0000"/>
                </a:solidFill>
              </a:rPr>
              <a:t>SH</a:t>
            </a:r>
            <a:r>
              <a:rPr lang="en-US" altLang="pt-BR" sz="1800" i="1" kern="0" dirty="0">
                <a:solidFill>
                  <a:srgbClr val="FF0000"/>
                </a:solidFill>
              </a:rPr>
              <a:t>(W/L)</a:t>
            </a:r>
            <a:r>
              <a:rPr lang="en-US" altLang="pt-BR" sz="1800" i="1" kern="0" baseline="-25000" dirty="0">
                <a:solidFill>
                  <a:srgbClr val="FF0000"/>
                </a:solidFill>
              </a:rPr>
              <a:t>2</a:t>
            </a:r>
            <a:r>
              <a:rPr lang="en-US" altLang="pt-BR" sz="1800" i="1" kern="0" dirty="0">
                <a:solidFill>
                  <a:srgbClr val="FF0000"/>
                </a:solidFill>
              </a:rPr>
              <a:t>=</a:t>
            </a:r>
            <a:r>
              <a:rPr lang="en-US" altLang="pt-BR" sz="1800" kern="0" dirty="0">
                <a:solidFill>
                  <a:srgbClr val="FF0000"/>
                </a:solidFill>
              </a:rPr>
              <a:t> </a:t>
            </a:r>
            <a:r>
              <a:rPr lang="en-US" altLang="pt-BR" sz="1800" i="1" kern="0" dirty="0">
                <a:solidFill>
                  <a:srgbClr val="FF0000"/>
                </a:solidFill>
              </a:rPr>
              <a:t>I</a:t>
            </a:r>
            <a:r>
              <a:rPr lang="en-US" altLang="pt-BR" sz="1800" i="1" kern="0" baseline="-25000" dirty="0">
                <a:solidFill>
                  <a:srgbClr val="FF0000"/>
                </a:solidFill>
              </a:rPr>
              <a:t>SH</a:t>
            </a:r>
            <a:r>
              <a:rPr lang="en-US" altLang="pt-BR" sz="1800" i="1" kern="0" dirty="0">
                <a:solidFill>
                  <a:srgbClr val="FF0000"/>
                </a:solidFill>
              </a:rPr>
              <a:t>S</a:t>
            </a:r>
            <a:r>
              <a:rPr lang="en-US" altLang="pt-BR" sz="1800" i="1" kern="0" baseline="-25000" dirty="0">
                <a:solidFill>
                  <a:srgbClr val="FF0000"/>
                </a:solidFill>
              </a:rPr>
              <a:t>2</a:t>
            </a:r>
            <a:endParaRPr lang="en-US" altLang="pt-BR" sz="1800" kern="0" baseline="-25000" dirty="0">
              <a:solidFill>
                <a:srgbClr val="FF0000"/>
              </a:solidFill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pt-BR" sz="1800" kern="0" baseline="-25000" dirty="0">
              <a:solidFill>
                <a:srgbClr val="FF0000"/>
              </a:solidFill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pt-BR" sz="1800" kern="0" baseline="-25000" dirty="0">
              <a:solidFill>
                <a:srgbClr val="FF0000"/>
              </a:solidFill>
            </a:endParaRPr>
          </a:p>
        </p:txBody>
      </p:sp>
      <p:sp>
        <p:nvSpPr>
          <p:cNvPr id="7" name="CaixaDeTexto 21">
            <a:extLst>
              <a:ext uri="{FF2B5EF4-FFF2-40B4-BE49-F238E27FC236}">
                <a16:creationId xmlns:a16="http://schemas.microsoft.com/office/drawing/2014/main" id="{4F6833A1-0A78-2C88-4CEA-71B528874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5940" y="4827064"/>
            <a:ext cx="507875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pt-BR" sz="1800" kern="0" dirty="0">
                <a:solidFill>
                  <a:srgbClr val="000000"/>
                </a:solidFill>
              </a:rPr>
              <a:t> Stability at the operating point: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pt-BR" sz="1800" kern="0" dirty="0">
              <a:solidFill>
                <a:srgbClr val="000000"/>
              </a:solidFill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pt-BR" kern="0" dirty="0">
                <a:solidFill>
                  <a:srgbClr val="000000"/>
                </a:solidFill>
              </a:rPr>
              <a:t>Negative feedback &gt; positive feedback</a:t>
            </a:r>
            <a:endParaRPr lang="en-US" altLang="pt-BR" sz="1800" kern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2">
                <a:extLst>
                  <a:ext uri="{FF2B5EF4-FFF2-40B4-BE49-F238E27FC236}">
                    <a16:creationId xmlns:a16="http://schemas.microsoft.com/office/drawing/2014/main" id="{F732F259-9141-03A5-162E-502227C5F8A7}"/>
                  </a:ext>
                </a:extLst>
              </p:cNvPr>
              <p:cNvSpPr txBox="1"/>
              <p:nvPr/>
            </p:nvSpPr>
            <p:spPr bwMode="auto">
              <a:xfrm>
                <a:off x="5216303" y="1505198"/>
                <a:ext cx="6345705" cy="111809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8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e>
                      </m:func>
                      <m:r>
                        <a:rPr lang="pt-BR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𝟑𝟒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rad>
                      <m:r>
                        <a:rPr lang="pt-BR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rad>
                      <m:r>
                        <a:rPr lang="pt-BR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8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1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pt-BR" sz="18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pt-BR" sz="18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b>
                                        <m:sSubPr>
                                          <m:ctrlPr>
                                            <a:rPr lang="pt-BR" sz="1800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800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pt-BR" sz="1800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𝟑𝟒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t-BR" sz="1800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800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pt-BR" sz="1800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pt-BR" sz="1800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pt-BR" sz="1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pt-BR" sz="18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pt-BR" sz="18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b>
                                        <m:sSubPr>
                                          <m:ctrlPr>
                                            <a:rPr lang="pt-BR" sz="1800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800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pt-BR" sz="1800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pt-BR" sz="1800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pt-BR" sz="1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pt-BR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pt-BR" sz="18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pt-BR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pt-BR" sz="18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r>
                        <a:rPr lang="pt-BR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pt-BR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1800"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Object 2">
                <a:extLst>
                  <a:ext uri="{FF2B5EF4-FFF2-40B4-BE49-F238E27FC236}">
                    <a16:creationId xmlns:a16="http://schemas.microsoft.com/office/drawing/2014/main" id="{F732F259-9141-03A5-162E-502227C5F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16303" y="1505198"/>
                <a:ext cx="6345705" cy="1118093"/>
              </a:xfrm>
              <a:prstGeom prst="rect">
                <a:avLst/>
              </a:prstGeom>
              <a:blipFill>
                <a:blip r:embed="rId3"/>
                <a:stretch>
                  <a:fillRect b="-1803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7">
            <a:extLst>
              <a:ext uri="{FF2B5EF4-FFF2-40B4-BE49-F238E27FC236}">
                <a16:creationId xmlns:a16="http://schemas.microsoft.com/office/drawing/2014/main" id="{35D526EF-0742-263A-C4FD-CAA171316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989" y="1169385"/>
            <a:ext cx="33405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pt-BR" sz="1800" kern="0" dirty="0">
                <a:solidFill>
                  <a:srgbClr val="000000"/>
                </a:solidFill>
              </a:rPr>
              <a:t>If M</a:t>
            </a:r>
            <a:r>
              <a:rPr lang="en-US" altLang="pt-BR" sz="1800" kern="0" baseline="-25000" dirty="0">
                <a:solidFill>
                  <a:srgbClr val="000000"/>
                </a:solidFill>
              </a:rPr>
              <a:t>1</a:t>
            </a:r>
            <a:r>
              <a:rPr lang="en-US" altLang="pt-BR" sz="1800" kern="0" dirty="0">
                <a:solidFill>
                  <a:srgbClr val="000000"/>
                </a:solidFill>
              </a:rPr>
              <a:t> and M</a:t>
            </a:r>
            <a:r>
              <a:rPr lang="en-US" altLang="pt-BR" kern="0" baseline="-25000" dirty="0">
                <a:solidFill>
                  <a:srgbClr val="000000"/>
                </a:solidFill>
              </a:rPr>
              <a:t>2</a:t>
            </a:r>
            <a:r>
              <a:rPr lang="en-US" altLang="pt-BR" sz="1800" kern="0" dirty="0">
                <a:solidFill>
                  <a:srgbClr val="000000"/>
                </a:solidFill>
              </a:rPr>
              <a:t> operate in WI :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3EB940-D275-7C73-9928-E1EECBF470F7}"/>
              </a:ext>
            </a:extLst>
          </p:cNvPr>
          <p:cNvGrpSpPr/>
          <p:nvPr/>
        </p:nvGrpSpPr>
        <p:grpSpPr>
          <a:xfrm>
            <a:off x="629992" y="1164721"/>
            <a:ext cx="4008438" cy="4819944"/>
            <a:chOff x="209550" y="1158545"/>
            <a:chExt cx="4008438" cy="481994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77D1EB7-C4CB-067D-930A-FEAB22A9F455}"/>
                </a:ext>
              </a:extLst>
            </p:cNvPr>
            <p:cNvGrpSpPr/>
            <p:nvPr/>
          </p:nvGrpSpPr>
          <p:grpSpPr>
            <a:xfrm>
              <a:off x="209550" y="1158545"/>
              <a:ext cx="4008438" cy="4819944"/>
              <a:chOff x="209550" y="1158545"/>
              <a:chExt cx="4008438" cy="4819944"/>
            </a:xfrm>
          </p:grpSpPr>
          <p:grpSp>
            <p:nvGrpSpPr>
              <p:cNvPr id="8" name="Group 3">
                <a:extLst>
                  <a:ext uri="{FF2B5EF4-FFF2-40B4-BE49-F238E27FC236}">
                    <a16:creationId xmlns:a16="http://schemas.microsoft.com/office/drawing/2014/main" id="{0AA3E641-9BD7-DBC9-A686-CA0BB9777337}"/>
                  </a:ext>
                </a:extLst>
              </p:cNvPr>
              <p:cNvGrpSpPr/>
              <p:nvPr/>
            </p:nvGrpSpPr>
            <p:grpSpPr>
              <a:xfrm>
                <a:off x="209550" y="1158545"/>
                <a:ext cx="4008438" cy="4819944"/>
                <a:chOff x="238125" y="1120775"/>
                <a:chExt cx="4008438" cy="4819944"/>
              </a:xfrm>
            </p:grpSpPr>
            <p:grpSp>
              <p:nvGrpSpPr>
                <p:cNvPr id="9" name="Grupo 13">
                  <a:extLst>
                    <a:ext uri="{FF2B5EF4-FFF2-40B4-BE49-F238E27FC236}">
                      <a16:creationId xmlns:a16="http://schemas.microsoft.com/office/drawing/2014/main" id="{83421715-E391-D795-46AF-23C516A3375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8125" y="1120775"/>
                  <a:ext cx="4008438" cy="4616450"/>
                  <a:chOff x="520261" y="1134080"/>
                  <a:chExt cx="4008525" cy="4615078"/>
                </a:xfrm>
              </p:grpSpPr>
              <p:pic>
                <p:nvPicPr>
                  <p:cNvPr id="13" name="Picture 4">
                    <a:extLst>
                      <a:ext uri="{FF2B5EF4-FFF2-40B4-BE49-F238E27FC236}">
                        <a16:creationId xmlns:a16="http://schemas.microsoft.com/office/drawing/2014/main" id="{D6028F15-8D08-1866-9450-5768BE5EBD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0261" y="1134080"/>
                    <a:ext cx="4008525" cy="46150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" name="CaixaDeTexto 5">
                    <a:extLst>
                      <a:ext uri="{FF2B5EF4-FFF2-40B4-BE49-F238E27FC236}">
                        <a16:creationId xmlns:a16="http://schemas.microsoft.com/office/drawing/2014/main" id="{7E5B9D22-AC5C-013A-5AEA-C12F2CA7C8F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3406" y="3447394"/>
                    <a:ext cx="851337" cy="27691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pt-BR" sz="1800" kern="0" err="1">
                        <a:solidFill>
                          <a:srgbClr val="000000"/>
                        </a:solidFill>
                      </a:rPr>
                      <a:t>V</a:t>
                    </a:r>
                    <a:r>
                      <a:rPr lang="en-US" altLang="pt-BR" sz="1800" kern="0" baseline="-25000" err="1">
                        <a:solidFill>
                          <a:srgbClr val="000000"/>
                        </a:solidFill>
                      </a:rPr>
                      <a:t>off</a:t>
                    </a:r>
                    <a:endParaRPr lang="en-US" altLang="pt-BR" sz="1800" kern="0" baseline="-25000">
                      <a:solidFill>
                        <a:srgbClr val="000000"/>
                      </a:solidFill>
                    </a:endParaRPr>
                  </a:p>
                </p:txBody>
              </p:sp>
              <p:cxnSp>
                <p:nvCxnSpPr>
                  <p:cNvPr id="15" name="Conector de seta reta 9">
                    <a:extLst>
                      <a:ext uri="{FF2B5EF4-FFF2-40B4-BE49-F238E27FC236}">
                        <a16:creationId xmlns:a16="http://schemas.microsoft.com/office/drawing/2014/main" id="{7F935EDD-A11C-A16E-FCF2-CFD80CCCDCF1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132463" y="2501462"/>
                    <a:ext cx="10511" cy="578069"/>
                  </a:xfrm>
                  <a:prstGeom prst="straightConnector1">
                    <a:avLst/>
                  </a:prstGeom>
                  <a:noFill/>
                  <a:ln w="9525" algn="ctr">
                    <a:solidFill>
                      <a:srgbClr val="000000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6" name="Conector de seta reta 14">
                    <a:extLst>
                      <a:ext uri="{FF2B5EF4-FFF2-40B4-BE49-F238E27FC236}">
                        <a16:creationId xmlns:a16="http://schemas.microsoft.com/office/drawing/2014/main" id="{AC8AC8ED-F4AC-3B1F-A5CE-733C49FE8F7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3919721" y="2543503"/>
                    <a:ext cx="5256" cy="604344"/>
                  </a:xfrm>
                  <a:prstGeom prst="straightConnector1">
                    <a:avLst/>
                  </a:prstGeom>
                  <a:noFill/>
                  <a:ln w="9525" algn="ctr">
                    <a:solidFill>
                      <a:srgbClr val="000000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17" name="CaixaDeTexto 15">
                    <a:extLst>
                      <a:ext uri="{FF2B5EF4-FFF2-40B4-BE49-F238E27FC236}">
                        <a16:creationId xmlns:a16="http://schemas.microsoft.com/office/drawing/2014/main" id="{CE46BF3F-B7E7-1E92-4E65-A69B319D14C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81590" y="2612985"/>
                    <a:ext cx="514726" cy="27691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0" tIns="0" rIns="0" bIns="0">
                    <a:spAutoFit/>
                  </a:bodyPr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pt-BR" sz="1800" i="1" kern="0">
                        <a:solidFill>
                          <a:srgbClr val="FF0000"/>
                        </a:solidFill>
                      </a:rPr>
                      <a:t>I</a:t>
                    </a:r>
                    <a:r>
                      <a:rPr lang="en-US" altLang="pt-BR" sz="1800" i="1" kern="0" baseline="-25000">
                        <a:solidFill>
                          <a:srgbClr val="FF0000"/>
                        </a:solidFill>
                      </a:rPr>
                      <a:t>B</a:t>
                    </a:r>
                    <a:r>
                      <a:rPr lang="en-US" altLang="pt-BR" sz="1800" kern="0" baseline="-25000">
                        <a:solidFill>
                          <a:srgbClr val="FF0000"/>
                        </a:solidFill>
                      </a:rPr>
                      <a:t>2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Object 8">
                      <a:extLst>
                        <a:ext uri="{FF2B5EF4-FFF2-40B4-BE49-F238E27FC236}">
                          <a16:creationId xmlns:a16="http://schemas.microsoft.com/office/drawing/2014/main" id="{E54491B8-A28E-BA0B-16CD-27212D2A1C1C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2732986" y="5168430"/>
                      <a:ext cx="1306501" cy="772289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>
                      <a:normAutofit/>
                    </a:bodyPr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pt-BR" sz="18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pt-BR" sz="180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pt-BR" sz="180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pt-BR" sz="180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pt-BR" sz="180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pt-BR" sz="18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func>
                              <m:funcPr>
                                <m:ctrlPr>
                                  <a:rPr lang="pt-BR" sz="18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BR" sz="18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pt-BR" sz="180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pt-BR" sz="180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func>
                          </m:oMath>
                        </m:oMathPara>
                      </a14:m>
                      <a:endParaRPr lang="pt-BR" sz="1800" kern="0" dirty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Object 8">
                      <a:extLst>
                        <a:ext uri="{FF2B5EF4-FFF2-40B4-BE49-F238E27FC236}">
                          <a16:creationId xmlns:a16="http://schemas.microsoft.com/office/drawing/2014/main" id="{E54491B8-A28E-BA0B-16CD-27212D2A1C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2732986" y="5168430"/>
                      <a:ext cx="1306501" cy="77228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pt-B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1" name="CaixaDeTexto 15">
                  <a:extLst>
                    <a:ext uri="{FF2B5EF4-FFF2-40B4-BE49-F238E27FC236}">
                      <a16:creationId xmlns:a16="http://schemas.microsoft.com/office/drawing/2014/main" id="{F354D87C-D00A-0D0D-1BD9-B52983973E4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78294" y="2593018"/>
                  <a:ext cx="542918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pt-BR" sz="1800" i="1" kern="0">
                      <a:solidFill>
                        <a:srgbClr val="FF0000"/>
                      </a:solidFill>
                    </a:rPr>
                    <a:t>I</a:t>
                  </a:r>
                  <a:r>
                    <a:rPr lang="en-US" altLang="pt-BR" sz="1800" i="1" kern="0" baseline="-25000">
                      <a:solidFill>
                        <a:srgbClr val="FF0000"/>
                      </a:solidFill>
                    </a:rPr>
                    <a:t>B</a:t>
                  </a:r>
                  <a:r>
                    <a:rPr lang="en-US" altLang="pt-BR" sz="1800" kern="0" baseline="-25000">
                      <a:solidFill>
                        <a:srgbClr val="FF0000"/>
                      </a:solidFill>
                    </a:rPr>
                    <a:t>2</a:t>
                  </a:r>
                </a:p>
              </p:txBody>
            </p:sp>
            <p:sp>
              <p:nvSpPr>
                <p:cNvPr id="12" name="CaixaDeTexto 15">
                  <a:extLst>
                    <a:ext uri="{FF2B5EF4-FFF2-40B4-BE49-F238E27FC236}">
                      <a16:creationId xmlns:a16="http://schemas.microsoft.com/office/drawing/2014/main" id="{B45F0BEE-4EA9-23EE-43FF-521E4FF4964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14881" y="3995653"/>
                  <a:ext cx="410270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pt-BR" sz="1600" i="1" kern="0">
                      <a:solidFill>
                        <a:srgbClr val="000000"/>
                      </a:solidFill>
                    </a:rPr>
                    <a:t>V</a:t>
                  </a:r>
                  <a:r>
                    <a:rPr lang="en-US" altLang="pt-BR" sz="1600" i="1" kern="0" baseline="-25000">
                      <a:solidFill>
                        <a:srgbClr val="000000"/>
                      </a:solidFill>
                    </a:rPr>
                    <a:t>X</a:t>
                  </a:r>
                  <a:endParaRPr lang="en-US" altLang="pt-BR" sz="1600" kern="0" baseline="-2500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0DB28BA-94F0-F636-5EB5-6F3A91A042BE}"/>
                  </a:ext>
                </a:extLst>
              </p:cNvPr>
              <p:cNvSpPr/>
              <p:nvPr/>
            </p:nvSpPr>
            <p:spPr>
              <a:xfrm>
                <a:off x="2858711" y="3495675"/>
                <a:ext cx="581114" cy="10489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796FCC3-80CD-DCA6-F83B-782351ED86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411" y="4156534"/>
                <a:ext cx="970961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Arrow: Circular 32">
              <a:extLst>
                <a:ext uri="{FF2B5EF4-FFF2-40B4-BE49-F238E27FC236}">
                  <a16:creationId xmlns:a16="http://schemas.microsoft.com/office/drawing/2014/main" id="{F56E8D5B-1BD5-7AE9-1790-A2DD9589F7A9}"/>
                </a:ext>
              </a:extLst>
            </p:cNvPr>
            <p:cNvSpPr/>
            <p:nvPr/>
          </p:nvSpPr>
          <p:spPr>
            <a:xfrm flipH="1">
              <a:off x="1102949" y="2243976"/>
              <a:ext cx="865838" cy="1072623"/>
            </a:xfrm>
            <a:prstGeom prst="circular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CaixaDeTexto 18">
              <a:extLst>
                <a:ext uri="{FF2B5EF4-FFF2-40B4-BE49-F238E27FC236}">
                  <a16:creationId xmlns:a16="http://schemas.microsoft.com/office/drawing/2014/main" id="{0D2F8C84-7297-6F7C-1F86-6995AC7D38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0140" y="2811273"/>
              <a:ext cx="105408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600" b="0" kern="0" dirty="0">
                  <a:solidFill>
                    <a:srgbClr val="FF0000"/>
                  </a:solidFill>
                </a:rPr>
                <a:t>Positive feedback</a:t>
              </a:r>
              <a:endParaRPr lang="en-US" altLang="pt-BR" sz="1600" b="0" kern="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36" name="Arrow: Circular 35">
              <a:extLst>
                <a:ext uri="{FF2B5EF4-FFF2-40B4-BE49-F238E27FC236}">
                  <a16:creationId xmlns:a16="http://schemas.microsoft.com/office/drawing/2014/main" id="{2C8B8789-5296-4FC7-A3E2-E791942D5A74}"/>
                </a:ext>
              </a:extLst>
            </p:cNvPr>
            <p:cNvSpPr/>
            <p:nvPr/>
          </p:nvSpPr>
          <p:spPr>
            <a:xfrm>
              <a:off x="2442442" y="2243976"/>
              <a:ext cx="865838" cy="1072623"/>
            </a:xfrm>
            <a:prstGeom prst="circularArrow">
              <a:avLst/>
            </a:prstGeom>
            <a:solidFill>
              <a:srgbClr val="0000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FF"/>
                </a:solidFill>
              </a:endParaRPr>
            </a:p>
          </p:txBody>
        </p:sp>
        <p:sp>
          <p:nvSpPr>
            <p:cNvPr id="37" name="CaixaDeTexto 18">
              <a:extLst>
                <a:ext uri="{FF2B5EF4-FFF2-40B4-BE49-F238E27FC236}">
                  <a16:creationId xmlns:a16="http://schemas.microsoft.com/office/drawing/2014/main" id="{BF9C4EEC-8F7D-C709-6835-2A2EFF26B1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2391726" y="2812996"/>
              <a:ext cx="105408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600" b="0" kern="0" dirty="0">
                  <a:solidFill>
                    <a:srgbClr val="0000FF"/>
                  </a:solidFill>
                </a:rPr>
                <a:t>Negative feedback</a:t>
              </a:r>
              <a:endParaRPr lang="en-US" altLang="pt-BR" sz="1600" b="0" kern="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8" name="CaixaDeTexto 15">
              <a:extLst>
                <a:ext uri="{FF2B5EF4-FFF2-40B4-BE49-F238E27FC236}">
                  <a16:creationId xmlns:a16="http://schemas.microsoft.com/office/drawing/2014/main" id="{86C9F894-FD0D-A4DA-2DC5-D0B10A73CD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280" y="4008751"/>
              <a:ext cx="41027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600" i="1" kern="0">
                  <a:solidFill>
                    <a:srgbClr val="000000"/>
                  </a:solidFill>
                </a:rPr>
                <a:t>V</a:t>
              </a:r>
              <a:r>
                <a:rPr lang="en-US" altLang="pt-BR" sz="1600" i="1" kern="0" baseline="-25000">
                  <a:solidFill>
                    <a:srgbClr val="000000"/>
                  </a:solidFill>
                </a:rPr>
                <a:t>X</a:t>
              </a:r>
              <a:endParaRPr lang="en-US" altLang="pt-BR" sz="1600" kern="0" baseline="-25000">
                <a:solidFill>
                  <a:srgbClr val="000000"/>
                </a:solidFill>
              </a:endParaRPr>
            </a:p>
          </p:txBody>
        </p:sp>
      </p:grpSp>
      <p:sp>
        <p:nvSpPr>
          <p:cNvPr id="20" name="Título 3">
            <a:extLst>
              <a:ext uri="{FF2B5EF4-FFF2-40B4-BE49-F238E27FC236}">
                <a16:creationId xmlns:a16="http://schemas.microsoft.com/office/drawing/2014/main" id="{EA034EC1-C03E-0A63-C8C1-EC8428FB2B96}"/>
              </a:ext>
            </a:extLst>
          </p:cNvPr>
          <p:cNvSpPr txBox="1">
            <a:spLocks/>
          </p:cNvSpPr>
          <p:nvPr/>
        </p:nvSpPr>
        <p:spPr>
          <a:xfrm>
            <a:off x="793088" y="600355"/>
            <a:ext cx="5887977" cy="3623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cs typeface="Arial" panose="020B0604020202020204" pitchFamily="34" charset="0"/>
              </a:rPr>
              <a:t>A self-biased current source (SBCS) </a:t>
            </a:r>
          </a:p>
        </p:txBody>
      </p:sp>
    </p:spTree>
    <p:extLst>
      <p:ext uri="{BB962C8B-B14F-4D97-AF65-F5344CB8AC3E}">
        <p14:creationId xmlns:p14="http://schemas.microsoft.com/office/powerpoint/2010/main" val="2932677353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D8889-BABA-2D64-B139-4FB07F48D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653D10-17DA-79F5-0436-1948CAD07C34}"/>
              </a:ext>
            </a:extLst>
          </p:cNvPr>
          <p:cNvSpPr txBox="1"/>
          <p:nvPr/>
        </p:nvSpPr>
        <p:spPr>
          <a:xfrm>
            <a:off x="780281" y="60634"/>
            <a:ext cx="77707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Current reference</a:t>
            </a:r>
            <a:endParaRPr lang="en-US" sz="3200" dirty="0">
              <a:latin typeface="+mj-lt"/>
            </a:endParaRP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07D0B015-5505-B656-9115-3CFB4082B102}"/>
              </a:ext>
            </a:extLst>
          </p:cNvPr>
          <p:cNvSpPr txBox="1">
            <a:spLocks/>
          </p:cNvSpPr>
          <p:nvPr/>
        </p:nvSpPr>
        <p:spPr>
          <a:xfrm>
            <a:off x="793088" y="600355"/>
            <a:ext cx="5887977" cy="3623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cs typeface="Arial" panose="020B0604020202020204" pitchFamily="34" charset="0"/>
              </a:rPr>
              <a:t>A self-biased current source (SBCS)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CC5435-0E5A-77EC-C213-71E04F945E32}"/>
              </a:ext>
            </a:extLst>
          </p:cNvPr>
          <p:cNvSpPr txBox="1">
            <a:spLocks/>
          </p:cNvSpPr>
          <p:nvPr/>
        </p:nvSpPr>
        <p:spPr bwMode="auto">
          <a:xfrm>
            <a:off x="721055" y="1116081"/>
            <a:ext cx="5488184" cy="45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defTabSz="912813"/>
            <a:r>
              <a:rPr lang="en-US" altLang="pt-BR" sz="2000" kern="0" dirty="0">
                <a:solidFill>
                  <a:srgbClr val="FF0000"/>
                </a:solidFill>
                <a:latin typeface="Arial" panose="020B0604020202020204" pitchFamily="34" charset="0"/>
              </a:rPr>
              <a:t>The voltage following current mirror – VFCM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C503D52-14B3-F18D-ACF6-D37D3AD51B09}"/>
              </a:ext>
            </a:extLst>
          </p:cNvPr>
          <p:cNvGrpSpPr/>
          <p:nvPr/>
        </p:nvGrpSpPr>
        <p:grpSpPr>
          <a:xfrm>
            <a:off x="3319069" y="1518794"/>
            <a:ext cx="5957455" cy="3787523"/>
            <a:chOff x="2724727" y="1394077"/>
            <a:chExt cx="5957455" cy="378752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257C2F9-C5C4-846C-6A62-E5A9B22AE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844" t="1709" r="631" b="1471"/>
            <a:stretch>
              <a:fillRect/>
            </a:stretch>
          </p:blipFill>
          <p:spPr>
            <a:xfrm>
              <a:off x="2724727" y="1394077"/>
              <a:ext cx="5957455" cy="3787523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26231E-3454-2623-AACB-27774ED61977}"/>
                </a:ext>
              </a:extLst>
            </p:cNvPr>
            <p:cNvSpPr/>
            <p:nvPr/>
          </p:nvSpPr>
          <p:spPr>
            <a:xfrm>
              <a:off x="5102623" y="4209957"/>
              <a:ext cx="613901" cy="439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9DDBC8F3-2C13-7243-668C-BE1292DD9E8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188032" y="3698561"/>
              <a:ext cx="443083" cy="3128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pPr defTabSz="912813"/>
              <a:r>
                <a:rPr lang="en-US" altLang="pt-BR" sz="1800" kern="0" dirty="0">
                  <a:solidFill>
                    <a:schemeClr val="tx1"/>
                  </a:solidFill>
                  <a:latin typeface="Arial" panose="020B0604020202020204" pitchFamily="34" charset="0"/>
                </a:rPr>
                <a:t>1:1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CE4AE4-681E-298E-9447-42850A72379A}"/>
                </a:ext>
              </a:extLst>
            </p:cNvPr>
            <p:cNvSpPr/>
            <p:nvPr/>
          </p:nvSpPr>
          <p:spPr>
            <a:xfrm>
              <a:off x="2800252" y="2558443"/>
              <a:ext cx="828138" cy="242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DD60EA8-9E13-A233-8373-1E0DD8778936}"/>
                </a:ext>
              </a:extLst>
            </p:cNvPr>
            <p:cNvSpPr/>
            <p:nvPr/>
          </p:nvSpPr>
          <p:spPr>
            <a:xfrm>
              <a:off x="7128510" y="2572804"/>
              <a:ext cx="828138" cy="242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7A645B14-87DF-A74A-A290-F818844AEBE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188032" y="2000419"/>
              <a:ext cx="443083" cy="3128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pPr defTabSz="912813"/>
              <a:r>
                <a:rPr lang="en-US" altLang="pt-BR" sz="1800" kern="0" dirty="0">
                  <a:solidFill>
                    <a:schemeClr val="tx1"/>
                  </a:solidFill>
                  <a:latin typeface="Arial" panose="020B0604020202020204" pitchFamily="34" charset="0"/>
                </a:rPr>
                <a:t>1:1</a:t>
              </a:r>
            </a:p>
          </p:txBody>
        </p:sp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32345F2C-D2B4-1490-0B14-100B1AD3CAA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941604" y="4642948"/>
              <a:ext cx="529290" cy="3128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pPr defTabSz="912813"/>
              <a:r>
                <a:rPr lang="en-US" altLang="pt-BR" sz="1600" kern="0" dirty="0">
                  <a:solidFill>
                    <a:schemeClr val="tx1"/>
                  </a:solidFill>
                  <a:latin typeface="Arial" panose="020B0604020202020204" pitchFamily="34" charset="0"/>
                </a:rPr>
                <a:t>SCM</a:t>
              </a:r>
            </a:p>
          </p:txBody>
        </p:sp>
        <p:sp>
          <p:nvSpPr>
            <p:cNvPr id="34" name="Title 1">
              <a:extLst>
                <a:ext uri="{FF2B5EF4-FFF2-40B4-BE49-F238E27FC236}">
                  <a16:creationId xmlns:a16="http://schemas.microsoft.com/office/drawing/2014/main" id="{C533479A-9DE0-6C77-C8F8-0B40D968F57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200918" y="4652184"/>
              <a:ext cx="613901" cy="3128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pPr defTabSz="912813"/>
              <a:r>
                <a:rPr lang="en-US" altLang="pt-BR" sz="1600" kern="0" dirty="0">
                  <a:solidFill>
                    <a:schemeClr val="tx1"/>
                  </a:solidFill>
                  <a:latin typeface="Arial" panose="020B0604020202020204" pitchFamily="34" charset="0"/>
                </a:rPr>
                <a:t>SCM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B5236FB-DB2A-BF46-FC80-E4AD5320714A}"/>
                </a:ext>
              </a:extLst>
            </p:cNvPr>
            <p:cNvSpPr/>
            <p:nvPr/>
          </p:nvSpPr>
          <p:spPr>
            <a:xfrm>
              <a:off x="4222823" y="2052498"/>
              <a:ext cx="2265955" cy="92140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itle 1">
              <a:extLst>
                <a:ext uri="{FF2B5EF4-FFF2-40B4-BE49-F238E27FC236}">
                  <a16:creationId xmlns:a16="http://schemas.microsoft.com/office/drawing/2014/main" id="{ED2E3DA8-08D2-3460-EAE9-C3A9985CDD1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885837" y="3867351"/>
              <a:ext cx="346140" cy="3128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pPr defTabSz="912813"/>
              <a:r>
                <a:rPr lang="en-US" altLang="pt-BR" sz="1500" kern="0" dirty="0">
                  <a:solidFill>
                    <a:schemeClr val="tx1"/>
                  </a:solidFill>
                  <a:latin typeface="Arial" panose="020B0604020202020204" pitchFamily="34" charset="0"/>
                </a:rPr>
                <a:t>VF</a:t>
              </a:r>
            </a:p>
          </p:txBody>
        </p:sp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9C157D86-A3ED-CEA5-23A1-8F865E92FD8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749893" y="2572804"/>
              <a:ext cx="378986" cy="3128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pPr defTabSz="912813"/>
              <a:r>
                <a:rPr lang="en-US" altLang="pt-BR" sz="1500" kern="0" dirty="0">
                  <a:solidFill>
                    <a:schemeClr val="tx1"/>
                  </a:solidFill>
                  <a:latin typeface="Arial" panose="020B0604020202020204" pitchFamily="34" charset="0"/>
                </a:rPr>
                <a:t>CM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3D0394E-4932-71B7-A4F3-4BB93B990E97}"/>
              </a:ext>
            </a:extLst>
          </p:cNvPr>
          <p:cNvGrpSpPr/>
          <p:nvPr/>
        </p:nvGrpSpPr>
        <p:grpSpPr>
          <a:xfrm>
            <a:off x="5047749" y="4686453"/>
            <a:ext cx="1804787" cy="1650787"/>
            <a:chOff x="4434933" y="4874391"/>
            <a:chExt cx="1804787" cy="1650787"/>
          </a:xfrm>
        </p:grpSpPr>
        <p:pic>
          <p:nvPicPr>
            <p:cNvPr id="62" name="Picture 4">
              <a:extLst>
                <a:ext uri="{FF2B5EF4-FFF2-40B4-BE49-F238E27FC236}">
                  <a16:creationId xmlns:a16="http://schemas.microsoft.com/office/drawing/2014/main" id="{CCA34ED4-5509-D3C4-688F-B7A3BB3955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98" t="31725" r="29224" b="28537"/>
            <a:stretch>
              <a:fillRect/>
            </a:stretch>
          </p:blipFill>
          <p:spPr bwMode="auto">
            <a:xfrm>
              <a:off x="4434933" y="4874391"/>
              <a:ext cx="1714936" cy="1650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3234BBD-02BE-E05B-8111-B615D7983CA1}"/>
                </a:ext>
              </a:extLst>
            </p:cNvPr>
            <p:cNvSpPr/>
            <p:nvPr/>
          </p:nvSpPr>
          <p:spPr>
            <a:xfrm>
              <a:off x="5925409" y="5925198"/>
              <a:ext cx="314311" cy="599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FC31F0A-7F14-DE5E-27BF-76CC137BB47C}"/>
                </a:ext>
              </a:extLst>
            </p:cNvPr>
            <p:cNvSpPr/>
            <p:nvPr/>
          </p:nvSpPr>
          <p:spPr>
            <a:xfrm>
              <a:off x="4434934" y="6062336"/>
              <a:ext cx="338862" cy="342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Left Brace 69">
            <a:extLst>
              <a:ext uri="{FF2B5EF4-FFF2-40B4-BE49-F238E27FC236}">
                <a16:creationId xmlns:a16="http://schemas.microsoft.com/office/drawing/2014/main" id="{E49763E3-50E6-542E-0FA6-30087BF18CB1}"/>
              </a:ext>
            </a:extLst>
          </p:cNvPr>
          <p:cNvSpPr/>
          <p:nvPr/>
        </p:nvSpPr>
        <p:spPr>
          <a:xfrm rot="5400000" flipV="1">
            <a:off x="5618876" y="3524982"/>
            <a:ext cx="622745" cy="1958920"/>
          </a:xfrm>
          <a:prstGeom prst="leftBrac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01452"/>
      </p:ext>
    </p:extLst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C66B6-63EC-CA2E-C2BE-3B0BF2ADA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m 58">
            <a:extLst>
              <a:ext uri="{FF2B5EF4-FFF2-40B4-BE49-F238E27FC236}">
                <a16:creationId xmlns:a16="http://schemas.microsoft.com/office/drawing/2014/main" id="{74B2132E-386B-CAAD-604E-C9B9B2EFE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235" y="1255768"/>
            <a:ext cx="4622990" cy="2593633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66C5159D-6E5D-1377-A861-6B19C69D6BE3}"/>
              </a:ext>
            </a:extLst>
          </p:cNvPr>
          <p:cNvSpPr txBox="1"/>
          <p:nvPr/>
        </p:nvSpPr>
        <p:spPr>
          <a:xfrm>
            <a:off x="9409395" y="3717411"/>
            <a:ext cx="618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pt-BR" sz="1800" b="1" kern="0" dirty="0">
                <a:solidFill>
                  <a:srgbClr val="000000"/>
                </a:solidFill>
                <a:latin typeface="+mn-lt"/>
              </a:rPr>
              <a:t>V</a:t>
            </a:r>
            <a:r>
              <a:rPr lang="en-US" altLang="pt-BR" sz="1800" b="1" kern="0" baseline="-25000" dirty="0">
                <a:solidFill>
                  <a:srgbClr val="000000"/>
                </a:solidFill>
                <a:latin typeface="+mn-lt"/>
              </a:rPr>
              <a:t>O</a:t>
            </a:r>
            <a:endParaRPr lang="en-US" altLang="pt-BR" sz="1800" b="1" kern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0FFBF431-6BDE-69D7-1491-1BE1B36C55CE}"/>
              </a:ext>
            </a:extLst>
          </p:cNvPr>
          <p:cNvSpPr txBox="1"/>
          <p:nvPr/>
        </p:nvSpPr>
        <p:spPr>
          <a:xfrm>
            <a:off x="5052803" y="1251304"/>
            <a:ext cx="618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pt-BR" sz="1800" b="1" kern="0" dirty="0">
                <a:solidFill>
                  <a:srgbClr val="000000"/>
                </a:solidFill>
                <a:latin typeface="+mn-lt"/>
              </a:rPr>
              <a:t>I</a:t>
            </a:r>
            <a:r>
              <a:rPr lang="en-US" altLang="pt-BR" sz="1800" b="1" kern="0" baseline="-25000" dirty="0">
                <a:solidFill>
                  <a:srgbClr val="000000"/>
                </a:solidFill>
                <a:latin typeface="+mn-lt"/>
              </a:rPr>
              <a:t>D</a:t>
            </a:r>
            <a:endParaRPr lang="en-US" altLang="pt-BR" sz="1800" b="1" kern="0" dirty="0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AF59F665-016F-4728-9285-E39C549DD3CC}"/>
              </a:ext>
            </a:extLst>
          </p:cNvPr>
          <p:cNvGrpSpPr>
            <a:grpSpLocks/>
          </p:cNvGrpSpPr>
          <p:nvPr/>
        </p:nvGrpSpPr>
        <p:grpSpPr bwMode="auto">
          <a:xfrm>
            <a:off x="1230239" y="1212851"/>
            <a:ext cx="2530475" cy="2689225"/>
            <a:chOff x="444" y="959"/>
            <a:chExt cx="1594" cy="1694"/>
          </a:xfrm>
        </p:grpSpPr>
        <p:sp>
          <p:nvSpPr>
            <p:cNvPr id="4" name="Text Box 15">
              <a:extLst>
                <a:ext uri="{FF2B5EF4-FFF2-40B4-BE49-F238E27FC236}">
                  <a16:creationId xmlns:a16="http://schemas.microsoft.com/office/drawing/2014/main" id="{285A3AAB-9F41-10AB-83FA-42B14192A1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2" y="2470"/>
              <a:ext cx="266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0" rIns="0" bIns="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 dirty="0">
                  <a:solidFill>
                    <a:srgbClr val="000000"/>
                  </a:solidFill>
                </a:rPr>
                <a:t>(a)</a:t>
              </a:r>
            </a:p>
          </p:txBody>
        </p:sp>
        <p:sp>
          <p:nvSpPr>
            <p:cNvPr id="5" name="Text Box 16">
              <a:extLst>
                <a:ext uri="{FF2B5EF4-FFF2-40B4-BE49-F238E27FC236}">
                  <a16:creationId xmlns:a16="http://schemas.microsoft.com/office/drawing/2014/main" id="{29B34A9C-0224-8EBE-7F5F-D435A0B685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4" y="959"/>
              <a:ext cx="400" cy="2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>
                  <a:solidFill>
                    <a:srgbClr val="000000"/>
                  </a:solidFill>
                </a:rPr>
                <a:t>V</a:t>
              </a:r>
              <a:r>
                <a:rPr lang="en-US" altLang="pt-BR" sz="1800" b="0" kern="0" baseline="-25000">
                  <a:solidFill>
                    <a:srgbClr val="000000"/>
                  </a:solidFill>
                </a:rPr>
                <a:t>DD</a:t>
              </a:r>
              <a:endParaRPr lang="en-US" altLang="pt-BR" sz="1800" b="0" kern="0">
                <a:solidFill>
                  <a:srgbClr val="000000"/>
                </a:solidFill>
              </a:endParaRPr>
            </a:p>
          </p:txBody>
        </p:sp>
        <p:sp>
          <p:nvSpPr>
            <p:cNvPr id="6" name="Text Box 17">
              <a:extLst>
                <a:ext uri="{FF2B5EF4-FFF2-40B4-BE49-F238E27FC236}">
                  <a16:creationId xmlns:a16="http://schemas.microsoft.com/office/drawing/2014/main" id="{BA03C97D-CBF0-F1CF-32AA-D6F563AAF2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" y="2182"/>
              <a:ext cx="242" cy="21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>
                  <a:solidFill>
                    <a:srgbClr val="000000"/>
                  </a:solidFill>
                </a:rPr>
                <a:t>V</a:t>
              </a:r>
              <a:r>
                <a:rPr lang="en-US" altLang="pt-BR" sz="1800" b="0" kern="0" baseline="-25000">
                  <a:solidFill>
                    <a:srgbClr val="000000"/>
                  </a:solidFill>
                </a:rPr>
                <a:t>I</a:t>
              </a:r>
              <a:endParaRPr lang="en-US" altLang="pt-BR" sz="1800" b="0" kern="0">
                <a:solidFill>
                  <a:srgbClr val="000000"/>
                </a:solidFill>
              </a:endParaRPr>
            </a:p>
          </p:txBody>
        </p:sp>
        <p:sp>
          <p:nvSpPr>
            <p:cNvPr id="7" name="Line 18">
              <a:extLst>
                <a:ext uri="{FF2B5EF4-FFF2-40B4-BE49-F238E27FC236}">
                  <a16:creationId xmlns:a16="http://schemas.microsoft.com/office/drawing/2014/main" id="{7DDAD309-9A6E-D5E6-B014-2F034E151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1" y="2399"/>
              <a:ext cx="1" cy="16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Line 19">
              <a:extLst>
                <a:ext uri="{FF2B5EF4-FFF2-40B4-BE49-F238E27FC236}">
                  <a16:creationId xmlns:a16="http://schemas.microsoft.com/office/drawing/2014/main" id="{C14EDF91-AACB-C99E-EDAC-E849423BE7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0" y="2570"/>
              <a:ext cx="285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Line 20">
              <a:extLst>
                <a:ext uri="{FF2B5EF4-FFF2-40B4-BE49-F238E27FC236}">
                  <a16:creationId xmlns:a16="http://schemas.microsoft.com/office/drawing/2014/main" id="{2DE3FA0C-E445-9D22-C209-A05786CCE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6" y="2612"/>
              <a:ext cx="19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Line 21">
              <a:extLst>
                <a:ext uri="{FF2B5EF4-FFF2-40B4-BE49-F238E27FC236}">
                  <a16:creationId xmlns:a16="http://schemas.microsoft.com/office/drawing/2014/main" id="{7CE74CD2-060C-546E-EAD2-43BB28AAD5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0" y="2652"/>
              <a:ext cx="105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Line 22">
              <a:extLst>
                <a:ext uri="{FF2B5EF4-FFF2-40B4-BE49-F238E27FC236}">
                  <a16:creationId xmlns:a16="http://schemas.microsoft.com/office/drawing/2014/main" id="{AC49B9E0-32D8-3758-0EC5-19FA69DE83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1" y="2115"/>
              <a:ext cx="5" cy="33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Line 23">
              <a:extLst>
                <a:ext uri="{FF2B5EF4-FFF2-40B4-BE49-F238E27FC236}">
                  <a16:creationId xmlns:a16="http://schemas.microsoft.com/office/drawing/2014/main" id="{B8B9C699-535E-FDB3-E58B-13DF66AD31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6" y="1817"/>
              <a:ext cx="0" cy="31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Line 24">
              <a:extLst>
                <a:ext uri="{FF2B5EF4-FFF2-40B4-BE49-F238E27FC236}">
                  <a16:creationId xmlns:a16="http://schemas.microsoft.com/office/drawing/2014/main" id="{EE46BD0F-9E1B-75E7-7CBF-87399FCA9C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5" y="1817"/>
              <a:ext cx="0" cy="30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Line 25">
              <a:extLst>
                <a:ext uri="{FF2B5EF4-FFF2-40B4-BE49-F238E27FC236}">
                  <a16:creationId xmlns:a16="http://schemas.microsoft.com/office/drawing/2014/main" id="{3EA1B0F2-A5BC-014C-C592-3A55C28641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5" y="1666"/>
              <a:ext cx="1" cy="16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Line 26">
              <a:extLst>
                <a:ext uri="{FF2B5EF4-FFF2-40B4-BE49-F238E27FC236}">
                  <a16:creationId xmlns:a16="http://schemas.microsoft.com/office/drawing/2014/main" id="{DD9FC596-A3E0-F7B1-EFF0-EDA2EF8DDF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4" y="2121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Line 27">
              <a:extLst>
                <a:ext uri="{FF2B5EF4-FFF2-40B4-BE49-F238E27FC236}">
                  <a16:creationId xmlns:a16="http://schemas.microsoft.com/office/drawing/2014/main" id="{8271260D-F07E-D033-F583-27060EA7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9" y="1972"/>
              <a:ext cx="30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Line 28">
              <a:extLst>
                <a:ext uri="{FF2B5EF4-FFF2-40B4-BE49-F238E27FC236}">
                  <a16:creationId xmlns:a16="http://schemas.microsoft.com/office/drawing/2014/main" id="{598EC109-6742-8A19-DB88-06A1C30DDE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8" y="1824"/>
              <a:ext cx="11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Oval 29">
              <a:extLst>
                <a:ext uri="{FF2B5EF4-FFF2-40B4-BE49-F238E27FC236}">
                  <a16:creationId xmlns:a16="http://schemas.microsoft.com/office/drawing/2014/main" id="{40787893-3E7A-E9E2-A005-85ED1B650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3" y="2424"/>
              <a:ext cx="62" cy="54"/>
            </a:xfrm>
            <a:prstGeom prst="ellipse">
              <a:avLst/>
            </a:prstGeom>
            <a:solidFill>
              <a:srgbClr val="3333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altLang="pt-BR" sz="1800" kern="0">
                <a:solidFill>
                  <a:srgbClr val="000000"/>
                </a:solidFill>
              </a:endParaRPr>
            </a:p>
          </p:txBody>
        </p:sp>
        <p:sp>
          <p:nvSpPr>
            <p:cNvPr id="19" name="Text Box 30">
              <a:extLst>
                <a:ext uri="{FF2B5EF4-FFF2-40B4-BE49-F238E27FC236}">
                  <a16:creationId xmlns:a16="http://schemas.microsoft.com/office/drawing/2014/main" id="{FAC88182-FB43-3A39-6D0F-60343D070F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3" y="1894"/>
              <a:ext cx="221" cy="1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>
                  <a:solidFill>
                    <a:srgbClr val="000000"/>
                  </a:solidFill>
                </a:rPr>
                <a:t>M</a:t>
              </a:r>
              <a:r>
                <a:rPr lang="en-US" altLang="pt-BR" sz="1800" b="0" kern="0" baseline="-25000">
                  <a:solidFill>
                    <a:srgbClr val="000000"/>
                  </a:solidFill>
                </a:rPr>
                <a:t>1</a:t>
              </a:r>
              <a:endParaRPr lang="en-US" altLang="pt-BR" sz="1800" b="0" kern="0">
                <a:solidFill>
                  <a:srgbClr val="000000"/>
                </a:solidFill>
              </a:endParaRPr>
            </a:p>
          </p:txBody>
        </p:sp>
        <p:sp>
          <p:nvSpPr>
            <p:cNvPr id="20" name="Oval 31">
              <a:extLst>
                <a:ext uri="{FF2B5EF4-FFF2-40B4-BE49-F238E27FC236}">
                  <a16:creationId xmlns:a16="http://schemas.microsoft.com/office/drawing/2014/main" id="{03ED364F-011A-E974-65C2-88C7A3DAA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" y="2087"/>
              <a:ext cx="304" cy="277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altLang="pt-BR" sz="1800" kern="0">
                <a:solidFill>
                  <a:srgbClr val="000000"/>
                </a:solidFill>
              </a:endParaRPr>
            </a:p>
          </p:txBody>
        </p:sp>
        <p:sp>
          <p:nvSpPr>
            <p:cNvPr id="21" name="Line 32">
              <a:extLst>
                <a:ext uri="{FF2B5EF4-FFF2-40B4-BE49-F238E27FC236}">
                  <a16:creationId xmlns:a16="http://schemas.microsoft.com/office/drawing/2014/main" id="{6962E6AB-B5D3-EFE2-A424-E819C8E515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" y="1976"/>
              <a:ext cx="0" cy="11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Line 33">
              <a:extLst>
                <a:ext uri="{FF2B5EF4-FFF2-40B4-BE49-F238E27FC236}">
                  <a16:creationId xmlns:a16="http://schemas.microsoft.com/office/drawing/2014/main" id="{66CE6506-2A8D-2C9D-809D-178C3BC42C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2" y="2355"/>
              <a:ext cx="7" cy="10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Text Box 34">
              <a:extLst>
                <a:ext uri="{FF2B5EF4-FFF2-40B4-BE49-F238E27FC236}">
                  <a16:creationId xmlns:a16="http://schemas.microsoft.com/office/drawing/2014/main" id="{36D34E8A-648F-7CAD-8E09-4FDA668C2E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" y="2072"/>
              <a:ext cx="13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0" rIns="18000" bIns="108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kern="0">
                  <a:solidFill>
                    <a:srgbClr val="000000"/>
                  </a:solidFill>
                </a:rPr>
                <a:t>+</a:t>
              </a:r>
              <a:endParaRPr lang="en-US" altLang="pt-BR" sz="1800" b="0" kern="0">
                <a:solidFill>
                  <a:srgbClr val="000000"/>
                </a:solidFill>
              </a:endParaRPr>
            </a:p>
          </p:txBody>
        </p:sp>
        <p:sp>
          <p:nvSpPr>
            <p:cNvPr id="24" name="Line 35">
              <a:extLst>
                <a:ext uri="{FF2B5EF4-FFF2-40B4-BE49-F238E27FC236}">
                  <a16:creationId xmlns:a16="http://schemas.microsoft.com/office/drawing/2014/main" id="{ECC3BC6C-76F0-FB6C-AAFE-96866DF7F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" y="2303"/>
              <a:ext cx="5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Line 36">
              <a:extLst>
                <a:ext uri="{FF2B5EF4-FFF2-40B4-BE49-F238E27FC236}">
                  <a16:creationId xmlns:a16="http://schemas.microsoft.com/office/drawing/2014/main" id="{50523FD5-E2AF-8491-ECA3-F1C5D601B7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9" y="1661"/>
              <a:ext cx="525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Line 37">
              <a:extLst>
                <a:ext uri="{FF2B5EF4-FFF2-40B4-BE49-F238E27FC236}">
                  <a16:creationId xmlns:a16="http://schemas.microsoft.com/office/drawing/2014/main" id="{A6AF54B3-B722-67C5-8021-87C9C85744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7" y="1041"/>
              <a:ext cx="16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Text Box 38">
              <a:extLst>
                <a:ext uri="{FF2B5EF4-FFF2-40B4-BE49-F238E27FC236}">
                  <a16:creationId xmlns:a16="http://schemas.microsoft.com/office/drawing/2014/main" id="{6AE6EDA7-E51F-F5E3-B880-6FF56547E9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7" y="1582"/>
              <a:ext cx="305" cy="15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 dirty="0">
                  <a:solidFill>
                    <a:srgbClr val="000000"/>
                  </a:solidFill>
                  <a:latin typeface="+mn-lt"/>
                </a:rPr>
                <a:t>V</a:t>
              </a:r>
              <a:r>
                <a:rPr lang="en-US" altLang="pt-BR" sz="1800" b="0" kern="0" baseline="-25000" dirty="0">
                  <a:solidFill>
                    <a:srgbClr val="000000"/>
                  </a:solidFill>
                  <a:latin typeface="+mn-lt"/>
                </a:rPr>
                <a:t>O</a:t>
              </a:r>
              <a:endParaRPr lang="en-US" altLang="pt-BR" sz="1800" b="0" kern="0" dirty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28" name="Text Box 39">
              <a:extLst>
                <a:ext uri="{FF2B5EF4-FFF2-40B4-BE49-F238E27FC236}">
                  <a16:creationId xmlns:a16="http://schemas.microsoft.com/office/drawing/2014/main" id="{EB39F269-8934-C53D-FC88-89E4D64420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" y="1241"/>
              <a:ext cx="176" cy="1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 dirty="0">
                  <a:solidFill>
                    <a:srgbClr val="000000"/>
                  </a:solidFill>
                  <a:latin typeface="+mn-lt"/>
                </a:rPr>
                <a:t>I</a:t>
              </a:r>
              <a:r>
                <a:rPr lang="en-US" altLang="pt-BR" sz="1800" b="0" kern="0" baseline="-25000" dirty="0">
                  <a:solidFill>
                    <a:srgbClr val="000000"/>
                  </a:solidFill>
                  <a:latin typeface="+mn-lt"/>
                </a:rPr>
                <a:t>B</a:t>
              </a:r>
              <a:endParaRPr lang="en-US" altLang="pt-BR" sz="1800" b="0" kern="0" dirty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29" name="Line 40">
              <a:extLst>
                <a:ext uri="{FF2B5EF4-FFF2-40B4-BE49-F238E27FC236}">
                  <a16:creationId xmlns:a16="http://schemas.microsoft.com/office/drawing/2014/main" id="{FC7865C8-6E81-6863-9DC2-25CE3123B7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7" y="1489"/>
              <a:ext cx="2" cy="16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Line 41">
              <a:extLst>
                <a:ext uri="{FF2B5EF4-FFF2-40B4-BE49-F238E27FC236}">
                  <a16:creationId xmlns:a16="http://schemas.microsoft.com/office/drawing/2014/main" id="{867E55BC-C97D-238C-AC03-C3FA48EF75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7" y="1041"/>
              <a:ext cx="2" cy="16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Line 42">
              <a:extLst>
                <a:ext uri="{FF2B5EF4-FFF2-40B4-BE49-F238E27FC236}">
                  <a16:creationId xmlns:a16="http://schemas.microsoft.com/office/drawing/2014/main" id="{AAC16AE0-4D03-8B70-E8F9-E28DAAFB26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6" y="2450"/>
              <a:ext cx="94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Line 43">
              <a:extLst>
                <a:ext uri="{FF2B5EF4-FFF2-40B4-BE49-F238E27FC236}">
                  <a16:creationId xmlns:a16="http://schemas.microsoft.com/office/drawing/2014/main" id="{83E75BD5-6986-E9FE-C898-759ECFB43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37" y="2223"/>
              <a:ext cx="0" cy="23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Line 44">
              <a:extLst>
                <a:ext uri="{FF2B5EF4-FFF2-40B4-BE49-F238E27FC236}">
                  <a16:creationId xmlns:a16="http://schemas.microsoft.com/office/drawing/2014/main" id="{7FAAD32F-B7BF-8891-DC76-B571B40F24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7" y="1817"/>
              <a:ext cx="1" cy="17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Line 45">
              <a:extLst>
                <a:ext uri="{FF2B5EF4-FFF2-40B4-BE49-F238E27FC236}">
                  <a16:creationId xmlns:a16="http://schemas.microsoft.com/office/drawing/2014/main" id="{E5DF3CFC-AD45-C66A-A6AE-63BD436826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3" y="1988"/>
              <a:ext cx="26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" name="Line 46">
              <a:extLst>
                <a:ext uri="{FF2B5EF4-FFF2-40B4-BE49-F238E27FC236}">
                  <a16:creationId xmlns:a16="http://schemas.microsoft.com/office/drawing/2014/main" id="{75B24975-4789-8320-3D08-F0B3606BC5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7" y="2057"/>
              <a:ext cx="1" cy="16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" name="Line 47">
              <a:extLst>
                <a:ext uri="{FF2B5EF4-FFF2-40B4-BE49-F238E27FC236}">
                  <a16:creationId xmlns:a16="http://schemas.microsoft.com/office/drawing/2014/main" id="{5C04282F-A40F-655B-59D1-4672C8CEC2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3" y="2056"/>
              <a:ext cx="26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7" name="Line 48">
              <a:extLst>
                <a:ext uri="{FF2B5EF4-FFF2-40B4-BE49-F238E27FC236}">
                  <a16:creationId xmlns:a16="http://schemas.microsoft.com/office/drawing/2014/main" id="{17A564FC-64B9-14A7-2574-4D185F2F71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38" y="1657"/>
              <a:ext cx="1" cy="23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8" name="Oval 49">
              <a:extLst>
                <a:ext uri="{FF2B5EF4-FFF2-40B4-BE49-F238E27FC236}">
                  <a16:creationId xmlns:a16="http://schemas.microsoft.com/office/drawing/2014/main" id="{17644754-39C2-C014-8B10-30E706276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1633"/>
              <a:ext cx="62" cy="5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altLang="pt-BR" sz="1800" kern="0">
                <a:solidFill>
                  <a:srgbClr val="000000"/>
                </a:solidFill>
              </a:endParaRPr>
            </a:p>
          </p:txBody>
        </p:sp>
        <p:sp>
          <p:nvSpPr>
            <p:cNvPr id="39" name="Text Box 50">
              <a:extLst>
                <a:ext uri="{FF2B5EF4-FFF2-40B4-BE49-F238E27FC236}">
                  <a16:creationId xmlns:a16="http://schemas.microsoft.com/office/drawing/2014/main" id="{A3F980CB-3CE1-561C-A388-7423A7A77D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4" y="1928"/>
              <a:ext cx="197" cy="2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>
                  <a:solidFill>
                    <a:srgbClr val="000000"/>
                  </a:solidFill>
                </a:rPr>
                <a:t>C</a:t>
              </a:r>
              <a:r>
                <a:rPr lang="en-US" altLang="pt-BR" sz="1800" b="0" kern="0" baseline="-25000">
                  <a:solidFill>
                    <a:srgbClr val="000000"/>
                  </a:solidFill>
                </a:rPr>
                <a:t>L</a:t>
              </a:r>
              <a:endParaRPr lang="en-US" altLang="pt-BR" sz="1800" b="0" kern="0">
                <a:solidFill>
                  <a:srgbClr val="000000"/>
                </a:solidFill>
              </a:endParaRPr>
            </a:p>
          </p:txBody>
        </p:sp>
        <p:sp>
          <p:nvSpPr>
            <p:cNvPr id="40" name="Text Box 51">
              <a:extLst>
                <a:ext uri="{FF2B5EF4-FFF2-40B4-BE49-F238E27FC236}">
                  <a16:creationId xmlns:a16="http://schemas.microsoft.com/office/drawing/2014/main" id="{F0E64ADE-1E6A-8FAC-BE93-DE206327F9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3" y="1698"/>
              <a:ext cx="170" cy="1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 dirty="0">
                  <a:solidFill>
                    <a:srgbClr val="000000"/>
                  </a:solidFill>
                  <a:latin typeface="+mn-lt"/>
                </a:rPr>
                <a:t>I</a:t>
              </a:r>
              <a:r>
                <a:rPr lang="en-US" altLang="pt-BR" sz="1800" b="0" kern="0" baseline="-25000" dirty="0">
                  <a:solidFill>
                    <a:srgbClr val="000000"/>
                  </a:solidFill>
                  <a:latin typeface="+mn-lt"/>
                </a:rPr>
                <a:t>D</a:t>
              </a:r>
              <a:endParaRPr lang="en-US" altLang="pt-BR" sz="1800" b="0" kern="0" dirty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41" name="Line 52">
              <a:extLst>
                <a:ext uri="{FF2B5EF4-FFF2-40B4-BE49-F238E27FC236}">
                  <a16:creationId xmlns:a16="http://schemas.microsoft.com/office/drawing/2014/main" id="{8CD5F324-ABCE-7935-82CA-0753283756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1" y="1695"/>
              <a:ext cx="0" cy="13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42" name="Group 53">
              <a:extLst>
                <a:ext uri="{FF2B5EF4-FFF2-40B4-BE49-F238E27FC236}">
                  <a16:creationId xmlns:a16="http://schemas.microsoft.com/office/drawing/2014/main" id="{876D8337-AD08-C37F-9C11-ED5E71B5E0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5" y="1097"/>
              <a:ext cx="304" cy="499"/>
              <a:chOff x="2484" y="4635"/>
              <a:chExt cx="570" cy="1026"/>
            </a:xfrm>
          </p:grpSpPr>
          <p:sp>
            <p:nvSpPr>
              <p:cNvPr id="45" name="Oval 54">
                <a:extLst>
                  <a:ext uri="{FF2B5EF4-FFF2-40B4-BE49-F238E27FC236}">
                    <a16:creationId xmlns:a16="http://schemas.microsoft.com/office/drawing/2014/main" id="{792D3A02-0E7F-2B06-D53E-29849609D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4" y="4863"/>
                <a:ext cx="570" cy="57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altLang="pt-BR" sz="18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Line 55">
                <a:extLst>
                  <a:ext uri="{FF2B5EF4-FFF2-40B4-BE49-F238E27FC236}">
                    <a16:creationId xmlns:a16="http://schemas.microsoft.com/office/drawing/2014/main" id="{AA58B551-1969-ED3A-E2AF-1AE5AD37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9" y="4635"/>
                <a:ext cx="1" cy="22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7" name="Line 56">
                <a:extLst>
                  <a:ext uri="{FF2B5EF4-FFF2-40B4-BE49-F238E27FC236}">
                    <a16:creationId xmlns:a16="http://schemas.microsoft.com/office/drawing/2014/main" id="{C4C51516-9705-0570-2797-94C8FFCD2C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9" y="5433"/>
                <a:ext cx="2" cy="22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8" name="Line 57">
                <a:extLst>
                  <a:ext uri="{FF2B5EF4-FFF2-40B4-BE49-F238E27FC236}">
                    <a16:creationId xmlns:a16="http://schemas.microsoft.com/office/drawing/2014/main" id="{922EAC64-8A5A-E3E9-AB68-8614210138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9" y="4920"/>
                <a:ext cx="1" cy="45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3" name="Line 58">
              <a:extLst>
                <a:ext uri="{FF2B5EF4-FFF2-40B4-BE49-F238E27FC236}">
                  <a16:creationId xmlns:a16="http://schemas.microsoft.com/office/drawing/2014/main" id="{4973FEA8-8D8C-9039-4F9D-FB4BE8B1C9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1" y="1620"/>
              <a:ext cx="201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" name="Text Box 59">
              <a:extLst>
                <a:ext uri="{FF2B5EF4-FFF2-40B4-BE49-F238E27FC236}">
                  <a16:creationId xmlns:a16="http://schemas.microsoft.com/office/drawing/2014/main" id="{0227E8AD-ABEE-9D55-6487-D82D7F7FC0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3" y="1379"/>
              <a:ext cx="172" cy="2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 dirty="0">
                  <a:solidFill>
                    <a:srgbClr val="000000"/>
                  </a:solidFill>
                  <a:latin typeface="+mn-lt"/>
                </a:rPr>
                <a:t>I</a:t>
              </a:r>
              <a:r>
                <a:rPr lang="en-US" altLang="pt-BR" sz="1800" b="0" kern="0" baseline="-25000" dirty="0">
                  <a:solidFill>
                    <a:srgbClr val="000000"/>
                  </a:solidFill>
                  <a:latin typeface="+mn-lt"/>
                </a:rPr>
                <a:t>L</a:t>
              </a:r>
              <a:endParaRPr lang="en-US" altLang="pt-BR" sz="1800" b="0" kern="0" dirty="0">
                <a:solidFill>
                  <a:srgbClr val="000000"/>
                </a:solidFill>
                <a:latin typeface="+mn-lt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27E306F-C525-9032-452A-32ED6B6F553F}"/>
              </a:ext>
            </a:extLst>
          </p:cNvPr>
          <p:cNvGrpSpPr/>
          <p:nvPr/>
        </p:nvGrpSpPr>
        <p:grpSpPr>
          <a:xfrm>
            <a:off x="5422700" y="1478013"/>
            <a:ext cx="4896241" cy="2492074"/>
            <a:chOff x="1873869" y="1605676"/>
            <a:chExt cx="4896241" cy="2492074"/>
          </a:xfrm>
        </p:grpSpPr>
        <p:sp>
          <p:nvSpPr>
            <p:cNvPr id="50" name="Line 61">
              <a:extLst>
                <a:ext uri="{FF2B5EF4-FFF2-40B4-BE49-F238E27FC236}">
                  <a16:creationId xmlns:a16="http://schemas.microsoft.com/office/drawing/2014/main" id="{DDC5F941-0C0F-13C5-01D4-5ADCF6FD8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2497" y="3642252"/>
              <a:ext cx="0" cy="1463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" name="Text Box 62">
              <a:extLst>
                <a:ext uri="{FF2B5EF4-FFF2-40B4-BE49-F238E27FC236}">
                  <a16:creationId xmlns:a16="http://schemas.microsoft.com/office/drawing/2014/main" id="{8FD10EEF-5BCF-A78F-7115-0776AB0361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3869" y="1985641"/>
              <a:ext cx="226454" cy="208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 dirty="0">
                  <a:solidFill>
                    <a:srgbClr val="000000"/>
                  </a:solidFill>
                </a:rPr>
                <a:t>I</a:t>
              </a:r>
              <a:r>
                <a:rPr lang="en-US" altLang="pt-BR" sz="1800" b="0" kern="0" baseline="-25000" dirty="0">
                  <a:solidFill>
                    <a:srgbClr val="000000"/>
                  </a:solidFill>
                </a:rPr>
                <a:t>B</a:t>
              </a:r>
              <a:endParaRPr lang="en-US" altLang="pt-BR" sz="1800" b="0" kern="0" dirty="0">
                <a:solidFill>
                  <a:srgbClr val="000000"/>
                </a:solidFill>
              </a:endParaRPr>
            </a:p>
          </p:txBody>
        </p:sp>
        <p:sp>
          <p:nvSpPr>
            <p:cNvPr id="54" name="Text Box 65">
              <a:extLst>
                <a:ext uri="{FF2B5EF4-FFF2-40B4-BE49-F238E27FC236}">
                  <a16:creationId xmlns:a16="http://schemas.microsoft.com/office/drawing/2014/main" id="{08BC3AC4-5989-D363-0178-4838178B09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1900" y="3818895"/>
              <a:ext cx="414338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 dirty="0">
                  <a:solidFill>
                    <a:srgbClr val="000000"/>
                  </a:solidFill>
                  <a:latin typeface="+mn-lt"/>
                </a:rPr>
                <a:t>V</a:t>
              </a:r>
              <a:r>
                <a:rPr lang="en-US" altLang="pt-BR" sz="1800" b="0" kern="0" baseline="-25000" dirty="0">
                  <a:solidFill>
                    <a:srgbClr val="000000"/>
                  </a:solidFill>
                  <a:latin typeface="+mn-lt"/>
                </a:rPr>
                <a:t>DD</a:t>
              </a:r>
              <a:endParaRPr lang="en-US" altLang="pt-BR" sz="1800" b="0" kern="0" dirty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61" name="Text Box 76">
              <a:extLst>
                <a:ext uri="{FF2B5EF4-FFF2-40B4-BE49-F238E27FC236}">
                  <a16:creationId xmlns:a16="http://schemas.microsoft.com/office/drawing/2014/main" id="{C46A0152-55C8-E0BC-4944-A4ADA06B3A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7372" y="3512931"/>
              <a:ext cx="312738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0" rIns="0" bIns="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 dirty="0">
                  <a:solidFill>
                    <a:srgbClr val="000000"/>
                  </a:solidFill>
                </a:rPr>
                <a:t>(b)</a:t>
              </a:r>
            </a:p>
          </p:txBody>
        </p:sp>
        <p:sp>
          <p:nvSpPr>
            <p:cNvPr id="64" name="Line 79">
              <a:extLst>
                <a:ext uri="{FF2B5EF4-FFF2-40B4-BE49-F238E27FC236}">
                  <a16:creationId xmlns:a16="http://schemas.microsoft.com/office/drawing/2014/main" id="{33F37E9E-266A-C7F4-DD69-7AD47305891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3510897" y="724188"/>
              <a:ext cx="17343" cy="2832379"/>
            </a:xfrm>
            <a:prstGeom prst="line">
              <a:avLst/>
            </a:pr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Oval 81">
              <a:extLst>
                <a:ext uri="{FF2B5EF4-FFF2-40B4-BE49-F238E27FC236}">
                  <a16:creationId xmlns:a16="http://schemas.microsoft.com/office/drawing/2014/main" id="{9E71E553-B97C-26D4-2775-6B2E1CF492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98962" y="2093151"/>
              <a:ext cx="81082" cy="65879"/>
            </a:xfrm>
            <a:prstGeom prst="ellipse">
              <a:avLst/>
            </a:prstGeom>
            <a:solidFill>
              <a:srgbClr val="000000"/>
            </a:solidFill>
            <a:ln w="19050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altLang="pt-BR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67" name="Text Box 82">
              <a:extLst>
                <a:ext uri="{FF2B5EF4-FFF2-40B4-BE49-F238E27FC236}">
                  <a16:creationId xmlns:a16="http://schemas.microsoft.com/office/drawing/2014/main" id="{02A8B860-F5CD-CB74-783E-BECE6F938F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4131" y="1605676"/>
              <a:ext cx="269875" cy="22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0" rIns="0" bIns="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 dirty="0">
                  <a:solidFill>
                    <a:srgbClr val="000000"/>
                  </a:solidFill>
                </a:rPr>
                <a:t>Q</a:t>
              </a:r>
            </a:p>
          </p:txBody>
        </p:sp>
        <p:sp>
          <p:nvSpPr>
            <p:cNvPr id="69" name="Line 84">
              <a:extLst>
                <a:ext uri="{FF2B5EF4-FFF2-40B4-BE49-F238E27FC236}">
                  <a16:creationId xmlns:a16="http://schemas.microsoft.com/office/drawing/2014/main" id="{5F7F7900-DF55-927D-870C-5FA408D0EE8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80106" flipH="1">
              <a:off x="5014969" y="1824349"/>
              <a:ext cx="304334" cy="2277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" name="Text Box 86">
              <a:extLst>
                <a:ext uri="{FF2B5EF4-FFF2-40B4-BE49-F238E27FC236}">
                  <a16:creationId xmlns:a16="http://schemas.microsoft.com/office/drawing/2014/main" id="{C9E5E571-ED3C-D0CA-4D49-AEABA2719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1579" y="1887280"/>
              <a:ext cx="441325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0" rIns="0" bIns="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 dirty="0">
                  <a:solidFill>
                    <a:srgbClr val="000000"/>
                  </a:solidFill>
                  <a:latin typeface="+mn-lt"/>
                </a:rPr>
                <a:t>V</a:t>
              </a:r>
              <a:r>
                <a:rPr lang="en-US" altLang="pt-BR" sz="1800" b="0" kern="0" baseline="-25000" dirty="0">
                  <a:solidFill>
                    <a:srgbClr val="000000"/>
                  </a:solidFill>
                  <a:latin typeface="+mn-lt"/>
                </a:rPr>
                <a:t>GQ</a:t>
              </a:r>
              <a:endParaRPr lang="en-US" altLang="pt-BR" sz="1800" b="0" kern="0" dirty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5" name="Line 90">
              <a:extLst>
                <a:ext uri="{FF2B5EF4-FFF2-40B4-BE49-F238E27FC236}">
                  <a16:creationId xmlns:a16="http://schemas.microsoft.com/office/drawing/2014/main" id="{AFAE0C09-6367-B9F5-2C4C-895E1FEE09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1452" y="2131706"/>
              <a:ext cx="1999" cy="1697288"/>
            </a:xfrm>
            <a:prstGeom prst="line">
              <a:avLst/>
            </a:pr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6" name="Text Box 91">
              <a:extLst>
                <a:ext uri="{FF2B5EF4-FFF2-40B4-BE49-F238E27FC236}">
                  <a16:creationId xmlns:a16="http://schemas.microsoft.com/office/drawing/2014/main" id="{F503EBA0-F893-F4D0-4AE1-85165A947A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7659" y="3804062"/>
              <a:ext cx="471488" cy="293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0" rIns="0" bIns="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 dirty="0">
                  <a:solidFill>
                    <a:srgbClr val="000000"/>
                  </a:solidFill>
                  <a:latin typeface="+mn-lt"/>
                </a:rPr>
                <a:t>V</a:t>
              </a:r>
              <a:r>
                <a:rPr lang="en-US" altLang="pt-BR" sz="1800" b="0" kern="0" baseline="-25000" dirty="0">
                  <a:solidFill>
                    <a:srgbClr val="000000"/>
                  </a:solidFill>
                  <a:latin typeface="+mn-lt"/>
                </a:rPr>
                <a:t>OQ</a:t>
              </a:r>
              <a:endParaRPr lang="en-US" altLang="pt-BR" sz="1800" b="0" kern="0" dirty="0">
                <a:solidFill>
                  <a:srgbClr val="000000"/>
                </a:solidFill>
                <a:latin typeface="+mn-lt"/>
              </a:endParaRPr>
            </a:p>
          </p:txBody>
        </p:sp>
      </p:grpSp>
      <p:sp>
        <p:nvSpPr>
          <p:cNvPr id="99" name="CaixaDeTexto 111">
            <a:extLst>
              <a:ext uri="{FF2B5EF4-FFF2-40B4-BE49-F238E27FC236}">
                <a16:creationId xmlns:a16="http://schemas.microsoft.com/office/drawing/2014/main" id="{6ABA1066-0FD8-4FAB-DF82-BB3ADB192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390" y="4972920"/>
            <a:ext cx="457898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pt-BR" sz="1800" kern="0">
                <a:solidFill>
                  <a:srgbClr val="FF0000"/>
                </a:solidFill>
              </a:rPr>
              <a:t>The gain is a function of technology, transistor channel length,  bias current, and output voltage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Object 54">
                <a:extLst>
                  <a:ext uri="{FF2B5EF4-FFF2-40B4-BE49-F238E27FC236}">
                    <a16:creationId xmlns:a16="http://schemas.microsoft.com/office/drawing/2014/main" id="{A0E74F02-1869-AD1B-69CD-681C8E19551D}"/>
                  </a:ext>
                </a:extLst>
              </p:cNvPr>
              <p:cNvSpPr txBox="1"/>
              <p:nvPr/>
            </p:nvSpPr>
            <p:spPr bwMode="auto">
              <a:xfrm>
                <a:off x="1740428" y="4068662"/>
                <a:ext cx="1173548" cy="67832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Object 54">
                <a:extLst>
                  <a:ext uri="{FF2B5EF4-FFF2-40B4-BE49-F238E27FC236}">
                    <a16:creationId xmlns:a16="http://schemas.microsoft.com/office/drawing/2014/main" id="{A0E74F02-1869-AD1B-69CD-681C8E195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40428" y="4068662"/>
                <a:ext cx="1173548" cy="6783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DC648F43-45F0-3EE7-7167-FEAA6B2A7CC8}"/>
              </a:ext>
            </a:extLst>
          </p:cNvPr>
          <p:cNvSpPr txBox="1"/>
          <p:nvPr/>
        </p:nvSpPr>
        <p:spPr>
          <a:xfrm>
            <a:off x="695400" y="-29368"/>
            <a:ext cx="892015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pt-BR" sz="3200" kern="0" dirty="0">
                <a:latin typeface="+mj-lt"/>
                <a:cs typeface="Arial" panose="020B0604020202020204" pitchFamily="34" charset="0"/>
              </a:rPr>
              <a:t>Common-source amplifier  </a:t>
            </a:r>
          </a:p>
          <a:p>
            <a:r>
              <a:rPr lang="en-US" altLang="pt-BR" sz="3200" kern="0" dirty="0">
                <a:latin typeface="+mj-lt"/>
                <a:cs typeface="Arial" panose="020B0604020202020204" pitchFamily="34" charset="0"/>
              </a:rPr>
              <a:t> Intrinsic gain</a:t>
            </a:r>
            <a:endParaRPr lang="en-US" sz="3200" dirty="0">
              <a:latin typeface="+mj-lt"/>
            </a:endParaRPr>
          </a:p>
        </p:txBody>
      </p:sp>
      <p:sp>
        <p:nvSpPr>
          <p:cNvPr id="110" name="AutoShape 17">
            <a:extLst>
              <a:ext uri="{FF2B5EF4-FFF2-40B4-BE49-F238E27FC236}">
                <a16:creationId xmlns:a16="http://schemas.microsoft.com/office/drawing/2014/main" id="{2EB5AC18-0C9C-0179-1C1C-A0D38097FE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29290" y="3405188"/>
            <a:ext cx="3444875" cy="4414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D19A3AC-EFB8-C894-5E11-64BD49FD086F}"/>
              </a:ext>
            </a:extLst>
          </p:cNvPr>
          <p:cNvGrpSpPr/>
          <p:nvPr/>
        </p:nvGrpSpPr>
        <p:grpSpPr>
          <a:xfrm>
            <a:off x="5827025" y="4047234"/>
            <a:ext cx="3311880" cy="1871885"/>
            <a:chOff x="4229106" y="3395888"/>
            <a:chExt cx="3266278" cy="1871885"/>
          </a:xfrm>
        </p:grpSpPr>
        <p:sp>
          <p:nvSpPr>
            <p:cNvPr id="107" name="Text Box 13">
              <a:extLst>
                <a:ext uri="{FF2B5EF4-FFF2-40B4-BE49-F238E27FC236}">
                  <a16:creationId xmlns:a16="http://schemas.microsoft.com/office/drawing/2014/main" id="{732DB03A-E7C6-528C-EAB2-5185D76B3C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106" y="4514434"/>
              <a:ext cx="265113" cy="275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3269" tIns="46634" rIns="93269" bIns="46634"/>
            <a:lstStyle/>
            <a:p>
              <a:r>
                <a:rPr lang="en-US" i="1" dirty="0"/>
                <a:t>S</a:t>
              </a:r>
              <a:endParaRPr lang="en-US" dirty="0"/>
            </a:p>
          </p:txBody>
        </p:sp>
        <p:sp>
          <p:nvSpPr>
            <p:cNvPr id="108" name="Text Box 14">
              <a:extLst>
                <a:ext uri="{FF2B5EF4-FFF2-40B4-BE49-F238E27FC236}">
                  <a16:creationId xmlns:a16="http://schemas.microsoft.com/office/drawing/2014/main" id="{674C22F8-87D8-7B55-B4D5-031C221AA5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8046" y="4348285"/>
              <a:ext cx="287338" cy="2990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3269" tIns="46634" rIns="93269" bIns="46634"/>
            <a:lstStyle/>
            <a:p>
              <a:r>
                <a:rPr lang="en-US" i="1"/>
                <a:t>D</a:t>
              </a:r>
              <a:endParaRPr lang="en-US"/>
            </a:p>
          </p:txBody>
        </p:sp>
        <p:sp>
          <p:nvSpPr>
            <p:cNvPr id="109" name="Text Box 15">
              <a:extLst>
                <a:ext uri="{FF2B5EF4-FFF2-40B4-BE49-F238E27FC236}">
                  <a16:creationId xmlns:a16="http://schemas.microsoft.com/office/drawing/2014/main" id="{5C9215E3-F58C-C096-9163-7E5096D3CC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5133" y="3916296"/>
              <a:ext cx="284163" cy="397177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lIns="18000" tIns="10800" rIns="18000" bIns="10800"/>
            <a:lstStyle/>
            <a:p>
              <a:r>
                <a:rPr lang="en-US" i="1"/>
                <a:t>i</a:t>
              </a:r>
              <a:r>
                <a:rPr lang="en-US" i="1" baseline="-25000"/>
                <a:t>d</a:t>
              </a:r>
              <a:endParaRPr lang="en-US"/>
            </a:p>
          </p:txBody>
        </p:sp>
        <p:sp>
          <p:nvSpPr>
            <p:cNvPr id="111" name="Line 18">
              <a:extLst>
                <a:ext uri="{FF2B5EF4-FFF2-40B4-BE49-F238E27FC236}">
                  <a16:creationId xmlns:a16="http://schemas.microsoft.com/office/drawing/2014/main" id="{83868A3C-F564-2F2B-89CB-338EFCA8FC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4775" y="4071371"/>
              <a:ext cx="391" cy="67613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Line 19">
              <a:extLst>
                <a:ext uri="{FF2B5EF4-FFF2-40B4-BE49-F238E27FC236}">
                  <a16:creationId xmlns:a16="http://schemas.microsoft.com/office/drawing/2014/main" id="{0C9A01F0-878B-2703-1947-497E7EB059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02247" y="4059503"/>
              <a:ext cx="950" cy="67613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Text Box 22">
              <a:extLst>
                <a:ext uri="{FF2B5EF4-FFF2-40B4-BE49-F238E27FC236}">
                  <a16:creationId xmlns:a16="http://schemas.microsoft.com/office/drawing/2014/main" id="{7CE3882D-E774-62DE-F999-5F7E834DC6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8477" y="4224860"/>
              <a:ext cx="517525" cy="306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8360" tIns="11016" rIns="18360" bIns="11016"/>
            <a:lstStyle/>
            <a:p>
              <a:endParaRPr lang="en-US"/>
            </a:p>
          </p:txBody>
        </p:sp>
        <p:sp>
          <p:nvSpPr>
            <p:cNvPr id="116" name="Line 24">
              <a:extLst>
                <a:ext uri="{FF2B5EF4-FFF2-40B4-BE49-F238E27FC236}">
                  <a16:creationId xmlns:a16="http://schemas.microsoft.com/office/drawing/2014/main" id="{5564B0B3-2E0C-A6B3-BF3C-FB14DA324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5253" y="4076116"/>
              <a:ext cx="13208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" name="Oval 26">
              <a:extLst>
                <a:ext uri="{FF2B5EF4-FFF2-40B4-BE49-F238E27FC236}">
                  <a16:creationId xmlns:a16="http://schemas.microsoft.com/office/drawing/2014/main" id="{C1EE696E-0A1B-08A9-0D92-F2B329C38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902" y="3865660"/>
              <a:ext cx="374650" cy="417748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Line 28">
              <a:extLst>
                <a:ext uri="{FF2B5EF4-FFF2-40B4-BE49-F238E27FC236}">
                  <a16:creationId xmlns:a16="http://schemas.microsoft.com/office/drawing/2014/main" id="{7F2CAF7A-A4AD-78AB-46D8-2287C146DD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86402" y="4069787"/>
              <a:ext cx="1651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Line 29">
              <a:extLst>
                <a:ext uri="{FF2B5EF4-FFF2-40B4-BE49-F238E27FC236}">
                  <a16:creationId xmlns:a16="http://schemas.microsoft.com/office/drawing/2014/main" id="{549A29EA-3F7D-4537-D5B5-CC3A24548E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03196" y="4454304"/>
              <a:ext cx="66516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Line 30">
              <a:extLst>
                <a:ext uri="{FF2B5EF4-FFF2-40B4-BE49-F238E27FC236}">
                  <a16:creationId xmlns:a16="http://schemas.microsoft.com/office/drawing/2014/main" id="{1868D9D1-A402-BC00-EDE2-77B693136C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8415" y="4514434"/>
              <a:ext cx="66516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Line 53">
              <a:extLst>
                <a:ext uri="{FF2B5EF4-FFF2-40B4-BE49-F238E27FC236}">
                  <a16:creationId xmlns:a16="http://schemas.microsoft.com/office/drawing/2014/main" id="{7AA05633-4C55-C2FA-7597-8429E7A4A9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71471" y="4383097"/>
              <a:ext cx="3905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33" name="Object 54">
              <a:extLst>
                <a:ext uri="{FF2B5EF4-FFF2-40B4-BE49-F238E27FC236}">
                  <a16:creationId xmlns:a16="http://schemas.microsoft.com/office/drawing/2014/main" id="{87084462-84FC-940D-3A06-5AECAE6C06F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64273" y="3395888"/>
            <a:ext cx="761808" cy="452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419100" imgH="228600" progId="Equation.DSMT4">
                    <p:embed/>
                  </p:oleObj>
                </mc:Choice>
                <mc:Fallback>
                  <p:oleObj name="Equation" r:id="rId5" imgW="419100" imgH="228600" progId="Equation.DSMT4">
                    <p:embed/>
                    <p:pic>
                      <p:nvPicPr>
                        <p:cNvPr id="133" name="Object 54">
                          <a:extLst>
                            <a:ext uri="{FF2B5EF4-FFF2-40B4-BE49-F238E27FC236}">
                              <a16:creationId xmlns:a16="http://schemas.microsoft.com/office/drawing/2014/main" id="{87084462-84FC-940D-3A06-5AECAE6C06F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64273" y="3395888"/>
                          <a:ext cx="761808" cy="45217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7" name="Line 57">
              <a:extLst>
                <a:ext uri="{FF2B5EF4-FFF2-40B4-BE49-F238E27FC236}">
                  <a16:creationId xmlns:a16="http://schemas.microsoft.com/office/drawing/2014/main" id="{4DDA71ED-8A62-6624-18CA-B891218ADA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56277" y="4066622"/>
              <a:ext cx="200025" cy="949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FB9F7EDA-17F6-4290-9093-25046B796353}"/>
                </a:ext>
              </a:extLst>
            </p:cNvPr>
            <p:cNvGrpSpPr/>
            <p:nvPr/>
          </p:nvGrpSpPr>
          <p:grpSpPr>
            <a:xfrm>
              <a:off x="5186365" y="4520060"/>
              <a:ext cx="1309688" cy="747713"/>
              <a:chOff x="5186365" y="6813550"/>
              <a:chExt cx="1309688" cy="747713"/>
            </a:xfrm>
          </p:grpSpPr>
          <p:sp>
            <p:nvSpPr>
              <p:cNvPr id="128" name="Line 48">
                <a:extLst>
                  <a:ext uri="{FF2B5EF4-FFF2-40B4-BE49-F238E27FC236}">
                    <a16:creationId xmlns:a16="http://schemas.microsoft.com/office/drawing/2014/main" id="{3C112D2F-E523-D5D6-F7AF-7CC2842A5F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6365" y="7016750"/>
                <a:ext cx="1309688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Oval 49">
                <a:extLst>
                  <a:ext uri="{FF2B5EF4-FFF2-40B4-BE49-F238E27FC236}">
                    <a16:creationId xmlns:a16="http://schemas.microsoft.com/office/drawing/2014/main" id="{FF8BB34F-B559-E986-030E-D15434C86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6903" y="6813550"/>
                <a:ext cx="374650" cy="420688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51">
                <a:extLst>
                  <a:ext uri="{FF2B5EF4-FFF2-40B4-BE49-F238E27FC236}">
                    <a16:creationId xmlns:a16="http://schemas.microsoft.com/office/drawing/2014/main" id="{A734E764-3779-8B9E-B019-F337C4167D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10215" y="7018337"/>
                <a:ext cx="16668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Text Box 52">
                <a:extLst>
                  <a:ext uri="{FF2B5EF4-FFF2-40B4-BE49-F238E27FC236}">
                    <a16:creationId xmlns:a16="http://schemas.microsoft.com/office/drawing/2014/main" id="{59403EEB-5EBF-FA92-AA3A-50D9F283CF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59428" y="7212012"/>
                <a:ext cx="525463" cy="330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18360" tIns="11016" rIns="18360" bIns="11016"/>
              <a:lstStyle/>
              <a:p>
                <a:endParaRPr lang="en-US"/>
              </a:p>
            </p:txBody>
          </p:sp>
          <p:graphicFrame>
            <p:nvGraphicFramePr>
              <p:cNvPr id="136" name="Object 57">
                <a:extLst>
                  <a:ext uri="{FF2B5EF4-FFF2-40B4-BE49-F238E27FC236}">
                    <a16:creationId xmlns:a16="http://schemas.microsoft.com/office/drawing/2014/main" id="{9EEDA227-3554-8F14-666D-636AA49E400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92765" y="7150100"/>
              <a:ext cx="503238" cy="4111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30120" imgH="241200" progId="Equation.DSMT4">
                      <p:embed/>
                    </p:oleObj>
                  </mc:Choice>
                  <mc:Fallback>
                    <p:oleObj name="Equation" r:id="rId7" imgW="330120" imgH="241200" progId="Equation.DSMT4">
                      <p:embed/>
                      <p:pic>
                        <p:nvPicPr>
                          <p:cNvPr id="136" name="Object 57">
                            <a:extLst>
                              <a:ext uri="{FF2B5EF4-FFF2-40B4-BE49-F238E27FC236}">
                                <a16:creationId xmlns:a16="http://schemas.microsoft.com/office/drawing/2014/main" id="{9EEDA227-3554-8F14-666D-636AA49E400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92765" y="7150100"/>
                            <a:ext cx="503238" cy="41116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0" name="Line 60">
                <a:extLst>
                  <a:ext uri="{FF2B5EF4-FFF2-40B4-BE49-F238E27FC236}">
                    <a16:creationId xmlns:a16="http://schemas.microsoft.com/office/drawing/2014/main" id="{B2DB6829-1C48-6348-C3FC-1F1608434E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708653" y="7021512"/>
                <a:ext cx="24765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0485564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ED94B-5C25-B33E-D299-08A48601F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m 77">
            <a:extLst>
              <a:ext uri="{FF2B5EF4-FFF2-40B4-BE49-F238E27FC236}">
                <a16:creationId xmlns:a16="http://schemas.microsoft.com/office/drawing/2014/main" id="{CF752C61-FDE0-D6FE-D431-E9D2C6C00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025" y="3565270"/>
            <a:ext cx="4390689" cy="2450692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4CCF3C45-8D86-AAFA-FA22-B1AA0521E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223" y="1335653"/>
            <a:ext cx="3741943" cy="2133155"/>
          </a:xfrm>
          <a:prstGeom prst="rect">
            <a:avLst/>
          </a:prstGeom>
        </p:spPr>
      </p:pic>
      <p:grpSp>
        <p:nvGrpSpPr>
          <p:cNvPr id="3" name="Group 14">
            <a:extLst>
              <a:ext uri="{FF2B5EF4-FFF2-40B4-BE49-F238E27FC236}">
                <a16:creationId xmlns:a16="http://schemas.microsoft.com/office/drawing/2014/main" id="{DCC5BFA3-D0B0-E1BD-B41F-0BD417EA236D}"/>
              </a:ext>
            </a:extLst>
          </p:cNvPr>
          <p:cNvGrpSpPr>
            <a:grpSpLocks/>
          </p:cNvGrpSpPr>
          <p:nvPr/>
        </p:nvGrpSpPr>
        <p:grpSpPr bwMode="auto">
          <a:xfrm>
            <a:off x="723753" y="2047875"/>
            <a:ext cx="2227262" cy="2762250"/>
            <a:chOff x="444" y="959"/>
            <a:chExt cx="1578" cy="1694"/>
          </a:xfrm>
        </p:grpSpPr>
        <p:sp>
          <p:nvSpPr>
            <p:cNvPr id="4" name="Text Box 16">
              <a:extLst>
                <a:ext uri="{FF2B5EF4-FFF2-40B4-BE49-F238E27FC236}">
                  <a16:creationId xmlns:a16="http://schemas.microsoft.com/office/drawing/2014/main" id="{36224AB2-5A6F-3CCE-DCF4-3CF4096693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4" y="959"/>
              <a:ext cx="400" cy="2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>
                  <a:solidFill>
                    <a:srgbClr val="000000"/>
                  </a:solidFill>
                </a:rPr>
                <a:t>V</a:t>
              </a:r>
              <a:r>
                <a:rPr lang="en-US" altLang="pt-BR" sz="1800" b="0" kern="0" baseline="-25000">
                  <a:solidFill>
                    <a:srgbClr val="000000"/>
                  </a:solidFill>
                </a:rPr>
                <a:t>DD</a:t>
              </a:r>
              <a:endParaRPr lang="en-US" altLang="pt-BR" sz="1800" b="0" kern="0">
                <a:solidFill>
                  <a:srgbClr val="000000"/>
                </a:solidFill>
              </a:endParaRPr>
            </a:p>
          </p:txBody>
        </p:sp>
        <p:sp>
          <p:nvSpPr>
            <p:cNvPr id="5" name="Text Box 17">
              <a:extLst>
                <a:ext uri="{FF2B5EF4-FFF2-40B4-BE49-F238E27FC236}">
                  <a16:creationId xmlns:a16="http://schemas.microsoft.com/office/drawing/2014/main" id="{8E74AB35-5750-4CEA-F253-210A5B5620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" y="2182"/>
              <a:ext cx="242" cy="21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>
                  <a:solidFill>
                    <a:srgbClr val="000000"/>
                  </a:solidFill>
                </a:rPr>
                <a:t>V</a:t>
              </a:r>
              <a:r>
                <a:rPr lang="en-US" altLang="pt-BR" sz="1800" b="0" kern="0" baseline="-25000">
                  <a:solidFill>
                    <a:srgbClr val="000000"/>
                  </a:solidFill>
                </a:rPr>
                <a:t>I</a:t>
              </a:r>
              <a:endParaRPr lang="en-US" altLang="pt-BR" sz="1800" b="0" kern="0">
                <a:solidFill>
                  <a:srgbClr val="000000"/>
                </a:solidFill>
              </a:endParaRPr>
            </a:p>
          </p:txBody>
        </p:sp>
        <p:sp>
          <p:nvSpPr>
            <p:cNvPr id="6" name="Line 18">
              <a:extLst>
                <a:ext uri="{FF2B5EF4-FFF2-40B4-BE49-F238E27FC236}">
                  <a16:creationId xmlns:a16="http://schemas.microsoft.com/office/drawing/2014/main" id="{7D307136-8F42-97B1-6DCD-EC8308526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1" y="2399"/>
              <a:ext cx="1" cy="16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Line 19">
              <a:extLst>
                <a:ext uri="{FF2B5EF4-FFF2-40B4-BE49-F238E27FC236}">
                  <a16:creationId xmlns:a16="http://schemas.microsoft.com/office/drawing/2014/main" id="{391B8A63-2781-6BF2-6DA2-E5EAB8604E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0" y="2570"/>
              <a:ext cx="285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Line 20">
              <a:extLst>
                <a:ext uri="{FF2B5EF4-FFF2-40B4-BE49-F238E27FC236}">
                  <a16:creationId xmlns:a16="http://schemas.microsoft.com/office/drawing/2014/main" id="{392A134D-A627-A982-23F5-533F954891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6" y="2612"/>
              <a:ext cx="19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Line 21">
              <a:extLst>
                <a:ext uri="{FF2B5EF4-FFF2-40B4-BE49-F238E27FC236}">
                  <a16:creationId xmlns:a16="http://schemas.microsoft.com/office/drawing/2014/main" id="{C7801B8C-B431-CC91-99F4-44737FD7FD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0" y="2652"/>
              <a:ext cx="105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Line 22">
              <a:extLst>
                <a:ext uri="{FF2B5EF4-FFF2-40B4-BE49-F238E27FC236}">
                  <a16:creationId xmlns:a16="http://schemas.microsoft.com/office/drawing/2014/main" id="{C7A6FF27-A664-409F-BD62-309091616E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1" y="2115"/>
              <a:ext cx="5" cy="33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Line 23">
              <a:extLst>
                <a:ext uri="{FF2B5EF4-FFF2-40B4-BE49-F238E27FC236}">
                  <a16:creationId xmlns:a16="http://schemas.microsoft.com/office/drawing/2014/main" id="{0947FBB5-E222-3D9C-5D72-7CA7A65C4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6" y="1817"/>
              <a:ext cx="0" cy="31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Line 24">
              <a:extLst>
                <a:ext uri="{FF2B5EF4-FFF2-40B4-BE49-F238E27FC236}">
                  <a16:creationId xmlns:a16="http://schemas.microsoft.com/office/drawing/2014/main" id="{9C2AA61B-B6F5-A86D-6278-483863651E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5" y="1817"/>
              <a:ext cx="0" cy="30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Line 25">
              <a:extLst>
                <a:ext uri="{FF2B5EF4-FFF2-40B4-BE49-F238E27FC236}">
                  <a16:creationId xmlns:a16="http://schemas.microsoft.com/office/drawing/2014/main" id="{3E386D8C-3F57-E9E9-2FB2-3C4866048E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5" y="1666"/>
              <a:ext cx="1" cy="16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Line 26">
              <a:extLst>
                <a:ext uri="{FF2B5EF4-FFF2-40B4-BE49-F238E27FC236}">
                  <a16:creationId xmlns:a16="http://schemas.microsoft.com/office/drawing/2014/main" id="{3201A49E-BDD0-6D1D-C5E1-515E87F105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4" y="2121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Line 27">
              <a:extLst>
                <a:ext uri="{FF2B5EF4-FFF2-40B4-BE49-F238E27FC236}">
                  <a16:creationId xmlns:a16="http://schemas.microsoft.com/office/drawing/2014/main" id="{5345EB68-FCF0-B5FD-B7FB-979DED3B0F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9" y="1972"/>
              <a:ext cx="30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Line 28">
              <a:extLst>
                <a:ext uri="{FF2B5EF4-FFF2-40B4-BE49-F238E27FC236}">
                  <a16:creationId xmlns:a16="http://schemas.microsoft.com/office/drawing/2014/main" id="{A2E99C66-5193-C2A4-184D-33E2E8C527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8" y="1824"/>
              <a:ext cx="11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Oval 29">
              <a:extLst>
                <a:ext uri="{FF2B5EF4-FFF2-40B4-BE49-F238E27FC236}">
                  <a16:creationId xmlns:a16="http://schemas.microsoft.com/office/drawing/2014/main" id="{E55F38E5-FCF3-FAF9-4673-99E63B0EB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3" y="2424"/>
              <a:ext cx="62" cy="54"/>
            </a:xfrm>
            <a:prstGeom prst="ellipse">
              <a:avLst/>
            </a:prstGeom>
            <a:solidFill>
              <a:srgbClr val="3333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altLang="pt-BR" sz="1800" kern="0">
                <a:solidFill>
                  <a:srgbClr val="000000"/>
                </a:solidFill>
              </a:endParaRPr>
            </a:p>
          </p:txBody>
        </p:sp>
        <p:sp>
          <p:nvSpPr>
            <p:cNvPr id="18" name="Text Box 30">
              <a:extLst>
                <a:ext uri="{FF2B5EF4-FFF2-40B4-BE49-F238E27FC236}">
                  <a16:creationId xmlns:a16="http://schemas.microsoft.com/office/drawing/2014/main" id="{598038A9-F4D3-5140-79A4-B9BBD77455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3" y="1894"/>
              <a:ext cx="221" cy="1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>
                  <a:solidFill>
                    <a:srgbClr val="000000"/>
                  </a:solidFill>
                </a:rPr>
                <a:t>M</a:t>
              </a:r>
              <a:r>
                <a:rPr lang="en-US" altLang="pt-BR" sz="1800" b="0" kern="0" baseline="-25000">
                  <a:solidFill>
                    <a:srgbClr val="000000"/>
                  </a:solidFill>
                </a:rPr>
                <a:t>1</a:t>
              </a:r>
              <a:endParaRPr lang="en-US" altLang="pt-BR" sz="1800" b="0" kern="0">
                <a:solidFill>
                  <a:srgbClr val="000000"/>
                </a:solidFill>
              </a:endParaRPr>
            </a:p>
          </p:txBody>
        </p:sp>
        <p:sp>
          <p:nvSpPr>
            <p:cNvPr id="19" name="Oval 31">
              <a:extLst>
                <a:ext uri="{FF2B5EF4-FFF2-40B4-BE49-F238E27FC236}">
                  <a16:creationId xmlns:a16="http://schemas.microsoft.com/office/drawing/2014/main" id="{F74EECE3-A948-CE83-EEE4-F22D20914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" y="2087"/>
              <a:ext cx="304" cy="277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altLang="pt-BR" sz="1800" kern="0">
                <a:solidFill>
                  <a:srgbClr val="000000"/>
                </a:solidFill>
              </a:endParaRPr>
            </a:p>
          </p:txBody>
        </p:sp>
        <p:sp>
          <p:nvSpPr>
            <p:cNvPr id="20" name="Line 32">
              <a:extLst>
                <a:ext uri="{FF2B5EF4-FFF2-40B4-BE49-F238E27FC236}">
                  <a16:creationId xmlns:a16="http://schemas.microsoft.com/office/drawing/2014/main" id="{93A63495-62BD-082B-AAFE-BABB22559E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" y="1976"/>
              <a:ext cx="0" cy="11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Line 33">
              <a:extLst>
                <a:ext uri="{FF2B5EF4-FFF2-40B4-BE49-F238E27FC236}">
                  <a16:creationId xmlns:a16="http://schemas.microsoft.com/office/drawing/2014/main" id="{89A0C75E-6749-D8E6-17AD-EC23CA52DE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2" y="2355"/>
              <a:ext cx="7" cy="10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Text Box 34">
              <a:extLst>
                <a:ext uri="{FF2B5EF4-FFF2-40B4-BE49-F238E27FC236}">
                  <a16:creationId xmlns:a16="http://schemas.microsoft.com/office/drawing/2014/main" id="{98ED55F8-00AF-F856-FFEF-791B5BA636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" y="2072"/>
              <a:ext cx="13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0" rIns="18000" bIns="108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kern="0">
                  <a:solidFill>
                    <a:srgbClr val="000000"/>
                  </a:solidFill>
                </a:rPr>
                <a:t>+</a:t>
              </a:r>
              <a:endParaRPr lang="en-US" altLang="pt-BR" sz="1800" b="0" kern="0">
                <a:solidFill>
                  <a:srgbClr val="000000"/>
                </a:solidFill>
              </a:endParaRPr>
            </a:p>
          </p:txBody>
        </p:sp>
        <p:sp>
          <p:nvSpPr>
            <p:cNvPr id="23" name="Line 35">
              <a:extLst>
                <a:ext uri="{FF2B5EF4-FFF2-40B4-BE49-F238E27FC236}">
                  <a16:creationId xmlns:a16="http://schemas.microsoft.com/office/drawing/2014/main" id="{28371828-9015-B3C6-CD3B-8FD7927B34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" y="2303"/>
              <a:ext cx="5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Line 36">
              <a:extLst>
                <a:ext uri="{FF2B5EF4-FFF2-40B4-BE49-F238E27FC236}">
                  <a16:creationId xmlns:a16="http://schemas.microsoft.com/office/drawing/2014/main" id="{40FCD18A-BDD9-1C63-065A-CA393445A3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9" y="1661"/>
              <a:ext cx="525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Line 37">
              <a:extLst>
                <a:ext uri="{FF2B5EF4-FFF2-40B4-BE49-F238E27FC236}">
                  <a16:creationId xmlns:a16="http://schemas.microsoft.com/office/drawing/2014/main" id="{3FC95827-C6B2-AD50-69F9-A9270D8383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7" y="1041"/>
              <a:ext cx="16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Text Box 38">
              <a:extLst>
                <a:ext uri="{FF2B5EF4-FFF2-40B4-BE49-F238E27FC236}">
                  <a16:creationId xmlns:a16="http://schemas.microsoft.com/office/drawing/2014/main" id="{E621968B-AB3A-992C-7BE5-C447915E3B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7" y="1582"/>
              <a:ext cx="305" cy="15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b="0" kern="0" dirty="0">
                  <a:solidFill>
                    <a:srgbClr val="000000"/>
                  </a:solidFill>
                  <a:latin typeface="+mn-lt"/>
                </a:rPr>
                <a:t>V</a:t>
              </a:r>
              <a:r>
                <a:rPr lang="en-US" altLang="pt-BR" b="0" kern="0" baseline="-25000" dirty="0">
                  <a:solidFill>
                    <a:srgbClr val="000000"/>
                  </a:solidFill>
                  <a:latin typeface="+mn-lt"/>
                </a:rPr>
                <a:t>O</a:t>
              </a:r>
              <a:endParaRPr lang="en-US" altLang="pt-BR" b="0" kern="0" dirty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27" name="Text Box 39">
              <a:extLst>
                <a:ext uri="{FF2B5EF4-FFF2-40B4-BE49-F238E27FC236}">
                  <a16:creationId xmlns:a16="http://schemas.microsoft.com/office/drawing/2014/main" id="{A7864560-A433-7909-985F-604A80B6A9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" y="1241"/>
              <a:ext cx="176" cy="1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>
                  <a:solidFill>
                    <a:srgbClr val="000000"/>
                  </a:solidFill>
                </a:rPr>
                <a:t>I</a:t>
              </a:r>
              <a:r>
                <a:rPr lang="en-US" altLang="pt-BR" sz="1800" b="0" kern="0" baseline="-25000">
                  <a:solidFill>
                    <a:srgbClr val="000000"/>
                  </a:solidFill>
                </a:rPr>
                <a:t>B</a:t>
              </a:r>
              <a:endParaRPr lang="en-US" altLang="pt-BR" sz="1800" b="0" kern="0">
                <a:solidFill>
                  <a:srgbClr val="000000"/>
                </a:solidFill>
              </a:endParaRPr>
            </a:p>
          </p:txBody>
        </p:sp>
        <p:sp>
          <p:nvSpPr>
            <p:cNvPr id="28" name="Line 40">
              <a:extLst>
                <a:ext uri="{FF2B5EF4-FFF2-40B4-BE49-F238E27FC236}">
                  <a16:creationId xmlns:a16="http://schemas.microsoft.com/office/drawing/2014/main" id="{BDA65A1A-7C85-C00E-FC99-0A992EBE72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7" y="1489"/>
              <a:ext cx="2" cy="16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Line 41">
              <a:extLst>
                <a:ext uri="{FF2B5EF4-FFF2-40B4-BE49-F238E27FC236}">
                  <a16:creationId xmlns:a16="http://schemas.microsoft.com/office/drawing/2014/main" id="{5E73F869-8A1E-ABB1-6B29-75264AA98A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7" y="1041"/>
              <a:ext cx="2" cy="16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Line 42">
              <a:extLst>
                <a:ext uri="{FF2B5EF4-FFF2-40B4-BE49-F238E27FC236}">
                  <a16:creationId xmlns:a16="http://schemas.microsoft.com/office/drawing/2014/main" id="{97AE16A9-2327-B105-BEAD-A254623DAB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6" y="2450"/>
              <a:ext cx="94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Line 43">
              <a:extLst>
                <a:ext uri="{FF2B5EF4-FFF2-40B4-BE49-F238E27FC236}">
                  <a16:creationId xmlns:a16="http://schemas.microsoft.com/office/drawing/2014/main" id="{587D3CBD-5497-CCF5-4F66-AC40CF3379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37" y="2223"/>
              <a:ext cx="0" cy="23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Line 44">
              <a:extLst>
                <a:ext uri="{FF2B5EF4-FFF2-40B4-BE49-F238E27FC236}">
                  <a16:creationId xmlns:a16="http://schemas.microsoft.com/office/drawing/2014/main" id="{EDDE4E27-875C-9543-52FD-8A11DC8AEB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7" y="1817"/>
              <a:ext cx="1" cy="17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Line 45">
              <a:extLst>
                <a:ext uri="{FF2B5EF4-FFF2-40B4-BE49-F238E27FC236}">
                  <a16:creationId xmlns:a16="http://schemas.microsoft.com/office/drawing/2014/main" id="{D355A5AB-93EC-24C8-43F9-05EEF7E528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3" y="1988"/>
              <a:ext cx="26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Line 46">
              <a:extLst>
                <a:ext uri="{FF2B5EF4-FFF2-40B4-BE49-F238E27FC236}">
                  <a16:creationId xmlns:a16="http://schemas.microsoft.com/office/drawing/2014/main" id="{79C01502-976B-736F-5F02-134D88F20D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7" y="2057"/>
              <a:ext cx="1" cy="16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" name="Line 47">
              <a:extLst>
                <a:ext uri="{FF2B5EF4-FFF2-40B4-BE49-F238E27FC236}">
                  <a16:creationId xmlns:a16="http://schemas.microsoft.com/office/drawing/2014/main" id="{00CD5341-FACE-8120-A05D-A72422176F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3" y="2056"/>
              <a:ext cx="26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" name="Line 48">
              <a:extLst>
                <a:ext uri="{FF2B5EF4-FFF2-40B4-BE49-F238E27FC236}">
                  <a16:creationId xmlns:a16="http://schemas.microsoft.com/office/drawing/2014/main" id="{86FD2E61-384B-425F-D5FC-06393C4BA8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38" y="1657"/>
              <a:ext cx="1" cy="23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7" name="Oval 49">
              <a:extLst>
                <a:ext uri="{FF2B5EF4-FFF2-40B4-BE49-F238E27FC236}">
                  <a16:creationId xmlns:a16="http://schemas.microsoft.com/office/drawing/2014/main" id="{FEE3E400-9935-3ED0-C167-2FBB5797F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1633"/>
              <a:ext cx="62" cy="5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altLang="pt-BR" sz="1800" kern="0">
                <a:solidFill>
                  <a:srgbClr val="000000"/>
                </a:solidFill>
              </a:endParaRPr>
            </a:p>
          </p:txBody>
        </p:sp>
        <p:sp>
          <p:nvSpPr>
            <p:cNvPr id="38" name="Text Box 50">
              <a:extLst>
                <a:ext uri="{FF2B5EF4-FFF2-40B4-BE49-F238E27FC236}">
                  <a16:creationId xmlns:a16="http://schemas.microsoft.com/office/drawing/2014/main" id="{DBB4ADC5-E0C5-38E9-C3AF-199C119510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4" y="1928"/>
              <a:ext cx="261" cy="2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>
                  <a:solidFill>
                    <a:srgbClr val="000000"/>
                  </a:solidFill>
                </a:rPr>
                <a:t>C</a:t>
              </a:r>
              <a:r>
                <a:rPr lang="en-US" altLang="pt-BR" sz="1800" b="0" kern="0" baseline="-25000">
                  <a:solidFill>
                    <a:srgbClr val="000000"/>
                  </a:solidFill>
                </a:rPr>
                <a:t>LVD=0</a:t>
              </a:r>
              <a:endParaRPr lang="en-US" altLang="pt-BR" sz="1800" b="0" kern="0">
                <a:solidFill>
                  <a:srgbClr val="000000"/>
                </a:solidFill>
              </a:endParaRPr>
            </a:p>
          </p:txBody>
        </p:sp>
        <p:sp>
          <p:nvSpPr>
            <p:cNvPr id="39" name="Text Box 51">
              <a:extLst>
                <a:ext uri="{FF2B5EF4-FFF2-40B4-BE49-F238E27FC236}">
                  <a16:creationId xmlns:a16="http://schemas.microsoft.com/office/drawing/2014/main" id="{8D00F1CD-8F6E-A84A-A4F8-43857009C2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3" y="1698"/>
              <a:ext cx="170" cy="1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>
                  <a:solidFill>
                    <a:srgbClr val="000000"/>
                  </a:solidFill>
                </a:rPr>
                <a:t>I</a:t>
              </a:r>
              <a:r>
                <a:rPr lang="en-US" altLang="pt-BR" sz="1800" b="0" kern="0" baseline="-25000">
                  <a:solidFill>
                    <a:srgbClr val="000000"/>
                  </a:solidFill>
                </a:rPr>
                <a:t>D</a:t>
              </a:r>
              <a:endParaRPr lang="en-US" altLang="pt-BR" sz="1800" b="0" kern="0">
                <a:solidFill>
                  <a:srgbClr val="000000"/>
                </a:solidFill>
              </a:endParaRPr>
            </a:p>
          </p:txBody>
        </p:sp>
        <p:sp>
          <p:nvSpPr>
            <p:cNvPr id="40" name="Line 52">
              <a:extLst>
                <a:ext uri="{FF2B5EF4-FFF2-40B4-BE49-F238E27FC236}">
                  <a16:creationId xmlns:a16="http://schemas.microsoft.com/office/drawing/2014/main" id="{624036B1-4265-3176-8DA8-E698812079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1" y="1695"/>
              <a:ext cx="0" cy="13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41" name="Group 53">
              <a:extLst>
                <a:ext uri="{FF2B5EF4-FFF2-40B4-BE49-F238E27FC236}">
                  <a16:creationId xmlns:a16="http://schemas.microsoft.com/office/drawing/2014/main" id="{10BB546A-4F39-FD4B-872A-16E6A2B0C9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5" y="1097"/>
              <a:ext cx="304" cy="499"/>
              <a:chOff x="2484" y="4635"/>
              <a:chExt cx="570" cy="1026"/>
            </a:xfrm>
          </p:grpSpPr>
          <p:sp>
            <p:nvSpPr>
              <p:cNvPr id="44" name="Oval 54">
                <a:extLst>
                  <a:ext uri="{FF2B5EF4-FFF2-40B4-BE49-F238E27FC236}">
                    <a16:creationId xmlns:a16="http://schemas.microsoft.com/office/drawing/2014/main" id="{26993AA6-801B-A88A-2FA1-C9B9B230DE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4" y="4863"/>
                <a:ext cx="570" cy="57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altLang="pt-BR" sz="18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Line 55">
                <a:extLst>
                  <a:ext uri="{FF2B5EF4-FFF2-40B4-BE49-F238E27FC236}">
                    <a16:creationId xmlns:a16="http://schemas.microsoft.com/office/drawing/2014/main" id="{D758BE7D-5207-EFC7-EB8D-C4476B9E40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9" y="4635"/>
                <a:ext cx="1" cy="22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6" name="Line 56">
                <a:extLst>
                  <a:ext uri="{FF2B5EF4-FFF2-40B4-BE49-F238E27FC236}">
                    <a16:creationId xmlns:a16="http://schemas.microsoft.com/office/drawing/2014/main" id="{A8AF5ACA-8E74-8CA2-64C1-FFA4CFE6F2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9" y="5433"/>
                <a:ext cx="2" cy="22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7" name="Line 57">
                <a:extLst>
                  <a:ext uri="{FF2B5EF4-FFF2-40B4-BE49-F238E27FC236}">
                    <a16:creationId xmlns:a16="http://schemas.microsoft.com/office/drawing/2014/main" id="{C5BA7DDE-BAD7-9CC5-1EF1-1DCA8F3294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9" y="4920"/>
                <a:ext cx="1" cy="45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2" name="Line 58">
              <a:extLst>
                <a:ext uri="{FF2B5EF4-FFF2-40B4-BE49-F238E27FC236}">
                  <a16:creationId xmlns:a16="http://schemas.microsoft.com/office/drawing/2014/main" id="{958F0BB5-E794-409A-CA84-CB6E6C10DF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1" y="1620"/>
              <a:ext cx="201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" name="Text Box 59">
              <a:extLst>
                <a:ext uri="{FF2B5EF4-FFF2-40B4-BE49-F238E27FC236}">
                  <a16:creationId xmlns:a16="http://schemas.microsoft.com/office/drawing/2014/main" id="{1E5C7BF4-2E28-22CB-ED8D-8A598E6473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3" y="1329"/>
              <a:ext cx="201" cy="2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 dirty="0">
                  <a:solidFill>
                    <a:srgbClr val="000000"/>
                  </a:solidFill>
                </a:rPr>
                <a:t>I</a:t>
              </a:r>
              <a:r>
                <a:rPr lang="en-US" altLang="pt-BR" sz="1800" b="0" kern="0" baseline="-25000" dirty="0">
                  <a:solidFill>
                    <a:srgbClr val="000000"/>
                  </a:solidFill>
                </a:rPr>
                <a:t>L</a:t>
              </a:r>
              <a:endParaRPr lang="en-US" altLang="pt-BR" sz="1800" b="0" kern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50" name="Text Box 50">
            <a:extLst>
              <a:ext uri="{FF2B5EF4-FFF2-40B4-BE49-F238E27FC236}">
                <a16:creationId xmlns:a16="http://schemas.microsoft.com/office/drawing/2014/main" id="{31A9E8B8-5F1C-3730-728A-267923734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4736" y="1011379"/>
            <a:ext cx="43935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pt-BR" sz="1800" kern="0" dirty="0">
                <a:solidFill>
                  <a:srgbClr val="000000"/>
                </a:solidFill>
              </a:rPr>
              <a:t>Velocity saturation not accounted for :</a:t>
            </a:r>
          </a:p>
        </p:txBody>
      </p:sp>
      <p:grpSp>
        <p:nvGrpSpPr>
          <p:cNvPr id="64" name="Grupo 139">
            <a:extLst>
              <a:ext uri="{FF2B5EF4-FFF2-40B4-BE49-F238E27FC236}">
                <a16:creationId xmlns:a16="http://schemas.microsoft.com/office/drawing/2014/main" id="{DCE582FE-C25F-E5C7-C109-10DA6722D422}"/>
              </a:ext>
            </a:extLst>
          </p:cNvPr>
          <p:cNvGrpSpPr>
            <a:grpSpLocks/>
          </p:cNvGrpSpPr>
          <p:nvPr/>
        </p:nvGrpSpPr>
        <p:grpSpPr bwMode="auto">
          <a:xfrm>
            <a:off x="3894006" y="3878080"/>
            <a:ext cx="2344998" cy="2830745"/>
            <a:chOff x="5313345" y="3490392"/>
            <a:chExt cx="2121077" cy="24892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bject 8">
                  <a:extLst>
                    <a:ext uri="{FF2B5EF4-FFF2-40B4-BE49-F238E27FC236}">
                      <a16:creationId xmlns:a16="http://schemas.microsoft.com/office/drawing/2014/main" id="{97D739C8-0906-0086-6FCD-D74E300F3856}"/>
                    </a:ext>
                  </a:extLst>
                </p:cNvPr>
                <p:cNvSpPr txBox="1"/>
                <p:nvPr/>
              </p:nvSpPr>
              <p:spPr bwMode="auto">
                <a:xfrm>
                  <a:off x="5313345" y="3775585"/>
                  <a:ext cx="491510" cy="341439"/>
                </a:xfrm>
                <a:prstGeom prst="rect">
                  <a:avLst/>
                </a:prstGeom>
                <a:noFill/>
              </p:spPr>
              <p:txBody>
                <a:bodyPr>
                  <a:normAutofit fontScale="925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pt-B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Object 8">
                  <a:extLst>
                    <a:ext uri="{FF2B5EF4-FFF2-40B4-BE49-F238E27FC236}">
                      <a16:creationId xmlns:a16="http://schemas.microsoft.com/office/drawing/2014/main" id="{97D739C8-0906-0086-6FCD-D74E300F38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13345" y="3775585"/>
                  <a:ext cx="491510" cy="341439"/>
                </a:xfrm>
                <a:prstGeom prst="rect">
                  <a:avLst/>
                </a:prstGeom>
                <a:blipFill>
                  <a:blip r:embed="rId5"/>
                  <a:stretch>
                    <a:fillRect r="-11236" b="-781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CaixaDeTexto 319">
              <a:extLst>
                <a:ext uri="{FF2B5EF4-FFF2-40B4-BE49-F238E27FC236}">
                  <a16:creationId xmlns:a16="http://schemas.microsoft.com/office/drawing/2014/main" id="{C6C0CFB3-FC0D-99FC-2241-685090AD5E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57500" y="5665099"/>
              <a:ext cx="457680" cy="314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400" i="1" kern="0" dirty="0">
                  <a:solidFill>
                    <a:srgbClr val="000000"/>
                  </a:solidFill>
                </a:rPr>
                <a:t>V</a:t>
              </a:r>
              <a:r>
                <a:rPr lang="en-US" altLang="pt-BR" sz="1400" i="1" kern="0" baseline="-25000" dirty="0">
                  <a:solidFill>
                    <a:srgbClr val="000000"/>
                  </a:solidFill>
                </a:rPr>
                <a:t>D</a:t>
              </a:r>
              <a:endParaRPr lang="en-US" altLang="pt-BR" sz="1400" i="1" kern="0" dirty="0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Object 6">
                  <a:extLst>
                    <a:ext uri="{FF2B5EF4-FFF2-40B4-BE49-F238E27FC236}">
                      <a16:creationId xmlns:a16="http://schemas.microsoft.com/office/drawing/2014/main" id="{1E572E2F-AFDF-303E-2C99-915F22EB4688}"/>
                    </a:ext>
                  </a:extLst>
                </p:cNvPr>
                <p:cNvSpPr txBox="1"/>
                <p:nvPr/>
              </p:nvSpPr>
              <p:spPr bwMode="auto">
                <a:xfrm>
                  <a:off x="7048887" y="3490392"/>
                  <a:ext cx="385535" cy="359530"/>
                </a:xfrm>
                <a:prstGeom prst="rect">
                  <a:avLst/>
                </a:prstGeom>
                <a:noFill/>
              </p:spPr>
              <p:txBody>
                <a:bodyPr>
                  <a:normAutofit fontScale="925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33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3366FF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3366FF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rgbClr val="3366FF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Object 6">
                  <a:extLst>
                    <a:ext uri="{FF2B5EF4-FFF2-40B4-BE49-F238E27FC236}">
                      <a16:creationId xmlns:a16="http://schemas.microsoft.com/office/drawing/2014/main" id="{1E572E2F-AFDF-303E-2C99-915F22EB4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48887" y="3490392"/>
                  <a:ext cx="385535" cy="359530"/>
                </a:xfrm>
                <a:prstGeom prst="rect">
                  <a:avLst/>
                </a:prstGeom>
                <a:blipFill>
                  <a:blip r:embed="rId6"/>
                  <a:stretch>
                    <a:fillRect r="-10145" b="-298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bject 45">
                <a:extLst>
                  <a:ext uri="{FF2B5EF4-FFF2-40B4-BE49-F238E27FC236}">
                    <a16:creationId xmlns:a16="http://schemas.microsoft.com/office/drawing/2014/main" id="{A42AAD21-5168-83A4-1DD8-A1F990B5445A}"/>
                  </a:ext>
                </a:extLst>
              </p:cNvPr>
              <p:cNvSpPr txBox="1"/>
              <p:nvPr/>
            </p:nvSpPr>
            <p:spPr bwMode="auto">
              <a:xfrm>
                <a:off x="8101397" y="1508821"/>
                <a:ext cx="2111269" cy="641350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accent1"/>
                </a:solidFill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9" name="Object 45">
                <a:extLst>
                  <a:ext uri="{FF2B5EF4-FFF2-40B4-BE49-F238E27FC236}">
                    <a16:creationId xmlns:a16="http://schemas.microsoft.com/office/drawing/2014/main" id="{A42AAD21-5168-83A4-1DD8-A1F990B54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01397" y="1508821"/>
                <a:ext cx="2111269" cy="641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Object 54">
                <a:extLst>
                  <a:ext uri="{FF2B5EF4-FFF2-40B4-BE49-F238E27FC236}">
                    <a16:creationId xmlns:a16="http://schemas.microsoft.com/office/drawing/2014/main" id="{F5E88CC8-5851-82A6-5358-57321A125613}"/>
                  </a:ext>
                </a:extLst>
              </p:cNvPr>
              <p:cNvSpPr txBox="1"/>
              <p:nvPr/>
            </p:nvSpPr>
            <p:spPr bwMode="auto">
              <a:xfrm>
                <a:off x="7698942" y="4376637"/>
                <a:ext cx="3154407" cy="1028681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pt-BR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Object 54">
                <a:extLst>
                  <a:ext uri="{FF2B5EF4-FFF2-40B4-BE49-F238E27FC236}">
                    <a16:creationId xmlns:a16="http://schemas.microsoft.com/office/drawing/2014/main" id="{F5E88CC8-5851-82A6-5358-57321A125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98942" y="4376637"/>
                <a:ext cx="3154407" cy="10286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F2FFC93-A36E-F4B4-F619-C34BE19CE6CD}"/>
              </a:ext>
            </a:extLst>
          </p:cNvPr>
          <p:cNvGrpSpPr/>
          <p:nvPr/>
        </p:nvGrpSpPr>
        <p:grpSpPr>
          <a:xfrm>
            <a:off x="3795290" y="1547010"/>
            <a:ext cx="3677052" cy="2176308"/>
            <a:chOff x="6846614" y="-1417785"/>
            <a:chExt cx="3677052" cy="2176308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F25E06A-E43E-DA1A-FEAD-6B5C92B84C21}"/>
                </a:ext>
              </a:extLst>
            </p:cNvPr>
            <p:cNvGrpSpPr/>
            <p:nvPr/>
          </p:nvGrpSpPr>
          <p:grpSpPr>
            <a:xfrm>
              <a:off x="6846614" y="386726"/>
              <a:ext cx="983555" cy="371797"/>
              <a:chOff x="6714911" y="427208"/>
              <a:chExt cx="983555" cy="371797"/>
            </a:xfrm>
          </p:grpSpPr>
          <p:cxnSp>
            <p:nvCxnSpPr>
              <p:cNvPr id="62" name="Conector de seta reta 126">
                <a:extLst>
                  <a:ext uri="{FF2B5EF4-FFF2-40B4-BE49-F238E27FC236}">
                    <a16:creationId xmlns:a16="http://schemas.microsoft.com/office/drawing/2014/main" id="{22D51B1F-755E-EC2B-E675-184B9964784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771227" y="427208"/>
                <a:ext cx="927239" cy="0"/>
              </a:xfrm>
              <a:prstGeom prst="straightConnector1">
                <a:avLst/>
              </a:prstGeom>
              <a:noFill/>
              <a:ln w="22225" cap="flat" cmpd="sng" algn="ctr">
                <a:solidFill>
                  <a:srgbClr val="000000"/>
                </a:solidFill>
                <a:prstDash val="solid"/>
                <a:headEnd type="arrow"/>
                <a:tailEnd type="arrow"/>
              </a:ln>
              <a:effectLst/>
            </p:spPr>
          </p:cxnSp>
          <p:sp>
            <p:nvSpPr>
              <p:cNvPr id="63" name="CaixaDeTexto 361">
                <a:extLst>
                  <a:ext uri="{FF2B5EF4-FFF2-40B4-BE49-F238E27FC236}">
                    <a16:creationId xmlns:a16="http://schemas.microsoft.com/office/drawing/2014/main" id="{0A14A9FB-031D-5D34-9DCA-482221AC84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14911" y="460867"/>
                <a:ext cx="895350" cy="338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altLang="pt-BR" sz="1600" kern="0" dirty="0" err="1">
                    <a:solidFill>
                      <a:srgbClr val="000000"/>
                    </a:solidFill>
                  </a:rPr>
                  <a:t>Triode</a:t>
                </a:r>
                <a:endParaRPr lang="pt-BR" altLang="pt-BR" sz="1600" kern="0" dirty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38F5108-2315-D3B5-2B36-D359F1E1AE99}"/>
                </a:ext>
              </a:extLst>
            </p:cNvPr>
            <p:cNvCxnSpPr/>
            <p:nvPr/>
          </p:nvCxnSpPr>
          <p:spPr>
            <a:xfrm flipV="1">
              <a:off x="7456812" y="-1417785"/>
              <a:ext cx="1353577" cy="418012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3F97FCB-8F95-0748-75E0-F7BDBFA12B7D}"/>
                </a:ext>
              </a:extLst>
            </p:cNvPr>
            <p:cNvCxnSpPr>
              <a:cxnSpLocks/>
            </p:cNvCxnSpPr>
            <p:nvPr/>
          </p:nvCxnSpPr>
          <p:spPr>
            <a:xfrm>
              <a:off x="7889219" y="-1109599"/>
              <a:ext cx="120422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Arc 135">
              <a:extLst>
                <a:ext uri="{FF2B5EF4-FFF2-40B4-BE49-F238E27FC236}">
                  <a16:creationId xmlns:a16="http://schemas.microsoft.com/office/drawing/2014/main" id="{6DE0FE7C-06D5-D617-70CC-2189E749E71D}"/>
                </a:ext>
              </a:extLst>
            </p:cNvPr>
            <p:cNvSpPr/>
            <p:nvPr/>
          </p:nvSpPr>
          <p:spPr>
            <a:xfrm>
              <a:off x="8241935" y="-1222857"/>
              <a:ext cx="181375" cy="188295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CEFAC685-E637-AE91-F58E-CE5DFE5951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62259" y="-1194450"/>
              <a:ext cx="1961407" cy="9365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bject 45">
                <a:extLst>
                  <a:ext uri="{FF2B5EF4-FFF2-40B4-BE49-F238E27FC236}">
                    <a16:creationId xmlns:a16="http://schemas.microsoft.com/office/drawing/2014/main" id="{E9E7A082-C5FB-3934-36A2-75E0281883A8}"/>
                  </a:ext>
                </a:extLst>
              </p:cNvPr>
              <p:cNvSpPr txBox="1"/>
              <p:nvPr/>
            </p:nvSpPr>
            <p:spPr bwMode="auto">
              <a:xfrm>
                <a:off x="7577925" y="2466097"/>
                <a:ext cx="3253036" cy="646988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accent1"/>
                </a:solidFill>
              </a:ln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pt-B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pt-B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6" name="Object 45">
                <a:extLst>
                  <a:ext uri="{FF2B5EF4-FFF2-40B4-BE49-F238E27FC236}">
                    <a16:creationId xmlns:a16="http://schemas.microsoft.com/office/drawing/2014/main" id="{E9E7A082-C5FB-3934-36A2-75E028188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77925" y="2466097"/>
                <a:ext cx="3253036" cy="6469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101">
            <a:extLst>
              <a:ext uri="{FF2B5EF4-FFF2-40B4-BE49-F238E27FC236}">
                <a16:creationId xmlns:a16="http://schemas.microsoft.com/office/drawing/2014/main" id="{D8C6854C-5977-CBE1-97F0-58A1A49B5A59}"/>
              </a:ext>
            </a:extLst>
          </p:cNvPr>
          <p:cNvSpPr txBox="1"/>
          <p:nvPr/>
        </p:nvSpPr>
        <p:spPr>
          <a:xfrm>
            <a:off x="695400" y="-29368"/>
            <a:ext cx="892015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pt-BR" sz="3200" kern="0" dirty="0">
                <a:latin typeface="+mj-lt"/>
                <a:cs typeface="Arial" panose="020B0604020202020204" pitchFamily="34" charset="0"/>
              </a:rPr>
              <a:t>Common-source amplifier  </a:t>
            </a:r>
          </a:p>
          <a:p>
            <a:r>
              <a:rPr lang="en-US" altLang="pt-BR" sz="3200" kern="0" dirty="0">
                <a:latin typeface="+mj-lt"/>
                <a:cs typeface="Arial" panose="020B0604020202020204" pitchFamily="34" charset="0"/>
              </a:rPr>
              <a:t> Intrinsic gain</a:t>
            </a:r>
            <a:endParaRPr lang="en-US" sz="3200" dirty="0">
              <a:latin typeface="+mj-lt"/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05C9F775-1242-27E8-7AE0-F11E0DB10FF4}"/>
              </a:ext>
            </a:extLst>
          </p:cNvPr>
          <p:cNvSpPr txBox="1"/>
          <p:nvPr/>
        </p:nvSpPr>
        <p:spPr>
          <a:xfrm>
            <a:off x="6709218" y="3275156"/>
            <a:ext cx="618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pt-BR" sz="1800" b="1" kern="0" dirty="0">
                <a:solidFill>
                  <a:srgbClr val="000000"/>
                </a:solidFill>
                <a:latin typeface="+mn-lt"/>
              </a:rPr>
              <a:t>V</a:t>
            </a:r>
            <a:r>
              <a:rPr lang="en-US" altLang="pt-BR" sz="1800" b="1" kern="0" baseline="-25000" dirty="0">
                <a:solidFill>
                  <a:srgbClr val="000000"/>
                </a:solidFill>
                <a:latin typeface="+mn-lt"/>
              </a:rPr>
              <a:t>D</a:t>
            </a:r>
            <a:endParaRPr lang="en-US" altLang="pt-BR" sz="1800" b="1" kern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FBF021BC-067D-A957-DFA5-3CEE3BE4FAE5}"/>
              </a:ext>
            </a:extLst>
          </p:cNvPr>
          <p:cNvSpPr txBox="1"/>
          <p:nvPr/>
        </p:nvSpPr>
        <p:spPr>
          <a:xfrm>
            <a:off x="3188047" y="1253628"/>
            <a:ext cx="618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pt-BR" sz="1800" b="1" kern="0" dirty="0">
                <a:solidFill>
                  <a:srgbClr val="000000"/>
                </a:solidFill>
                <a:latin typeface="+mn-lt"/>
              </a:rPr>
              <a:t>I</a:t>
            </a:r>
            <a:r>
              <a:rPr lang="en-US" altLang="pt-BR" sz="1800" b="1" kern="0" baseline="-25000" dirty="0">
                <a:solidFill>
                  <a:srgbClr val="000000"/>
                </a:solidFill>
                <a:latin typeface="+mn-lt"/>
              </a:rPr>
              <a:t>D</a:t>
            </a:r>
            <a:endParaRPr lang="en-US" altLang="pt-BR" sz="1800" b="1" kern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FF6ACE33-B7BA-D9C2-36C9-F2F4ED8BFFDF}"/>
              </a:ext>
            </a:extLst>
          </p:cNvPr>
          <p:cNvSpPr txBox="1"/>
          <p:nvPr/>
        </p:nvSpPr>
        <p:spPr>
          <a:xfrm>
            <a:off x="7000941" y="5814214"/>
            <a:ext cx="618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pt-BR" sz="1800" b="1" kern="0" dirty="0">
                <a:solidFill>
                  <a:srgbClr val="000000"/>
                </a:solidFill>
                <a:latin typeface="+mn-lt"/>
              </a:rPr>
              <a:t>V</a:t>
            </a:r>
            <a:r>
              <a:rPr lang="en-US" altLang="pt-BR" sz="1800" b="1" kern="0" baseline="-25000" dirty="0">
                <a:solidFill>
                  <a:srgbClr val="000000"/>
                </a:solidFill>
                <a:latin typeface="+mn-lt"/>
              </a:rPr>
              <a:t>D</a:t>
            </a:r>
            <a:endParaRPr lang="en-US" altLang="pt-BR" sz="1800" b="1" kern="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6945148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83ED6-84F9-1D0B-111C-C21F36171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4">
            <a:extLst>
              <a:ext uri="{FF2B5EF4-FFF2-40B4-BE49-F238E27FC236}">
                <a16:creationId xmlns:a16="http://schemas.microsoft.com/office/drawing/2014/main" id="{9105DD78-FBF1-E49F-AC70-71E5604C7AF5}"/>
              </a:ext>
            </a:extLst>
          </p:cNvPr>
          <p:cNvGrpSpPr>
            <a:grpSpLocks/>
          </p:cNvGrpSpPr>
          <p:nvPr/>
        </p:nvGrpSpPr>
        <p:grpSpPr bwMode="auto">
          <a:xfrm>
            <a:off x="195333" y="1370722"/>
            <a:ext cx="2227262" cy="2762250"/>
            <a:chOff x="444" y="959"/>
            <a:chExt cx="1578" cy="1694"/>
          </a:xfrm>
        </p:grpSpPr>
        <p:sp>
          <p:nvSpPr>
            <p:cNvPr id="4" name="Text Box 16">
              <a:extLst>
                <a:ext uri="{FF2B5EF4-FFF2-40B4-BE49-F238E27FC236}">
                  <a16:creationId xmlns:a16="http://schemas.microsoft.com/office/drawing/2014/main" id="{8153293D-F5C6-C88D-61CD-29A7BF3406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4" y="959"/>
              <a:ext cx="400" cy="2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>
                  <a:solidFill>
                    <a:srgbClr val="000000"/>
                  </a:solidFill>
                </a:rPr>
                <a:t>V</a:t>
              </a:r>
              <a:r>
                <a:rPr lang="en-US" altLang="pt-BR" sz="1800" b="0" kern="0" baseline="-25000">
                  <a:solidFill>
                    <a:srgbClr val="000000"/>
                  </a:solidFill>
                </a:rPr>
                <a:t>DD</a:t>
              </a:r>
              <a:endParaRPr lang="en-US" altLang="pt-BR" sz="1800" b="0" kern="0">
                <a:solidFill>
                  <a:srgbClr val="000000"/>
                </a:solidFill>
              </a:endParaRPr>
            </a:p>
          </p:txBody>
        </p:sp>
        <p:sp>
          <p:nvSpPr>
            <p:cNvPr id="5" name="Text Box 17">
              <a:extLst>
                <a:ext uri="{FF2B5EF4-FFF2-40B4-BE49-F238E27FC236}">
                  <a16:creationId xmlns:a16="http://schemas.microsoft.com/office/drawing/2014/main" id="{DE54EF77-383C-AA73-3AB8-0521332FC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" y="2182"/>
              <a:ext cx="242" cy="21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>
                  <a:solidFill>
                    <a:srgbClr val="000000"/>
                  </a:solidFill>
                </a:rPr>
                <a:t>V</a:t>
              </a:r>
              <a:r>
                <a:rPr lang="en-US" altLang="pt-BR" sz="1800" b="0" kern="0" baseline="-25000">
                  <a:solidFill>
                    <a:srgbClr val="000000"/>
                  </a:solidFill>
                </a:rPr>
                <a:t>I</a:t>
              </a:r>
              <a:endParaRPr lang="en-US" altLang="pt-BR" sz="1800" b="0" kern="0">
                <a:solidFill>
                  <a:srgbClr val="000000"/>
                </a:solidFill>
              </a:endParaRPr>
            </a:p>
          </p:txBody>
        </p:sp>
        <p:sp>
          <p:nvSpPr>
            <p:cNvPr id="6" name="Line 18">
              <a:extLst>
                <a:ext uri="{FF2B5EF4-FFF2-40B4-BE49-F238E27FC236}">
                  <a16:creationId xmlns:a16="http://schemas.microsoft.com/office/drawing/2014/main" id="{4EBF8BD9-5684-3EB6-CD92-387A24C72E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1" y="2399"/>
              <a:ext cx="1" cy="16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Line 19">
              <a:extLst>
                <a:ext uri="{FF2B5EF4-FFF2-40B4-BE49-F238E27FC236}">
                  <a16:creationId xmlns:a16="http://schemas.microsoft.com/office/drawing/2014/main" id="{8E3820E5-B292-05F9-3B27-4E3D35E13E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0" y="2570"/>
              <a:ext cx="285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Line 20">
              <a:extLst>
                <a:ext uri="{FF2B5EF4-FFF2-40B4-BE49-F238E27FC236}">
                  <a16:creationId xmlns:a16="http://schemas.microsoft.com/office/drawing/2014/main" id="{41520A1B-0BCC-D88A-07DD-7663E84D63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6" y="2612"/>
              <a:ext cx="19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Line 21">
              <a:extLst>
                <a:ext uri="{FF2B5EF4-FFF2-40B4-BE49-F238E27FC236}">
                  <a16:creationId xmlns:a16="http://schemas.microsoft.com/office/drawing/2014/main" id="{86BEB65C-2E1A-EC2D-4CDB-6DC646CD1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0" y="2652"/>
              <a:ext cx="105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Line 22">
              <a:extLst>
                <a:ext uri="{FF2B5EF4-FFF2-40B4-BE49-F238E27FC236}">
                  <a16:creationId xmlns:a16="http://schemas.microsoft.com/office/drawing/2014/main" id="{68B48637-F56E-4473-E600-7F0253B329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1" y="2115"/>
              <a:ext cx="5" cy="33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Line 23">
              <a:extLst>
                <a:ext uri="{FF2B5EF4-FFF2-40B4-BE49-F238E27FC236}">
                  <a16:creationId xmlns:a16="http://schemas.microsoft.com/office/drawing/2014/main" id="{0FEEF679-C70A-420F-1327-0EFBD7BA68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6" y="1817"/>
              <a:ext cx="0" cy="31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Line 24">
              <a:extLst>
                <a:ext uri="{FF2B5EF4-FFF2-40B4-BE49-F238E27FC236}">
                  <a16:creationId xmlns:a16="http://schemas.microsoft.com/office/drawing/2014/main" id="{BB93B983-05E1-FE5E-0445-845EE2C72B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5" y="1817"/>
              <a:ext cx="0" cy="30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Line 25">
              <a:extLst>
                <a:ext uri="{FF2B5EF4-FFF2-40B4-BE49-F238E27FC236}">
                  <a16:creationId xmlns:a16="http://schemas.microsoft.com/office/drawing/2014/main" id="{B475FC57-F5D4-2401-7C1E-40118E676A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5" y="1666"/>
              <a:ext cx="1" cy="16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Line 26">
              <a:extLst>
                <a:ext uri="{FF2B5EF4-FFF2-40B4-BE49-F238E27FC236}">
                  <a16:creationId xmlns:a16="http://schemas.microsoft.com/office/drawing/2014/main" id="{E0367BFA-C8C5-8D21-056B-36EBB1C3F7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4" y="2121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Line 27">
              <a:extLst>
                <a:ext uri="{FF2B5EF4-FFF2-40B4-BE49-F238E27FC236}">
                  <a16:creationId xmlns:a16="http://schemas.microsoft.com/office/drawing/2014/main" id="{C998DD52-0AE0-1E4E-9D12-64986A978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9" y="1972"/>
              <a:ext cx="30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Line 28">
              <a:extLst>
                <a:ext uri="{FF2B5EF4-FFF2-40B4-BE49-F238E27FC236}">
                  <a16:creationId xmlns:a16="http://schemas.microsoft.com/office/drawing/2014/main" id="{BE05A6B0-FDDE-C92F-9332-8108AA01CF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8" y="1824"/>
              <a:ext cx="11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Oval 29">
              <a:extLst>
                <a:ext uri="{FF2B5EF4-FFF2-40B4-BE49-F238E27FC236}">
                  <a16:creationId xmlns:a16="http://schemas.microsoft.com/office/drawing/2014/main" id="{F923A35F-B494-BE7B-F523-4B798924B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3" y="2424"/>
              <a:ext cx="62" cy="54"/>
            </a:xfrm>
            <a:prstGeom prst="ellipse">
              <a:avLst/>
            </a:prstGeom>
            <a:solidFill>
              <a:srgbClr val="3333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altLang="pt-BR" sz="1800" kern="0">
                <a:solidFill>
                  <a:srgbClr val="000000"/>
                </a:solidFill>
              </a:endParaRPr>
            </a:p>
          </p:txBody>
        </p:sp>
        <p:sp>
          <p:nvSpPr>
            <p:cNvPr id="18" name="Text Box 30">
              <a:extLst>
                <a:ext uri="{FF2B5EF4-FFF2-40B4-BE49-F238E27FC236}">
                  <a16:creationId xmlns:a16="http://schemas.microsoft.com/office/drawing/2014/main" id="{148302E7-7CF8-38CB-2439-0BC51AF5D8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3" y="1894"/>
              <a:ext cx="221" cy="1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>
                  <a:solidFill>
                    <a:srgbClr val="000000"/>
                  </a:solidFill>
                </a:rPr>
                <a:t>M</a:t>
              </a:r>
              <a:r>
                <a:rPr lang="en-US" altLang="pt-BR" sz="1800" b="0" kern="0" baseline="-25000">
                  <a:solidFill>
                    <a:srgbClr val="000000"/>
                  </a:solidFill>
                </a:rPr>
                <a:t>1</a:t>
              </a:r>
              <a:endParaRPr lang="en-US" altLang="pt-BR" sz="1800" b="0" kern="0">
                <a:solidFill>
                  <a:srgbClr val="000000"/>
                </a:solidFill>
              </a:endParaRPr>
            </a:p>
          </p:txBody>
        </p:sp>
        <p:sp>
          <p:nvSpPr>
            <p:cNvPr id="19" name="Oval 31">
              <a:extLst>
                <a:ext uri="{FF2B5EF4-FFF2-40B4-BE49-F238E27FC236}">
                  <a16:creationId xmlns:a16="http://schemas.microsoft.com/office/drawing/2014/main" id="{82C436C0-4B6B-5CA4-677F-C860C7C26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" y="2087"/>
              <a:ext cx="304" cy="277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altLang="pt-BR" sz="1800" kern="0">
                <a:solidFill>
                  <a:srgbClr val="000000"/>
                </a:solidFill>
              </a:endParaRPr>
            </a:p>
          </p:txBody>
        </p:sp>
        <p:sp>
          <p:nvSpPr>
            <p:cNvPr id="20" name="Line 32">
              <a:extLst>
                <a:ext uri="{FF2B5EF4-FFF2-40B4-BE49-F238E27FC236}">
                  <a16:creationId xmlns:a16="http://schemas.microsoft.com/office/drawing/2014/main" id="{015F0D33-5810-C9CA-5598-421411AE2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" y="1976"/>
              <a:ext cx="0" cy="11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Line 33">
              <a:extLst>
                <a:ext uri="{FF2B5EF4-FFF2-40B4-BE49-F238E27FC236}">
                  <a16:creationId xmlns:a16="http://schemas.microsoft.com/office/drawing/2014/main" id="{2E5A9494-8ACE-C5A9-0ED0-E13C4CC257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2" y="2355"/>
              <a:ext cx="7" cy="10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Text Box 34">
              <a:extLst>
                <a:ext uri="{FF2B5EF4-FFF2-40B4-BE49-F238E27FC236}">
                  <a16:creationId xmlns:a16="http://schemas.microsoft.com/office/drawing/2014/main" id="{991D30F6-6E03-2C98-BD0D-F3B8429E9A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" y="2072"/>
              <a:ext cx="13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0" rIns="18000" bIns="108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kern="0">
                  <a:solidFill>
                    <a:srgbClr val="000000"/>
                  </a:solidFill>
                </a:rPr>
                <a:t>+</a:t>
              </a:r>
              <a:endParaRPr lang="en-US" altLang="pt-BR" sz="1800" b="0" kern="0">
                <a:solidFill>
                  <a:srgbClr val="000000"/>
                </a:solidFill>
              </a:endParaRPr>
            </a:p>
          </p:txBody>
        </p:sp>
        <p:sp>
          <p:nvSpPr>
            <p:cNvPr id="23" name="Line 35">
              <a:extLst>
                <a:ext uri="{FF2B5EF4-FFF2-40B4-BE49-F238E27FC236}">
                  <a16:creationId xmlns:a16="http://schemas.microsoft.com/office/drawing/2014/main" id="{0D9A6BBB-2FBA-219F-A63B-C78649A782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" y="2303"/>
              <a:ext cx="5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Line 36">
              <a:extLst>
                <a:ext uri="{FF2B5EF4-FFF2-40B4-BE49-F238E27FC236}">
                  <a16:creationId xmlns:a16="http://schemas.microsoft.com/office/drawing/2014/main" id="{CE3871C9-2E90-5C3C-A3DF-D5BB970FAF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9" y="1661"/>
              <a:ext cx="525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Line 37">
              <a:extLst>
                <a:ext uri="{FF2B5EF4-FFF2-40B4-BE49-F238E27FC236}">
                  <a16:creationId xmlns:a16="http://schemas.microsoft.com/office/drawing/2014/main" id="{F839A888-3656-5FFE-E800-B1686C4F67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7" y="1041"/>
              <a:ext cx="16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Text Box 38">
              <a:extLst>
                <a:ext uri="{FF2B5EF4-FFF2-40B4-BE49-F238E27FC236}">
                  <a16:creationId xmlns:a16="http://schemas.microsoft.com/office/drawing/2014/main" id="{8EC817D2-5F75-C6EE-E478-159A675028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7" y="1582"/>
              <a:ext cx="305" cy="15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>
                  <a:solidFill>
                    <a:srgbClr val="000000"/>
                  </a:solidFill>
                </a:rPr>
                <a:t>V</a:t>
              </a:r>
              <a:r>
                <a:rPr lang="en-US" altLang="pt-BR" sz="1800" b="0" kern="0" baseline="-25000">
                  <a:solidFill>
                    <a:srgbClr val="000000"/>
                  </a:solidFill>
                </a:rPr>
                <a:t>O</a:t>
              </a:r>
              <a:endParaRPr lang="en-US" altLang="pt-BR" sz="1800" b="0" kern="0">
                <a:solidFill>
                  <a:srgbClr val="000000"/>
                </a:solidFill>
              </a:endParaRPr>
            </a:p>
          </p:txBody>
        </p:sp>
        <p:sp>
          <p:nvSpPr>
            <p:cNvPr id="27" name="Text Box 39">
              <a:extLst>
                <a:ext uri="{FF2B5EF4-FFF2-40B4-BE49-F238E27FC236}">
                  <a16:creationId xmlns:a16="http://schemas.microsoft.com/office/drawing/2014/main" id="{FCA59BD3-DD36-D3A7-C8E4-97922C2CBB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" y="1241"/>
              <a:ext cx="176" cy="1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>
                  <a:solidFill>
                    <a:srgbClr val="000000"/>
                  </a:solidFill>
                </a:rPr>
                <a:t>I</a:t>
              </a:r>
              <a:r>
                <a:rPr lang="en-US" altLang="pt-BR" sz="1800" b="0" kern="0" baseline="-25000">
                  <a:solidFill>
                    <a:srgbClr val="000000"/>
                  </a:solidFill>
                </a:rPr>
                <a:t>B</a:t>
              </a:r>
              <a:endParaRPr lang="en-US" altLang="pt-BR" sz="1800" b="0" kern="0">
                <a:solidFill>
                  <a:srgbClr val="000000"/>
                </a:solidFill>
              </a:endParaRPr>
            </a:p>
          </p:txBody>
        </p:sp>
        <p:sp>
          <p:nvSpPr>
            <p:cNvPr id="28" name="Line 40">
              <a:extLst>
                <a:ext uri="{FF2B5EF4-FFF2-40B4-BE49-F238E27FC236}">
                  <a16:creationId xmlns:a16="http://schemas.microsoft.com/office/drawing/2014/main" id="{22381D6A-7797-3CF4-2DC1-E0EB92414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7" y="1489"/>
              <a:ext cx="2" cy="16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Line 41">
              <a:extLst>
                <a:ext uri="{FF2B5EF4-FFF2-40B4-BE49-F238E27FC236}">
                  <a16:creationId xmlns:a16="http://schemas.microsoft.com/office/drawing/2014/main" id="{84516E8F-C2B7-942A-1274-1CA65E37AA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7" y="1041"/>
              <a:ext cx="2" cy="16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Line 42">
              <a:extLst>
                <a:ext uri="{FF2B5EF4-FFF2-40B4-BE49-F238E27FC236}">
                  <a16:creationId xmlns:a16="http://schemas.microsoft.com/office/drawing/2014/main" id="{7DB593E9-2C95-5A24-7BCE-478A62DADD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6" y="2450"/>
              <a:ext cx="94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Line 43">
              <a:extLst>
                <a:ext uri="{FF2B5EF4-FFF2-40B4-BE49-F238E27FC236}">
                  <a16:creationId xmlns:a16="http://schemas.microsoft.com/office/drawing/2014/main" id="{C13AF5A3-D70A-26C4-2BE1-EC26B273E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37" y="2223"/>
              <a:ext cx="0" cy="23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Line 44">
              <a:extLst>
                <a:ext uri="{FF2B5EF4-FFF2-40B4-BE49-F238E27FC236}">
                  <a16:creationId xmlns:a16="http://schemas.microsoft.com/office/drawing/2014/main" id="{F9EA0849-977D-5F58-7A2B-79386EA246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7" y="1817"/>
              <a:ext cx="1" cy="17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Line 45">
              <a:extLst>
                <a:ext uri="{FF2B5EF4-FFF2-40B4-BE49-F238E27FC236}">
                  <a16:creationId xmlns:a16="http://schemas.microsoft.com/office/drawing/2014/main" id="{B1692934-7C50-92C3-252D-3437304C5A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3" y="1988"/>
              <a:ext cx="26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Line 46">
              <a:extLst>
                <a:ext uri="{FF2B5EF4-FFF2-40B4-BE49-F238E27FC236}">
                  <a16:creationId xmlns:a16="http://schemas.microsoft.com/office/drawing/2014/main" id="{AA80C51B-9F21-A8A4-1E49-0A95C219CB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7" y="2057"/>
              <a:ext cx="1" cy="16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" name="Line 47">
              <a:extLst>
                <a:ext uri="{FF2B5EF4-FFF2-40B4-BE49-F238E27FC236}">
                  <a16:creationId xmlns:a16="http://schemas.microsoft.com/office/drawing/2014/main" id="{45A2A64C-8C81-F3EC-7426-CB9BAC9023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3" y="2056"/>
              <a:ext cx="26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" name="Line 48">
              <a:extLst>
                <a:ext uri="{FF2B5EF4-FFF2-40B4-BE49-F238E27FC236}">
                  <a16:creationId xmlns:a16="http://schemas.microsoft.com/office/drawing/2014/main" id="{D8A2C072-4867-E2AE-C45D-4C3BD4BB5B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38" y="1657"/>
              <a:ext cx="1" cy="23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7" name="Oval 49">
              <a:extLst>
                <a:ext uri="{FF2B5EF4-FFF2-40B4-BE49-F238E27FC236}">
                  <a16:creationId xmlns:a16="http://schemas.microsoft.com/office/drawing/2014/main" id="{7B670322-5591-B3DF-D0E5-3D721478F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1633"/>
              <a:ext cx="62" cy="5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altLang="pt-BR" sz="1800" kern="0">
                <a:solidFill>
                  <a:srgbClr val="000000"/>
                </a:solidFill>
              </a:endParaRPr>
            </a:p>
          </p:txBody>
        </p:sp>
        <p:sp>
          <p:nvSpPr>
            <p:cNvPr id="38" name="Text Box 50">
              <a:extLst>
                <a:ext uri="{FF2B5EF4-FFF2-40B4-BE49-F238E27FC236}">
                  <a16:creationId xmlns:a16="http://schemas.microsoft.com/office/drawing/2014/main" id="{C9D60837-E313-6CA4-8196-C10E5247B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4" y="1928"/>
              <a:ext cx="304" cy="1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>
                  <a:solidFill>
                    <a:srgbClr val="000000"/>
                  </a:solidFill>
                </a:rPr>
                <a:t>C</a:t>
              </a:r>
              <a:r>
                <a:rPr lang="en-US" altLang="pt-BR" sz="1800" b="0" kern="0" baseline="-25000">
                  <a:solidFill>
                    <a:srgbClr val="000000"/>
                  </a:solidFill>
                </a:rPr>
                <a:t>L</a:t>
              </a:r>
              <a:endParaRPr lang="en-US" altLang="pt-BR" sz="1800" b="0" kern="0">
                <a:solidFill>
                  <a:srgbClr val="000000"/>
                </a:solidFill>
              </a:endParaRPr>
            </a:p>
          </p:txBody>
        </p:sp>
        <p:sp>
          <p:nvSpPr>
            <p:cNvPr id="39" name="Text Box 51">
              <a:extLst>
                <a:ext uri="{FF2B5EF4-FFF2-40B4-BE49-F238E27FC236}">
                  <a16:creationId xmlns:a16="http://schemas.microsoft.com/office/drawing/2014/main" id="{08B43FE0-5457-97FB-A894-2272AB82A0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3" y="1698"/>
              <a:ext cx="170" cy="1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 dirty="0">
                  <a:solidFill>
                    <a:srgbClr val="000000"/>
                  </a:solidFill>
                </a:rPr>
                <a:t>I</a:t>
              </a:r>
              <a:r>
                <a:rPr lang="en-US" altLang="pt-BR" sz="1800" b="0" kern="0" baseline="-25000" dirty="0">
                  <a:solidFill>
                    <a:srgbClr val="000000"/>
                  </a:solidFill>
                </a:rPr>
                <a:t>D</a:t>
              </a:r>
              <a:endParaRPr lang="en-US" altLang="pt-BR" sz="1800" b="0" kern="0" dirty="0">
                <a:solidFill>
                  <a:srgbClr val="000000"/>
                </a:solidFill>
              </a:endParaRPr>
            </a:p>
          </p:txBody>
        </p:sp>
        <p:sp>
          <p:nvSpPr>
            <p:cNvPr id="40" name="Line 52">
              <a:extLst>
                <a:ext uri="{FF2B5EF4-FFF2-40B4-BE49-F238E27FC236}">
                  <a16:creationId xmlns:a16="http://schemas.microsoft.com/office/drawing/2014/main" id="{1CAC5F94-B76A-8201-6EBE-86DD236DA7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1" y="1695"/>
              <a:ext cx="0" cy="13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41" name="Group 53">
              <a:extLst>
                <a:ext uri="{FF2B5EF4-FFF2-40B4-BE49-F238E27FC236}">
                  <a16:creationId xmlns:a16="http://schemas.microsoft.com/office/drawing/2014/main" id="{F7804AAE-6D99-543D-6875-B3C4B120D3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5" y="1097"/>
              <a:ext cx="304" cy="499"/>
              <a:chOff x="2484" y="4635"/>
              <a:chExt cx="570" cy="1026"/>
            </a:xfrm>
          </p:grpSpPr>
          <p:sp>
            <p:nvSpPr>
              <p:cNvPr id="44" name="Oval 54">
                <a:extLst>
                  <a:ext uri="{FF2B5EF4-FFF2-40B4-BE49-F238E27FC236}">
                    <a16:creationId xmlns:a16="http://schemas.microsoft.com/office/drawing/2014/main" id="{5E58AAC6-6484-4C50-D2F2-94EAB0E32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4" y="4863"/>
                <a:ext cx="570" cy="57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altLang="pt-BR" sz="18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Line 55">
                <a:extLst>
                  <a:ext uri="{FF2B5EF4-FFF2-40B4-BE49-F238E27FC236}">
                    <a16:creationId xmlns:a16="http://schemas.microsoft.com/office/drawing/2014/main" id="{7D00778A-9F9C-E6B5-D2BD-F3C6380E29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9" y="4635"/>
                <a:ext cx="1" cy="22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6" name="Line 56">
                <a:extLst>
                  <a:ext uri="{FF2B5EF4-FFF2-40B4-BE49-F238E27FC236}">
                    <a16:creationId xmlns:a16="http://schemas.microsoft.com/office/drawing/2014/main" id="{3035F635-CC87-A509-5199-EF98FE7E05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9" y="5433"/>
                <a:ext cx="2" cy="22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7" name="Line 57">
                <a:extLst>
                  <a:ext uri="{FF2B5EF4-FFF2-40B4-BE49-F238E27FC236}">
                    <a16:creationId xmlns:a16="http://schemas.microsoft.com/office/drawing/2014/main" id="{C37999E7-4D35-19B2-0A79-712EBCED3C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9" y="4920"/>
                <a:ext cx="1" cy="45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2" name="Line 58">
              <a:extLst>
                <a:ext uri="{FF2B5EF4-FFF2-40B4-BE49-F238E27FC236}">
                  <a16:creationId xmlns:a16="http://schemas.microsoft.com/office/drawing/2014/main" id="{0F528773-79AC-372C-0407-4823A7AD18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1" y="1620"/>
              <a:ext cx="201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800" b="1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" name="Text Box 59">
              <a:extLst>
                <a:ext uri="{FF2B5EF4-FFF2-40B4-BE49-F238E27FC236}">
                  <a16:creationId xmlns:a16="http://schemas.microsoft.com/office/drawing/2014/main" id="{0E89017E-BBB2-BA1E-567B-4C65F2493C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3" y="1379"/>
              <a:ext cx="201" cy="2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pt-BR" sz="1800" b="0" kern="0">
                  <a:solidFill>
                    <a:srgbClr val="000000"/>
                  </a:solidFill>
                </a:rPr>
                <a:t>I</a:t>
              </a:r>
              <a:r>
                <a:rPr lang="en-US" altLang="pt-BR" sz="1800" b="0" kern="0" baseline="-25000">
                  <a:solidFill>
                    <a:srgbClr val="000000"/>
                  </a:solidFill>
                </a:rPr>
                <a:t>L</a:t>
              </a:r>
              <a:endParaRPr lang="en-US" altLang="pt-BR" sz="1800" b="0" kern="0">
                <a:solidFill>
                  <a:srgbClr val="0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Object 54">
                <a:extLst>
                  <a:ext uri="{FF2B5EF4-FFF2-40B4-BE49-F238E27FC236}">
                    <a16:creationId xmlns:a16="http://schemas.microsoft.com/office/drawing/2014/main" id="{3BBA803E-044F-AB5C-BC62-B4F65FFF5D49}"/>
                  </a:ext>
                </a:extLst>
              </p:cNvPr>
              <p:cNvSpPr txBox="1"/>
              <p:nvPr/>
            </p:nvSpPr>
            <p:spPr bwMode="auto">
              <a:xfrm>
                <a:off x="8387628" y="1220604"/>
                <a:ext cx="3379002" cy="1227949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pt-BR" sz="1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7" name="Object 54">
                <a:extLst>
                  <a:ext uri="{FF2B5EF4-FFF2-40B4-BE49-F238E27FC236}">
                    <a16:creationId xmlns:a16="http://schemas.microsoft.com/office/drawing/2014/main" id="{3BBA803E-044F-AB5C-BC62-B4F65FFF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7628" y="1220604"/>
                <a:ext cx="3379002" cy="12279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Down 1">
            <a:extLst>
              <a:ext uri="{FF2B5EF4-FFF2-40B4-BE49-F238E27FC236}">
                <a16:creationId xmlns:a16="http://schemas.microsoft.com/office/drawing/2014/main" id="{A979B76C-C22E-3C80-4D15-302926D77890}"/>
              </a:ext>
            </a:extLst>
          </p:cNvPr>
          <p:cNvSpPr/>
          <p:nvPr/>
        </p:nvSpPr>
        <p:spPr>
          <a:xfrm>
            <a:off x="10044454" y="4372754"/>
            <a:ext cx="279468" cy="4299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D35CB15-959C-F8CA-2D03-25AE903E2F5B}"/>
              </a:ext>
            </a:extLst>
          </p:cNvPr>
          <p:cNvSpPr txBox="1"/>
          <p:nvPr/>
        </p:nvSpPr>
        <p:spPr>
          <a:xfrm>
            <a:off x="9142630" y="3890151"/>
            <a:ext cx="2125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 inversion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bject 54">
                <a:extLst>
                  <a:ext uri="{FF2B5EF4-FFF2-40B4-BE49-F238E27FC236}">
                    <a16:creationId xmlns:a16="http://schemas.microsoft.com/office/drawing/2014/main" id="{CC225E9F-BA28-545A-B55A-644C433675EF}"/>
                  </a:ext>
                </a:extLst>
              </p:cNvPr>
              <p:cNvSpPr txBox="1"/>
              <p:nvPr/>
            </p:nvSpPr>
            <p:spPr bwMode="auto">
              <a:xfrm>
                <a:off x="8749200" y="4948384"/>
                <a:ext cx="2773667" cy="106436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𝐷𝑆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pt-BR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𝐷𝑆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Object 54">
                <a:extLst>
                  <a:ext uri="{FF2B5EF4-FFF2-40B4-BE49-F238E27FC236}">
                    <a16:creationId xmlns:a16="http://schemas.microsoft.com/office/drawing/2014/main" id="{CC225E9F-BA28-545A-B55A-644C43367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49200" y="4948384"/>
                <a:ext cx="2773667" cy="10643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101">
            <a:extLst>
              <a:ext uri="{FF2B5EF4-FFF2-40B4-BE49-F238E27FC236}">
                <a16:creationId xmlns:a16="http://schemas.microsoft.com/office/drawing/2014/main" id="{B0D3998D-586F-DA4A-DF19-58FE39090D0D}"/>
              </a:ext>
            </a:extLst>
          </p:cNvPr>
          <p:cNvSpPr txBox="1"/>
          <p:nvPr/>
        </p:nvSpPr>
        <p:spPr>
          <a:xfrm>
            <a:off x="695400" y="-29368"/>
            <a:ext cx="892015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pt-BR" sz="3200" kern="0" dirty="0">
                <a:latin typeface="+mj-lt"/>
                <a:cs typeface="Arial" panose="020B0604020202020204" pitchFamily="34" charset="0"/>
              </a:rPr>
              <a:t>Common-source amplifier  </a:t>
            </a:r>
          </a:p>
          <a:p>
            <a:r>
              <a:rPr lang="en-US" altLang="pt-BR" sz="3200" kern="0" dirty="0">
                <a:latin typeface="+mj-lt"/>
                <a:cs typeface="Arial" panose="020B0604020202020204" pitchFamily="34" charset="0"/>
              </a:rPr>
              <a:t> Intrinsic gain</a:t>
            </a:r>
            <a:endParaRPr lang="en-US" sz="32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54B77BE7-4534-59BE-D505-EC422C1AACAB}"/>
                  </a:ext>
                </a:extLst>
              </p:cNvPr>
              <p:cNvSpPr txBox="1"/>
              <p:nvPr/>
            </p:nvSpPr>
            <p:spPr>
              <a:xfrm>
                <a:off x="953302" y="4496422"/>
                <a:ext cx="67351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pt-BR" dirty="0"/>
                  <a:t>&gt;1</a:t>
                </a:r>
              </a:p>
            </p:txBody>
          </p:sp>
        </mc:Choice>
        <mc:Fallback xmlns=""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54B77BE7-4534-59BE-D505-EC422C1AA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02" y="4496422"/>
                <a:ext cx="673518" cy="307777"/>
              </a:xfrm>
              <a:prstGeom prst="rect">
                <a:avLst/>
              </a:prstGeom>
              <a:blipFill>
                <a:blip r:embed="rId5"/>
                <a:stretch>
                  <a:fillRect l="-12613" t="-26000" r="-22523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Imagem 56">
            <a:extLst>
              <a:ext uri="{FF2B5EF4-FFF2-40B4-BE49-F238E27FC236}">
                <a16:creationId xmlns:a16="http://schemas.microsoft.com/office/drawing/2014/main" id="{26F408FC-91AE-6A95-6FD4-84158DD830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6025" y="1234386"/>
            <a:ext cx="5391213" cy="45856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6EA3E0A6-2F07-A1AF-660D-C10A8A3BC9DB}"/>
                  </a:ext>
                </a:extLst>
              </p:cNvPr>
              <p:cNvSpPr txBox="1"/>
              <p:nvPr/>
            </p:nvSpPr>
            <p:spPr>
              <a:xfrm>
                <a:off x="8475816" y="2848063"/>
                <a:ext cx="1449406" cy="5429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&gt;&gt;</a:t>
                </a:r>
                <a:r>
                  <a:rPr lang="pt-BR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pt-BR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6EA3E0A6-2F07-A1AF-660D-C10A8A3B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816" y="2848063"/>
                <a:ext cx="1449406" cy="542969"/>
              </a:xfrm>
              <a:prstGeom prst="rect">
                <a:avLst/>
              </a:prstGeom>
              <a:blipFill>
                <a:blip r:embed="rId8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bject 54">
                <a:extLst>
                  <a:ext uri="{FF2B5EF4-FFF2-40B4-BE49-F238E27FC236}">
                    <a16:creationId xmlns:a16="http://schemas.microsoft.com/office/drawing/2014/main" id="{F16A271D-F63E-9DAE-297E-5AEC9AD49272}"/>
                  </a:ext>
                </a:extLst>
              </p:cNvPr>
              <p:cNvSpPr txBox="1"/>
              <p:nvPr/>
            </p:nvSpPr>
            <p:spPr bwMode="auto">
              <a:xfrm>
                <a:off x="9961234" y="2790397"/>
                <a:ext cx="1307127" cy="771861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pt-B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Object 54">
                <a:extLst>
                  <a:ext uri="{FF2B5EF4-FFF2-40B4-BE49-F238E27FC236}">
                    <a16:creationId xmlns:a16="http://schemas.microsoft.com/office/drawing/2014/main" id="{F16A271D-F63E-9DAE-297E-5AEC9AD49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61234" y="2790397"/>
                <a:ext cx="1307127" cy="7718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25C2E474-5C74-5369-144E-20803D60DF84}"/>
                  </a:ext>
                </a:extLst>
              </p:cNvPr>
              <p:cNvSpPr txBox="1"/>
              <p:nvPr/>
            </p:nvSpPr>
            <p:spPr>
              <a:xfrm>
                <a:off x="57947" y="5035566"/>
                <a:ext cx="3051285" cy="527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𝐷𝐷𝑚𝑖𝑛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25C2E474-5C74-5369-144E-20803D60D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7" y="5035566"/>
                <a:ext cx="3051285" cy="527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16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64672-4BF7-2FFE-AE0D-A4A041424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>
            <a:extLst>
              <a:ext uri="{FF2B5EF4-FFF2-40B4-BE49-F238E27FC236}">
                <a16:creationId xmlns:a16="http://schemas.microsoft.com/office/drawing/2014/main" id="{FD80276B-F737-A68D-E21D-28877880F726}"/>
              </a:ext>
            </a:extLst>
          </p:cNvPr>
          <p:cNvGrpSpPr>
            <a:grpSpLocks/>
          </p:cNvGrpSpPr>
          <p:nvPr/>
        </p:nvGrpSpPr>
        <p:grpSpPr bwMode="auto">
          <a:xfrm>
            <a:off x="732417" y="1068908"/>
            <a:ext cx="2216150" cy="2860675"/>
            <a:chOff x="448" y="972"/>
            <a:chExt cx="1396" cy="1802"/>
          </a:xfrm>
        </p:grpSpPr>
        <p:sp>
          <p:nvSpPr>
            <p:cNvPr id="4" name="Text Box 14">
              <a:extLst>
                <a:ext uri="{FF2B5EF4-FFF2-40B4-BE49-F238E27FC236}">
                  <a16:creationId xmlns:a16="http://schemas.microsoft.com/office/drawing/2014/main" id="{BA22C265-C92D-54EC-B99F-3503939DFC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5" y="972"/>
              <a:ext cx="35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altLang="pt-BR" sz="1800" b="0" kern="0">
                  <a:solidFill>
                    <a:srgbClr val="000000"/>
                  </a:solidFill>
                </a:rPr>
                <a:t>V</a:t>
              </a:r>
              <a:r>
                <a:rPr lang="pt-BR" altLang="pt-BR" sz="1800" b="0" kern="0" baseline="-25000">
                  <a:solidFill>
                    <a:srgbClr val="000000"/>
                  </a:solidFill>
                </a:rPr>
                <a:t>DD</a:t>
              </a:r>
              <a:endParaRPr lang="en-US" altLang="pt-BR" sz="1800" b="0" kern="0">
                <a:solidFill>
                  <a:srgbClr val="000000"/>
                </a:solidFill>
              </a:endParaRPr>
            </a:p>
          </p:txBody>
        </p:sp>
        <p:grpSp>
          <p:nvGrpSpPr>
            <p:cNvPr id="5" name="Group 15">
              <a:extLst>
                <a:ext uri="{FF2B5EF4-FFF2-40B4-BE49-F238E27FC236}">
                  <a16:creationId xmlns:a16="http://schemas.microsoft.com/office/drawing/2014/main" id="{6C47C4A6-E493-A6A9-3492-259C5FD0A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" y="1176"/>
              <a:ext cx="1396" cy="1598"/>
              <a:chOff x="448" y="1116"/>
              <a:chExt cx="1396" cy="1598"/>
            </a:xfrm>
          </p:grpSpPr>
          <p:grpSp>
            <p:nvGrpSpPr>
              <p:cNvPr id="6" name="Group 16">
                <a:extLst>
                  <a:ext uri="{FF2B5EF4-FFF2-40B4-BE49-F238E27FC236}">
                    <a16:creationId xmlns:a16="http://schemas.microsoft.com/office/drawing/2014/main" id="{C420AACA-5A58-11CA-5E55-57BDB69617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970" y="2072"/>
                <a:ext cx="497" cy="642"/>
                <a:chOff x="1722" y="1960"/>
                <a:chExt cx="497" cy="633"/>
              </a:xfrm>
            </p:grpSpPr>
            <p:sp>
              <p:nvSpPr>
                <p:cNvPr id="36" name="Line 17">
                  <a:extLst>
                    <a:ext uri="{FF2B5EF4-FFF2-40B4-BE49-F238E27FC236}">
                      <a16:creationId xmlns:a16="http://schemas.microsoft.com/office/drawing/2014/main" id="{5C58EA43-FE28-C139-CC8F-652C90E91A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96" y="2210"/>
                  <a:ext cx="223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" name="Line 18">
                  <a:extLst>
                    <a:ext uri="{FF2B5EF4-FFF2-40B4-BE49-F238E27FC236}">
                      <a16:creationId xmlns:a16="http://schemas.microsoft.com/office/drawing/2014/main" id="{A1AB6810-9747-AB68-CC18-D5EA637157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83" y="2066"/>
                  <a:ext cx="153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" name="Line 19">
                  <a:extLst>
                    <a:ext uri="{FF2B5EF4-FFF2-40B4-BE49-F238E27FC236}">
                      <a16:creationId xmlns:a16="http://schemas.microsoft.com/office/drawing/2014/main" id="{FFE594AD-16E4-D68D-7B4D-9D0B7FC993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81" y="1960"/>
                  <a:ext cx="0" cy="10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" name="Line 20">
                  <a:extLst>
                    <a:ext uri="{FF2B5EF4-FFF2-40B4-BE49-F238E27FC236}">
                      <a16:creationId xmlns:a16="http://schemas.microsoft.com/office/drawing/2014/main" id="{63EAE7BA-6B17-A520-2325-3B61C468B1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37" y="2066"/>
                  <a:ext cx="0" cy="29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0" name="Line 21">
                  <a:extLst>
                    <a:ext uri="{FF2B5EF4-FFF2-40B4-BE49-F238E27FC236}">
                      <a16:creationId xmlns:a16="http://schemas.microsoft.com/office/drawing/2014/main" id="{F90EA0CF-79BF-05F6-C80F-8184B4E9D7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87" y="2066"/>
                  <a:ext cx="3" cy="29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" name="Line 22">
                  <a:extLst>
                    <a:ext uri="{FF2B5EF4-FFF2-40B4-BE49-F238E27FC236}">
                      <a16:creationId xmlns:a16="http://schemas.microsoft.com/office/drawing/2014/main" id="{1B0B622C-4E44-87CD-D39E-B2C2DF4645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3" y="2361"/>
                  <a:ext cx="154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2" name="Group 23">
                  <a:extLst>
                    <a:ext uri="{FF2B5EF4-FFF2-40B4-BE49-F238E27FC236}">
                      <a16:creationId xmlns:a16="http://schemas.microsoft.com/office/drawing/2014/main" id="{4CB9581A-1905-E670-C40E-5582701F977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2" y="2372"/>
                  <a:ext cx="152" cy="221"/>
                  <a:chOff x="3141" y="3081"/>
                  <a:chExt cx="231" cy="333"/>
                </a:xfrm>
              </p:grpSpPr>
              <p:sp>
                <p:nvSpPr>
                  <p:cNvPr id="43" name="Line 24">
                    <a:extLst>
                      <a:ext uri="{FF2B5EF4-FFF2-40B4-BE49-F238E27FC236}">
                        <a16:creationId xmlns:a16="http://schemas.microsoft.com/office/drawing/2014/main" id="{A1088314-6604-7FA2-E9A2-FCA9E24872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58" y="3081"/>
                    <a:ext cx="0" cy="24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8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44" name="Line 25">
                    <a:extLst>
                      <a:ext uri="{FF2B5EF4-FFF2-40B4-BE49-F238E27FC236}">
                        <a16:creationId xmlns:a16="http://schemas.microsoft.com/office/drawing/2014/main" id="{1C6AE0BE-ED2D-5246-B5C0-D5C2A10CA14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41" y="3327"/>
                    <a:ext cx="231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8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45" name="Line 26">
                    <a:extLst>
                      <a:ext uri="{FF2B5EF4-FFF2-40B4-BE49-F238E27FC236}">
                        <a16:creationId xmlns:a16="http://schemas.microsoft.com/office/drawing/2014/main" id="{4CE082E1-D1F0-4DDB-E678-FC580576F92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89" y="3369"/>
                    <a:ext cx="141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8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46" name="Line 27">
                    <a:extLst>
                      <a:ext uri="{FF2B5EF4-FFF2-40B4-BE49-F238E27FC236}">
                        <a16:creationId xmlns:a16="http://schemas.microsoft.com/office/drawing/2014/main" id="{60BCCFF8-A16A-1232-BF59-94D994C46C2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34" y="341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pt-BR" sz="1800" b="1" kern="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7" name="Line 28">
                <a:extLst>
                  <a:ext uri="{FF2B5EF4-FFF2-40B4-BE49-F238E27FC236}">
                    <a16:creationId xmlns:a16="http://schemas.microsoft.com/office/drawing/2014/main" id="{0288726F-A813-B382-982A-C874B9EBF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7" y="1901"/>
                <a:ext cx="1" cy="17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grpSp>
            <p:nvGrpSpPr>
              <p:cNvPr id="8" name="Group 29">
                <a:extLst>
                  <a:ext uri="{FF2B5EF4-FFF2-40B4-BE49-F238E27FC236}">
                    <a16:creationId xmlns:a16="http://schemas.microsoft.com/office/drawing/2014/main" id="{29AEC311-947F-D097-5D4B-B33A5FCA73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5" y="2373"/>
                <a:ext cx="152" cy="223"/>
                <a:chOff x="3141" y="3081"/>
                <a:chExt cx="231" cy="333"/>
              </a:xfrm>
            </p:grpSpPr>
            <p:sp>
              <p:nvSpPr>
                <p:cNvPr id="32" name="Line 30">
                  <a:extLst>
                    <a:ext uri="{FF2B5EF4-FFF2-40B4-BE49-F238E27FC236}">
                      <a16:creationId xmlns:a16="http://schemas.microsoft.com/office/drawing/2014/main" id="{90EE685A-A3E1-6DC1-51B7-23103FE629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58" y="3081"/>
                  <a:ext cx="0" cy="24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" name="Line 31">
                  <a:extLst>
                    <a:ext uri="{FF2B5EF4-FFF2-40B4-BE49-F238E27FC236}">
                      <a16:creationId xmlns:a16="http://schemas.microsoft.com/office/drawing/2014/main" id="{F4773060-DEF3-24E0-45FF-7A71CC0DA5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41" y="3327"/>
                  <a:ext cx="231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4" name="Line 32">
                  <a:extLst>
                    <a:ext uri="{FF2B5EF4-FFF2-40B4-BE49-F238E27FC236}">
                      <a16:creationId xmlns:a16="http://schemas.microsoft.com/office/drawing/2014/main" id="{4F7C1B28-8A2E-5CC0-3681-48C301F89A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89" y="3369"/>
                  <a:ext cx="141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5" name="Line 33">
                  <a:extLst>
                    <a:ext uri="{FF2B5EF4-FFF2-40B4-BE49-F238E27FC236}">
                      <a16:creationId xmlns:a16="http://schemas.microsoft.com/office/drawing/2014/main" id="{A310DA42-5DC2-35C9-3694-97FD6FAEFC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34" y="3414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9" name="Oval 34">
                <a:extLst>
                  <a:ext uri="{FF2B5EF4-FFF2-40B4-BE49-F238E27FC236}">
                    <a16:creationId xmlns:a16="http://schemas.microsoft.com/office/drawing/2014/main" id="{E33B1F92-AE30-1ED9-FE35-046951D1CA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" y="2072"/>
                <a:ext cx="312" cy="31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altLang="pt-BR" sz="18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 Box 35">
                <a:extLst>
                  <a:ext uri="{FF2B5EF4-FFF2-40B4-BE49-F238E27FC236}">
                    <a16:creationId xmlns:a16="http://schemas.microsoft.com/office/drawing/2014/main" id="{72B337D9-CE3A-F85C-670A-87E4D48633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2" y="2271"/>
                <a:ext cx="278" cy="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altLang="pt-BR" sz="1800" kern="0">
                    <a:solidFill>
                      <a:srgbClr val="000000"/>
                    </a:solidFill>
                  </a:rPr>
                  <a:t>v</a:t>
                </a:r>
                <a:r>
                  <a:rPr lang="pt-BR" altLang="pt-BR" sz="1800" kern="0" baseline="-25000">
                    <a:solidFill>
                      <a:srgbClr val="000000"/>
                    </a:solidFill>
                  </a:rPr>
                  <a:t>in</a:t>
                </a:r>
                <a:endParaRPr lang="en-US" altLang="pt-BR" sz="14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Text Box 36">
                <a:extLst>
                  <a:ext uri="{FF2B5EF4-FFF2-40B4-BE49-F238E27FC236}">
                    <a16:creationId xmlns:a16="http://schemas.microsoft.com/office/drawing/2014/main" id="{C7F33236-A316-8474-ECA4-0A22BD63F6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7" y="2059"/>
                <a:ext cx="96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altLang="pt-BR" sz="1800" b="0" kern="0">
                    <a:solidFill>
                      <a:srgbClr val="000000"/>
                    </a:solidFill>
                  </a:rPr>
                  <a:t>+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altLang="pt-BR" sz="1800" b="0" kern="0">
                    <a:solidFill>
                      <a:srgbClr val="000000"/>
                    </a:solidFill>
                  </a:rPr>
                  <a:t>-</a:t>
                </a:r>
                <a:endParaRPr lang="en-US" altLang="pt-BR" sz="1800" b="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Text Box 37">
                <a:extLst>
                  <a:ext uri="{FF2B5EF4-FFF2-40B4-BE49-F238E27FC236}">
                    <a16:creationId xmlns:a16="http://schemas.microsoft.com/office/drawing/2014/main" id="{9CD115C3-81BE-024C-88B0-22546FCED8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18" y="2239"/>
                <a:ext cx="17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pt-BR" altLang="pt-BR" sz="1800" b="0" kern="0">
                    <a:solidFill>
                      <a:srgbClr val="000000"/>
                    </a:solidFill>
                  </a:rPr>
                  <a:t>M</a:t>
                </a:r>
                <a:r>
                  <a:rPr lang="pt-BR" altLang="pt-BR" sz="1800" b="0" kern="0" baseline="-25000">
                    <a:solidFill>
                      <a:srgbClr val="000000"/>
                    </a:solidFill>
                  </a:rPr>
                  <a:t>1</a:t>
                </a:r>
                <a:endParaRPr lang="en-US" altLang="pt-BR" sz="1800" b="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Line 38">
                <a:extLst>
                  <a:ext uri="{FF2B5EF4-FFF2-40B4-BE49-F238E27FC236}">
                    <a16:creationId xmlns:a16="http://schemas.microsoft.com/office/drawing/2014/main" id="{A79A7DBE-268F-4D2C-0801-C8BA5B9FAE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8" y="1835"/>
                <a:ext cx="1" cy="25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" name="Line 39">
                <a:extLst>
                  <a:ext uri="{FF2B5EF4-FFF2-40B4-BE49-F238E27FC236}">
                    <a16:creationId xmlns:a16="http://schemas.microsoft.com/office/drawing/2014/main" id="{88A4CDAB-D024-BDD3-BFEE-01840BFFB9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9" y="1852"/>
                <a:ext cx="346" cy="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" name="Text Box 40">
                <a:extLst>
                  <a:ext uri="{FF2B5EF4-FFF2-40B4-BE49-F238E27FC236}">
                    <a16:creationId xmlns:a16="http://schemas.microsoft.com/office/drawing/2014/main" id="{AFBB110E-16B5-50C9-E5D2-4A2A3FEB7D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50" y="1362"/>
                <a:ext cx="17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pt-BR" altLang="pt-BR" sz="1800" b="0" kern="0">
                    <a:solidFill>
                      <a:srgbClr val="000000"/>
                    </a:solidFill>
                  </a:rPr>
                  <a:t>M</a:t>
                </a:r>
                <a:r>
                  <a:rPr lang="pt-BR" altLang="pt-BR" sz="1800" b="0" kern="0" baseline="-25000">
                    <a:solidFill>
                      <a:srgbClr val="000000"/>
                    </a:solidFill>
                  </a:rPr>
                  <a:t>2</a:t>
                </a:r>
                <a:endParaRPr lang="en-US" altLang="pt-BR" sz="1800" b="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Line 41">
                <a:extLst>
                  <a:ext uri="{FF2B5EF4-FFF2-40B4-BE49-F238E27FC236}">
                    <a16:creationId xmlns:a16="http://schemas.microsoft.com/office/drawing/2014/main" id="{59F3A99A-BD75-79EA-E74B-FCEA186AF1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51" y="1595"/>
                <a:ext cx="153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7" name="Line 42">
                <a:extLst>
                  <a:ext uri="{FF2B5EF4-FFF2-40B4-BE49-F238E27FC236}">
                    <a16:creationId xmlns:a16="http://schemas.microsoft.com/office/drawing/2014/main" id="{FAA97A71-EE9E-065D-887A-38ED49CDA8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8" y="1595"/>
                <a:ext cx="1" cy="28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" name="Line 43">
                <a:extLst>
                  <a:ext uri="{FF2B5EF4-FFF2-40B4-BE49-F238E27FC236}">
                    <a16:creationId xmlns:a16="http://schemas.microsoft.com/office/drawing/2014/main" id="{F4FDD871-40D9-2DFE-6527-E657C6963D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0" y="1297"/>
                <a:ext cx="1" cy="29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" name="Line 44">
                <a:extLst>
                  <a:ext uri="{FF2B5EF4-FFF2-40B4-BE49-F238E27FC236}">
                    <a16:creationId xmlns:a16="http://schemas.microsoft.com/office/drawing/2014/main" id="{68AD95AF-BCF4-ACED-3668-E1A328C117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97" y="1297"/>
                <a:ext cx="3" cy="29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0" name="Line 45">
                <a:extLst>
                  <a:ext uri="{FF2B5EF4-FFF2-40B4-BE49-F238E27FC236}">
                    <a16:creationId xmlns:a16="http://schemas.microsoft.com/office/drawing/2014/main" id="{1B82FB7F-0A9D-F5F0-3F1A-7A89E682EC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0" y="1297"/>
                <a:ext cx="15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1" name="Line 46">
                <a:extLst>
                  <a:ext uri="{FF2B5EF4-FFF2-40B4-BE49-F238E27FC236}">
                    <a16:creationId xmlns:a16="http://schemas.microsoft.com/office/drawing/2014/main" id="{0CB45FD6-44C8-3AC3-6DE5-DD676AB481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06" y="1116"/>
                <a:ext cx="1" cy="1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2" name="Oval 47">
                <a:extLst>
                  <a:ext uri="{FF2B5EF4-FFF2-40B4-BE49-F238E27FC236}">
                    <a16:creationId xmlns:a16="http://schemas.microsoft.com/office/drawing/2014/main" id="{1C2D1E74-65C2-D835-DC98-3ECA8DB6D7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392" y="1835"/>
                <a:ext cx="31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altLang="pt-BR" sz="18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Line 48">
                <a:extLst>
                  <a:ext uri="{FF2B5EF4-FFF2-40B4-BE49-F238E27FC236}">
                    <a16:creationId xmlns:a16="http://schemas.microsoft.com/office/drawing/2014/main" id="{A240F81E-7D32-9AAA-4B55-717CF4579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65" y="1595"/>
                <a:ext cx="1" cy="2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4" name="Text Box 49">
                <a:extLst>
                  <a:ext uri="{FF2B5EF4-FFF2-40B4-BE49-F238E27FC236}">
                    <a16:creationId xmlns:a16="http://schemas.microsoft.com/office/drawing/2014/main" id="{DB3279EC-4493-FE28-99EF-E124D90082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6" y="1577"/>
                <a:ext cx="173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altLang="pt-BR" sz="1800" b="0" kern="0" dirty="0">
                    <a:solidFill>
                      <a:srgbClr val="000000"/>
                    </a:solidFill>
                  </a:rPr>
                  <a:t>I</a:t>
                </a:r>
                <a:r>
                  <a:rPr lang="pt-BR" altLang="pt-BR" sz="1800" b="0" kern="0" baseline="-25000" dirty="0">
                    <a:solidFill>
                      <a:srgbClr val="000000"/>
                    </a:solidFill>
                  </a:rPr>
                  <a:t>D2</a:t>
                </a:r>
                <a:endParaRPr lang="en-US" altLang="pt-BR" sz="1800" b="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Line 50">
                <a:extLst>
                  <a:ext uri="{FF2B5EF4-FFF2-40B4-BE49-F238E27FC236}">
                    <a16:creationId xmlns:a16="http://schemas.microsoft.com/office/drawing/2014/main" id="{D17BAC47-044F-E13D-A539-D5E4198C24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2" y="1443"/>
                <a:ext cx="23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6" name="Line 51">
                <a:extLst>
                  <a:ext uri="{FF2B5EF4-FFF2-40B4-BE49-F238E27FC236}">
                    <a16:creationId xmlns:a16="http://schemas.microsoft.com/office/drawing/2014/main" id="{17572E6E-F0B9-C334-E3A5-3AAB68C415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62" y="1443"/>
                <a:ext cx="1" cy="87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7" name="Line 52">
                <a:extLst>
                  <a:ext uri="{FF2B5EF4-FFF2-40B4-BE49-F238E27FC236}">
                    <a16:creationId xmlns:a16="http://schemas.microsoft.com/office/drawing/2014/main" id="{52C70157-4930-5D9D-E303-BBAD300C82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0" y="1904"/>
                <a:ext cx="3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8" name="Text Box 53">
                <a:extLst>
                  <a:ext uri="{FF2B5EF4-FFF2-40B4-BE49-F238E27FC236}">
                    <a16:creationId xmlns:a16="http://schemas.microsoft.com/office/drawing/2014/main" id="{5FC313C7-D3FD-E50A-CF60-A22C4C231D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6" y="2024"/>
                <a:ext cx="173" cy="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altLang="pt-BR" sz="1800" b="0" kern="0">
                    <a:solidFill>
                      <a:srgbClr val="000000"/>
                    </a:solidFill>
                  </a:rPr>
                  <a:t>I</a:t>
                </a:r>
                <a:r>
                  <a:rPr lang="pt-BR" altLang="pt-BR" sz="1800" b="0" kern="0" baseline="-25000">
                    <a:solidFill>
                      <a:srgbClr val="000000"/>
                    </a:solidFill>
                  </a:rPr>
                  <a:t>D1 </a:t>
                </a:r>
                <a:endParaRPr lang="en-US" altLang="pt-BR" sz="1800" b="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Line 54">
                <a:extLst>
                  <a:ext uri="{FF2B5EF4-FFF2-40B4-BE49-F238E27FC236}">
                    <a16:creationId xmlns:a16="http://schemas.microsoft.com/office/drawing/2014/main" id="{BD268C36-F44F-F83B-F227-229B7597BB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51" y="1975"/>
                <a:ext cx="1" cy="2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" name="Line 55">
                <a:extLst>
                  <a:ext uri="{FF2B5EF4-FFF2-40B4-BE49-F238E27FC236}">
                    <a16:creationId xmlns:a16="http://schemas.microsoft.com/office/drawing/2014/main" id="{1A89D4D3-DAD0-BA58-E018-312694ED8F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1908"/>
                <a:ext cx="22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" name="Text Box 56">
                <a:extLst>
                  <a:ext uri="{FF2B5EF4-FFF2-40B4-BE49-F238E27FC236}">
                    <a16:creationId xmlns:a16="http://schemas.microsoft.com/office/drawing/2014/main" id="{B857ECBD-CCAE-02D3-6E73-A1810375D0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96" y="1901"/>
                <a:ext cx="115" cy="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altLang="pt-BR" sz="1800" b="0" kern="0">
                    <a:solidFill>
                      <a:srgbClr val="000000"/>
                    </a:solidFill>
                  </a:rPr>
                  <a:t>I</a:t>
                </a:r>
                <a:r>
                  <a:rPr lang="pt-BR" altLang="pt-BR" sz="1800" b="0" kern="0" baseline="-25000">
                    <a:solidFill>
                      <a:srgbClr val="000000"/>
                    </a:solidFill>
                  </a:rPr>
                  <a:t>L </a:t>
                </a:r>
                <a:endParaRPr lang="en-US" altLang="pt-BR" sz="1800" b="0" kern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62" name="Text Box 72">
            <a:extLst>
              <a:ext uri="{FF2B5EF4-FFF2-40B4-BE49-F238E27FC236}">
                <a16:creationId xmlns:a16="http://schemas.microsoft.com/office/drawing/2014/main" id="{256DB6D7-89B7-C1FA-DCC8-23F2924E7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9704" y="1384769"/>
            <a:ext cx="35407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pt-BR" sz="1800" kern="0" dirty="0">
                <a:solidFill>
                  <a:srgbClr val="0000FF"/>
                </a:solidFill>
              </a:rPr>
              <a:t>Voltage gain (saturation):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bject 73">
                <a:extLst>
                  <a:ext uri="{FF2B5EF4-FFF2-40B4-BE49-F238E27FC236}">
                    <a16:creationId xmlns:a16="http://schemas.microsoft.com/office/drawing/2014/main" id="{8ECCD93A-8F17-6942-A3A9-99C2DECD124E}"/>
                  </a:ext>
                </a:extLst>
              </p:cNvPr>
              <p:cNvSpPr txBox="1"/>
              <p:nvPr/>
            </p:nvSpPr>
            <p:spPr bwMode="auto">
              <a:xfrm>
                <a:off x="3609026" y="2801741"/>
                <a:ext cx="3439417" cy="71357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3" name="Object 73">
                <a:extLst>
                  <a:ext uri="{FF2B5EF4-FFF2-40B4-BE49-F238E27FC236}">
                    <a16:creationId xmlns:a16="http://schemas.microsoft.com/office/drawing/2014/main" id="{8ECCD93A-8F17-6942-A3A9-99C2DECD1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09026" y="2801741"/>
                <a:ext cx="3439417" cy="7135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bject 74">
                <a:extLst>
                  <a:ext uri="{FF2B5EF4-FFF2-40B4-BE49-F238E27FC236}">
                    <a16:creationId xmlns:a16="http://schemas.microsoft.com/office/drawing/2014/main" id="{ECF10640-83AE-44EF-D373-41B2F48D2359}"/>
                  </a:ext>
                </a:extLst>
              </p:cNvPr>
              <p:cNvSpPr txBox="1"/>
              <p:nvPr/>
            </p:nvSpPr>
            <p:spPr bwMode="auto">
              <a:xfrm>
                <a:off x="4069247" y="3776810"/>
                <a:ext cx="2367091" cy="48259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1(2)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1(2)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1(2)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4" name="Object 74">
                <a:extLst>
                  <a:ext uri="{FF2B5EF4-FFF2-40B4-BE49-F238E27FC236}">
                    <a16:creationId xmlns:a16="http://schemas.microsoft.com/office/drawing/2014/main" id="{ECF10640-83AE-44EF-D373-41B2F48D2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9247" y="3776810"/>
                <a:ext cx="2367091" cy="4825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Object 75">
                <a:extLst>
                  <a:ext uri="{FF2B5EF4-FFF2-40B4-BE49-F238E27FC236}">
                    <a16:creationId xmlns:a16="http://schemas.microsoft.com/office/drawing/2014/main" id="{21ED5FD0-A0F1-64BB-63C8-0073756F5916}"/>
                  </a:ext>
                </a:extLst>
              </p:cNvPr>
              <p:cNvSpPr txBox="1"/>
              <p:nvPr/>
            </p:nvSpPr>
            <p:spPr bwMode="auto">
              <a:xfrm>
                <a:off x="3963347" y="1931090"/>
                <a:ext cx="2239276" cy="60546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5" name="Object 75">
                <a:extLst>
                  <a:ext uri="{FF2B5EF4-FFF2-40B4-BE49-F238E27FC236}">
                    <a16:creationId xmlns:a16="http://schemas.microsoft.com/office/drawing/2014/main" id="{21ED5FD0-A0F1-64BB-63C8-0073756F5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3347" y="1931090"/>
                <a:ext cx="2239276" cy="6054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bject 78">
                <a:extLst>
                  <a:ext uri="{FF2B5EF4-FFF2-40B4-BE49-F238E27FC236}">
                    <a16:creationId xmlns:a16="http://schemas.microsoft.com/office/drawing/2014/main" id="{47B838A2-457B-3DD9-8DFF-5772FA917EDD}"/>
                  </a:ext>
                </a:extLst>
              </p:cNvPr>
              <p:cNvSpPr txBox="1"/>
              <p:nvPr/>
            </p:nvSpPr>
            <p:spPr bwMode="auto">
              <a:xfrm>
                <a:off x="590826" y="5305402"/>
                <a:ext cx="4432908" cy="80077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6" name="Object 78">
                <a:extLst>
                  <a:ext uri="{FF2B5EF4-FFF2-40B4-BE49-F238E27FC236}">
                    <a16:creationId xmlns:a16="http://schemas.microsoft.com/office/drawing/2014/main" id="{47B838A2-457B-3DD9-8DFF-5772FA917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826" y="5305402"/>
                <a:ext cx="4432908" cy="8007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bject 78">
                <a:extLst>
                  <a:ext uri="{FF2B5EF4-FFF2-40B4-BE49-F238E27FC236}">
                    <a16:creationId xmlns:a16="http://schemas.microsoft.com/office/drawing/2014/main" id="{6EB0143B-2CF9-6AB1-6D40-60568F58EE61}"/>
                  </a:ext>
                </a:extLst>
              </p:cNvPr>
              <p:cNvSpPr txBox="1"/>
              <p:nvPr/>
            </p:nvSpPr>
            <p:spPr bwMode="auto">
              <a:xfrm>
                <a:off x="5434993" y="5328419"/>
                <a:ext cx="3853471" cy="71357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200"/>
              </a:p>
            </p:txBody>
          </p:sp>
        </mc:Choice>
        <mc:Fallback xmlns="">
          <p:sp>
            <p:nvSpPr>
              <p:cNvPr id="67" name="Object 78">
                <a:extLst>
                  <a:ext uri="{FF2B5EF4-FFF2-40B4-BE49-F238E27FC236}">
                    <a16:creationId xmlns:a16="http://schemas.microsoft.com/office/drawing/2014/main" id="{6EB0143B-2CF9-6AB1-6D40-60568F58E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4993" y="5328419"/>
                <a:ext cx="3853471" cy="7135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47A002DC-616E-9D6C-BD41-41A268533902}"/>
              </a:ext>
            </a:extLst>
          </p:cNvPr>
          <p:cNvSpPr txBox="1"/>
          <p:nvPr/>
        </p:nvSpPr>
        <p:spPr>
          <a:xfrm>
            <a:off x="732417" y="468834"/>
            <a:ext cx="5900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pt-BR" sz="2400" kern="0" dirty="0"/>
              <a:t>CMOS inverter</a:t>
            </a:r>
            <a:endParaRPr lang="en-US" sz="2400" dirty="0">
              <a:latin typeface="+mj-lt"/>
            </a:endParaRPr>
          </a:p>
        </p:txBody>
      </p:sp>
      <p:sp>
        <p:nvSpPr>
          <p:cNvPr id="70" name="Text Box 72">
            <a:extLst>
              <a:ext uri="{FF2B5EF4-FFF2-40B4-BE49-F238E27FC236}">
                <a16:creationId xmlns:a16="http://schemas.microsoft.com/office/drawing/2014/main" id="{DD8C1DA1-D6B9-CDED-922D-953134C711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285" y="4863201"/>
            <a:ext cx="31547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pt-BR" sz="1800" kern="0" dirty="0">
                <a:solidFill>
                  <a:srgbClr val="00B050"/>
                </a:solidFill>
              </a:rPr>
              <a:t>For “deep” saturation: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321F9A7-474F-2EB3-EFDB-879F4AC17BB9}"/>
              </a:ext>
            </a:extLst>
          </p:cNvPr>
          <p:cNvGrpSpPr/>
          <p:nvPr/>
        </p:nvGrpSpPr>
        <p:grpSpPr>
          <a:xfrm>
            <a:off x="7396106" y="1222046"/>
            <a:ext cx="3890439" cy="4000205"/>
            <a:chOff x="4787900" y="520328"/>
            <a:chExt cx="3890439" cy="400020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C589B6A-8DA5-BDE1-CB83-A92AD8E19C46}"/>
                </a:ext>
              </a:extLst>
            </p:cNvPr>
            <p:cNvGrpSpPr/>
            <p:nvPr/>
          </p:nvGrpSpPr>
          <p:grpSpPr>
            <a:xfrm>
              <a:off x="4787900" y="520328"/>
              <a:ext cx="3890439" cy="2311400"/>
              <a:chOff x="3813175" y="1543050"/>
              <a:chExt cx="3890439" cy="2311400"/>
            </a:xfrm>
          </p:grpSpPr>
          <p:sp>
            <p:nvSpPr>
              <p:cNvPr id="47" name="Text Box 57">
                <a:extLst>
                  <a:ext uri="{FF2B5EF4-FFF2-40B4-BE49-F238E27FC236}">
                    <a16:creationId xmlns:a16="http://schemas.microsoft.com/office/drawing/2014/main" id="{08880861-28B2-C7EB-914F-F47A04172A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08775" y="3579813"/>
                <a:ext cx="465138" cy="274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pt-BR" altLang="pt-BR" sz="1800" b="0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V</a:t>
                </a:r>
                <a:r>
                  <a:rPr lang="pt-BR" altLang="pt-BR" sz="1800" b="0" i="1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DD</a:t>
                </a:r>
                <a:endParaRPr lang="pt-BR" altLang="pt-BR" sz="1800" b="0" i="1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48" name="Text Box 58">
                <a:extLst>
                  <a:ext uri="{FF2B5EF4-FFF2-40B4-BE49-F238E27FC236}">
                    <a16:creationId xmlns:a16="http://schemas.microsoft.com/office/drawing/2014/main" id="{7A280E6E-44D1-3C73-AEB3-2226E7D13B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3175" y="1817688"/>
                <a:ext cx="465138" cy="274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pt-BR" altLang="pt-BR" sz="1800" b="0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V</a:t>
                </a:r>
                <a:r>
                  <a:rPr lang="pt-BR" altLang="pt-BR" sz="1800" b="0" i="1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DD</a:t>
                </a:r>
                <a:endParaRPr lang="pt-BR" altLang="pt-BR" sz="1800" b="0" i="1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49" name="Text Box 59">
                <a:extLst>
                  <a:ext uri="{FF2B5EF4-FFF2-40B4-BE49-F238E27FC236}">
                    <a16:creationId xmlns:a16="http://schemas.microsoft.com/office/drawing/2014/main" id="{30C631F8-AB7E-369D-E77B-3E854DC9D8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52863" y="1543050"/>
                <a:ext cx="374650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pt-BR" altLang="pt-BR" sz="1800" b="0" i="1" kern="0" dirty="0">
                    <a:solidFill>
                      <a:srgbClr val="000000"/>
                    </a:solidFill>
                  </a:rPr>
                  <a:t>V</a:t>
                </a:r>
                <a:r>
                  <a:rPr lang="pt-BR" altLang="pt-BR" sz="1800" b="0" i="1" kern="0" baseline="-25000" dirty="0">
                    <a:solidFill>
                      <a:srgbClr val="000000"/>
                    </a:solidFill>
                  </a:rPr>
                  <a:t>out</a:t>
                </a:r>
                <a:endParaRPr lang="en-US" altLang="pt-BR" sz="1800" b="0" i="1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Text Box 60">
                <a:extLst>
                  <a:ext uri="{FF2B5EF4-FFF2-40B4-BE49-F238E27FC236}">
                    <a16:creationId xmlns:a16="http://schemas.microsoft.com/office/drawing/2014/main" id="{4276F104-679E-4BED-9B66-B72BCC550E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62289" y="3493638"/>
                <a:ext cx="4413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altLang="pt-BR" sz="1800" b="0" i="1" kern="0" dirty="0">
                    <a:solidFill>
                      <a:srgbClr val="000000"/>
                    </a:solidFill>
                  </a:rPr>
                  <a:t>V</a:t>
                </a:r>
                <a:r>
                  <a:rPr lang="pt-BR" altLang="pt-BR" sz="1800" b="0" i="1" kern="0" baseline="-25000" dirty="0">
                    <a:solidFill>
                      <a:srgbClr val="000000"/>
                    </a:solidFill>
                  </a:rPr>
                  <a:t>in</a:t>
                </a:r>
                <a:endParaRPr lang="en-US" altLang="pt-BR" sz="1400" b="0" i="1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Line 61">
                <a:extLst>
                  <a:ext uri="{FF2B5EF4-FFF2-40B4-BE49-F238E27FC236}">
                    <a16:creationId xmlns:a16="http://schemas.microsoft.com/office/drawing/2014/main" id="{0DD7CA50-8B9C-036E-4BC8-80846A159D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0188" y="3524250"/>
                <a:ext cx="328136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2" name="Line 62">
                <a:extLst>
                  <a:ext uri="{FF2B5EF4-FFF2-40B4-BE49-F238E27FC236}">
                    <a16:creationId xmlns:a16="http://schemas.microsoft.com/office/drawing/2014/main" id="{DDE5BEB1-576C-D8B9-18AA-FA01725EF5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70375" y="1851025"/>
                <a:ext cx="7938" cy="18367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" name="Freeform 63">
                <a:extLst>
                  <a:ext uri="{FF2B5EF4-FFF2-40B4-BE49-F238E27FC236}">
                    <a16:creationId xmlns:a16="http://schemas.microsoft.com/office/drawing/2014/main" id="{A77454EE-A13B-4A04-BEE7-CE2E474CF0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5138" y="2079625"/>
                <a:ext cx="2514600" cy="1444625"/>
              </a:xfrm>
              <a:custGeom>
                <a:avLst/>
                <a:gdLst>
                  <a:gd name="T0" fmla="*/ 0 w 1688"/>
                  <a:gd name="T1" fmla="*/ 2147483647 h 891"/>
                  <a:gd name="T2" fmla="*/ 2147483647 w 1688"/>
                  <a:gd name="T3" fmla="*/ 2147483647 h 891"/>
                  <a:gd name="T4" fmla="*/ 2147483647 w 1688"/>
                  <a:gd name="T5" fmla="*/ 2147483647 h 891"/>
                  <a:gd name="T6" fmla="*/ 2147483647 w 1688"/>
                  <a:gd name="T7" fmla="*/ 2147483647 h 891"/>
                  <a:gd name="T8" fmla="*/ 2147483647 w 1688"/>
                  <a:gd name="T9" fmla="*/ 2147483647 h 891"/>
                  <a:gd name="T10" fmla="*/ 2147483647 w 1688"/>
                  <a:gd name="T11" fmla="*/ 2147483647 h 891"/>
                  <a:gd name="T12" fmla="*/ 2147483647 w 1688"/>
                  <a:gd name="T13" fmla="*/ 2147483647 h 891"/>
                  <a:gd name="T14" fmla="*/ 2147483647 w 1688"/>
                  <a:gd name="T15" fmla="*/ 2147483647 h 891"/>
                  <a:gd name="T16" fmla="*/ 2147483647 w 1688"/>
                  <a:gd name="T17" fmla="*/ 2147483647 h 891"/>
                  <a:gd name="T18" fmla="*/ 2147483647 w 1688"/>
                  <a:gd name="T19" fmla="*/ 2147483647 h 8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88"/>
                  <a:gd name="T31" fmla="*/ 0 h 891"/>
                  <a:gd name="T32" fmla="*/ 1688 w 1688"/>
                  <a:gd name="T33" fmla="*/ 891 h 89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88" h="891">
                    <a:moveTo>
                      <a:pt x="0" y="3"/>
                    </a:moveTo>
                    <a:cubicBezTo>
                      <a:pt x="182" y="1"/>
                      <a:pt x="364" y="0"/>
                      <a:pt x="472" y="3"/>
                    </a:cubicBezTo>
                    <a:cubicBezTo>
                      <a:pt x="580" y="6"/>
                      <a:pt x="604" y="6"/>
                      <a:pt x="648" y="19"/>
                    </a:cubicBezTo>
                    <a:cubicBezTo>
                      <a:pt x="692" y="32"/>
                      <a:pt x="713" y="58"/>
                      <a:pt x="736" y="83"/>
                    </a:cubicBezTo>
                    <a:cubicBezTo>
                      <a:pt x="759" y="108"/>
                      <a:pt x="763" y="91"/>
                      <a:pt x="784" y="171"/>
                    </a:cubicBezTo>
                    <a:cubicBezTo>
                      <a:pt x="805" y="251"/>
                      <a:pt x="840" y="459"/>
                      <a:pt x="864" y="563"/>
                    </a:cubicBezTo>
                    <a:cubicBezTo>
                      <a:pt x="888" y="667"/>
                      <a:pt x="897" y="747"/>
                      <a:pt x="928" y="795"/>
                    </a:cubicBezTo>
                    <a:cubicBezTo>
                      <a:pt x="959" y="843"/>
                      <a:pt x="972" y="836"/>
                      <a:pt x="1048" y="851"/>
                    </a:cubicBezTo>
                    <a:cubicBezTo>
                      <a:pt x="1124" y="866"/>
                      <a:pt x="1277" y="876"/>
                      <a:pt x="1384" y="883"/>
                    </a:cubicBezTo>
                    <a:cubicBezTo>
                      <a:pt x="1491" y="890"/>
                      <a:pt x="1637" y="890"/>
                      <a:pt x="1688" y="891"/>
                    </a:cubicBez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4" name="Line 64">
                <a:extLst>
                  <a:ext uri="{FF2B5EF4-FFF2-40B4-BE49-F238E27FC236}">
                    <a16:creationId xmlns:a16="http://schemas.microsoft.com/office/drawing/2014/main" id="{2664FA0B-BDBC-BBC9-E046-D95D9D74CB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9738" y="3465513"/>
                <a:ext cx="0" cy="11906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1800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grpSp>
            <p:nvGrpSpPr>
              <p:cNvPr id="55" name="Group 65">
                <a:extLst>
                  <a:ext uri="{FF2B5EF4-FFF2-40B4-BE49-F238E27FC236}">
                    <a16:creationId xmlns:a16="http://schemas.microsoft.com/office/drawing/2014/main" id="{74654D84-AD43-30DE-1EF1-DA7BD133CE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13313" y="1851026"/>
                <a:ext cx="1004887" cy="1897063"/>
                <a:chOff x="3223" y="2463"/>
                <a:chExt cx="633" cy="1195"/>
              </a:xfrm>
            </p:grpSpPr>
            <p:sp>
              <p:nvSpPr>
                <p:cNvPr id="56" name="Line 66">
                  <a:extLst>
                    <a:ext uri="{FF2B5EF4-FFF2-40B4-BE49-F238E27FC236}">
                      <a16:creationId xmlns:a16="http://schemas.microsoft.com/office/drawing/2014/main" id="{100C52A9-125A-CA16-204F-FE54F416F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7466199" flipV="1">
                  <a:off x="3154" y="2614"/>
                  <a:ext cx="854" cy="551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7" name="Line 67">
                  <a:extLst>
                    <a:ext uri="{FF2B5EF4-FFF2-40B4-BE49-F238E27FC236}">
                      <a16:creationId xmlns:a16="http://schemas.microsoft.com/office/drawing/2014/main" id="{E58EA770-FD9F-D9C6-A0C9-7E8A04874A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0" y="3012"/>
                  <a:ext cx="0" cy="50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8" name="Text Box 68">
                  <a:extLst>
                    <a:ext uri="{FF2B5EF4-FFF2-40B4-BE49-F238E27FC236}">
                      <a16:creationId xmlns:a16="http://schemas.microsoft.com/office/drawing/2014/main" id="{43DFD255-F55A-7A38-A4EE-6803246BA3E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20" y="3485"/>
                  <a:ext cx="293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fontAlgn="auto" hangingPunct="1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r>
                    <a:rPr lang="pt-BR" altLang="pt-BR" sz="1800" b="0" i="1" kern="0" dirty="0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V</a:t>
                  </a:r>
                  <a:r>
                    <a:rPr lang="pt-BR" altLang="pt-BR" sz="1800" b="0" i="1" kern="0" baseline="-25000" dirty="0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M</a:t>
                  </a:r>
                  <a:endParaRPr lang="pt-BR" altLang="pt-BR" sz="1800" b="0" i="1" kern="0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endParaRPr>
                </a:p>
              </p:txBody>
            </p:sp>
            <p:sp>
              <p:nvSpPr>
                <p:cNvPr id="59" name="Text Box 69">
                  <a:extLst>
                    <a:ext uri="{FF2B5EF4-FFF2-40B4-BE49-F238E27FC236}">
                      <a16:creationId xmlns:a16="http://schemas.microsoft.com/office/drawing/2014/main" id="{E43CD777-C9A0-A9EC-2411-2BB6D88F746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01" y="2755"/>
                  <a:ext cx="180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fontAlgn="auto" hangingPunct="1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r>
                    <a:rPr lang="pt-BR" altLang="pt-BR" sz="1800" b="0" kern="0">
                      <a:solidFill>
                        <a:srgbClr val="FF0000"/>
                      </a:solidFill>
                    </a:rPr>
                    <a:t>A</a:t>
                  </a:r>
                  <a:r>
                    <a:rPr lang="pt-BR" altLang="pt-BR" sz="1800" b="0" kern="0" baseline="-25000">
                      <a:solidFill>
                        <a:srgbClr val="FF0000"/>
                      </a:solidFill>
                    </a:rPr>
                    <a:t>v</a:t>
                  </a:r>
                  <a:endParaRPr lang="en-US" altLang="pt-BR" sz="1800" b="0" kern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0" name="Line 70">
                  <a:extLst>
                    <a:ext uri="{FF2B5EF4-FFF2-40B4-BE49-F238E27FC236}">
                      <a16:creationId xmlns:a16="http://schemas.microsoft.com/office/drawing/2014/main" id="{042BD2C2-8C6A-CA58-7D4E-0094F0D5AE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23" y="2994"/>
                  <a:ext cx="53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1" name="Freeform 71">
                  <a:extLst>
                    <a:ext uri="{FF2B5EF4-FFF2-40B4-BE49-F238E27FC236}">
                      <a16:creationId xmlns:a16="http://schemas.microsoft.com/office/drawing/2014/main" id="{69FC8B4E-62B6-5403-76F4-A9F7CE5382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2" y="2886"/>
                  <a:ext cx="111" cy="102"/>
                </a:xfrm>
                <a:custGeom>
                  <a:avLst/>
                  <a:gdLst>
                    <a:gd name="T0" fmla="*/ 111 w 111"/>
                    <a:gd name="T1" fmla="*/ 0 h 116"/>
                    <a:gd name="T2" fmla="*/ 67 w 111"/>
                    <a:gd name="T3" fmla="*/ 4 h 116"/>
                    <a:gd name="T4" fmla="*/ 33 w 111"/>
                    <a:gd name="T5" fmla="*/ 4 h 116"/>
                    <a:gd name="T6" fmla="*/ 13 w 111"/>
                    <a:gd name="T7" fmla="*/ 6 h 116"/>
                    <a:gd name="T8" fmla="*/ 5 w 111"/>
                    <a:gd name="T9" fmla="*/ 9 h 116"/>
                    <a:gd name="T10" fmla="*/ 1 w 111"/>
                    <a:gd name="T11" fmla="*/ 11 h 116"/>
                    <a:gd name="T12" fmla="*/ 1 w 111"/>
                    <a:gd name="T13" fmla="*/ 13 h 11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11"/>
                    <a:gd name="T22" fmla="*/ 0 h 116"/>
                    <a:gd name="T23" fmla="*/ 111 w 111"/>
                    <a:gd name="T24" fmla="*/ 116 h 11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11" h="116">
                      <a:moveTo>
                        <a:pt x="111" y="0"/>
                      </a:moveTo>
                      <a:cubicBezTo>
                        <a:pt x="95" y="0"/>
                        <a:pt x="80" y="0"/>
                        <a:pt x="67" y="4"/>
                      </a:cubicBezTo>
                      <a:cubicBezTo>
                        <a:pt x="54" y="8"/>
                        <a:pt x="42" y="16"/>
                        <a:pt x="33" y="24"/>
                      </a:cubicBezTo>
                      <a:cubicBezTo>
                        <a:pt x="24" y="32"/>
                        <a:pt x="18" y="44"/>
                        <a:pt x="13" y="52"/>
                      </a:cubicBezTo>
                      <a:cubicBezTo>
                        <a:pt x="8" y="60"/>
                        <a:pt x="7" y="67"/>
                        <a:pt x="5" y="74"/>
                      </a:cubicBezTo>
                      <a:cubicBezTo>
                        <a:pt x="3" y="81"/>
                        <a:pt x="2" y="87"/>
                        <a:pt x="1" y="94"/>
                      </a:cubicBezTo>
                      <a:cubicBezTo>
                        <a:pt x="0" y="101"/>
                        <a:pt x="1" y="111"/>
                        <a:pt x="1" y="116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sz="1800" b="1" kern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58C25D6-937E-4FC3-79D1-961BA63BF8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68787" y="2195513"/>
                <a:ext cx="1979612" cy="132873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 Box 59">
                <a:extLst>
                  <a:ext uri="{FF2B5EF4-FFF2-40B4-BE49-F238E27FC236}">
                    <a16:creationId xmlns:a16="http://schemas.microsoft.com/office/drawing/2014/main" id="{9E7D2087-3BB9-34A8-5180-85A0CF8AFE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96334" y="1943106"/>
                <a:ext cx="76639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pt-BR" altLang="pt-BR" sz="1600" b="0" kern="0" dirty="0">
                    <a:solidFill>
                      <a:srgbClr val="0000FF"/>
                    </a:solidFill>
                  </a:rPr>
                  <a:t>V</a:t>
                </a:r>
                <a:r>
                  <a:rPr lang="pt-BR" altLang="pt-BR" sz="1600" b="0" kern="0" baseline="-25000" dirty="0">
                    <a:solidFill>
                      <a:srgbClr val="0000FF"/>
                    </a:solidFill>
                  </a:rPr>
                  <a:t>out</a:t>
                </a:r>
                <a:r>
                  <a:rPr lang="pt-BR" altLang="pt-BR" sz="1600" b="0" kern="0" dirty="0">
                    <a:solidFill>
                      <a:srgbClr val="0000FF"/>
                    </a:solidFill>
                  </a:rPr>
                  <a:t>=V</a:t>
                </a:r>
                <a:r>
                  <a:rPr lang="pt-BR" altLang="pt-BR" sz="1600" b="0" kern="0" baseline="-25000" dirty="0">
                    <a:solidFill>
                      <a:srgbClr val="0000FF"/>
                    </a:solidFill>
                  </a:rPr>
                  <a:t>in</a:t>
                </a:r>
                <a:endParaRPr lang="en-US" altLang="pt-BR" sz="1600" b="0" kern="0" dirty="0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92D3B2D-A3E4-D503-C205-8A8B7325FE9C}"/>
                </a:ext>
              </a:extLst>
            </p:cNvPr>
            <p:cNvGrpSpPr/>
            <p:nvPr/>
          </p:nvGrpSpPr>
          <p:grpSpPr>
            <a:xfrm>
              <a:off x="4795838" y="2742559"/>
              <a:ext cx="3616644" cy="1473842"/>
              <a:chOff x="4795838" y="2742559"/>
              <a:chExt cx="3616644" cy="1473842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956FE9E-41FF-1DD8-D8DF-3C13043758DA}"/>
                  </a:ext>
                </a:extLst>
              </p:cNvPr>
              <p:cNvGrpSpPr/>
              <p:nvPr/>
            </p:nvGrpSpPr>
            <p:grpSpPr>
              <a:xfrm>
                <a:off x="4795838" y="2907963"/>
                <a:ext cx="3463924" cy="1215948"/>
                <a:chOff x="1896070" y="4468610"/>
                <a:chExt cx="3592422" cy="1600244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F449B62A-E2B2-26AA-28AA-7C34228AD929}"/>
                    </a:ext>
                  </a:extLst>
                </p:cNvPr>
                <p:cNvGrpSpPr/>
                <p:nvPr/>
              </p:nvGrpSpPr>
              <p:grpSpPr>
                <a:xfrm>
                  <a:off x="1896070" y="4468610"/>
                  <a:ext cx="3592422" cy="1600244"/>
                  <a:chOff x="1616494" y="2520540"/>
                  <a:chExt cx="3592422" cy="1600244"/>
                </a:xfrm>
              </p:grpSpPr>
              <p:sp>
                <p:nvSpPr>
                  <p:cNvPr id="77" name="Arc 76">
                    <a:extLst>
                      <a:ext uri="{FF2B5EF4-FFF2-40B4-BE49-F238E27FC236}">
                        <a16:creationId xmlns:a16="http://schemas.microsoft.com/office/drawing/2014/main" id="{6A84265A-F690-1FF8-B803-8DF1A96B138F}"/>
                      </a:ext>
                    </a:extLst>
                  </p:cNvPr>
                  <p:cNvSpPr/>
                  <p:nvPr/>
                </p:nvSpPr>
                <p:spPr>
                  <a:xfrm flipV="1">
                    <a:off x="1616494" y="3729162"/>
                    <a:ext cx="914399" cy="391622"/>
                  </a:xfrm>
                  <a:prstGeom prst="arc">
                    <a:avLst/>
                  </a:prstGeom>
                  <a:ln w="28575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B7E41F56-63A8-57CC-3DB3-C2D35EFFBE4D}"/>
                      </a:ext>
                    </a:extLst>
                  </p:cNvPr>
                  <p:cNvCxnSpPr>
                    <a:cxnSpLocks/>
                    <a:endCxn id="80" idx="0"/>
                  </p:cNvCxnSpPr>
                  <p:nvPr/>
                </p:nvCxnSpPr>
                <p:spPr>
                  <a:xfrm flipV="1">
                    <a:off x="2520561" y="2798860"/>
                    <a:ext cx="659962" cy="1160608"/>
                  </a:xfrm>
                  <a:prstGeom prst="line">
                    <a:avLst/>
                  </a:prstGeom>
                  <a:ln w="28575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Arc 78">
                    <a:extLst>
                      <a:ext uri="{FF2B5EF4-FFF2-40B4-BE49-F238E27FC236}">
                        <a16:creationId xmlns:a16="http://schemas.microsoft.com/office/drawing/2014/main" id="{FDF8BBE2-4E4D-882C-E1BC-AEE4F81B4AD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294517" y="3729162"/>
                    <a:ext cx="914399" cy="391622"/>
                  </a:xfrm>
                  <a:prstGeom prst="arc">
                    <a:avLst/>
                  </a:prstGeom>
                  <a:ln w="28575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CB1DF823-69B0-CA16-6C6C-88F159B1BBC3}"/>
                      </a:ext>
                    </a:extLst>
                  </p:cNvPr>
                  <p:cNvSpPr/>
                  <p:nvPr/>
                </p:nvSpPr>
                <p:spPr>
                  <a:xfrm>
                    <a:off x="3180523" y="2520540"/>
                    <a:ext cx="477078" cy="296938"/>
                  </a:xfrm>
                  <a:custGeom>
                    <a:avLst/>
                    <a:gdLst>
                      <a:gd name="connsiteX0" fmla="*/ 0 w 869263"/>
                      <a:gd name="connsiteY0" fmla="*/ 278320 h 296938"/>
                      <a:gd name="connsiteX1" fmla="*/ 445273 w 869263"/>
                      <a:gd name="connsiteY1" fmla="*/ 24 h 296938"/>
                      <a:gd name="connsiteX2" fmla="*/ 826935 w 869263"/>
                      <a:gd name="connsiteY2" fmla="*/ 262417 h 296938"/>
                      <a:gd name="connsiteX3" fmla="*/ 842838 w 869263"/>
                      <a:gd name="connsiteY3" fmla="*/ 286271 h 29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69263" h="296938">
                        <a:moveTo>
                          <a:pt x="0" y="278320"/>
                        </a:moveTo>
                        <a:cubicBezTo>
                          <a:pt x="153725" y="140497"/>
                          <a:pt x="307451" y="2674"/>
                          <a:pt x="445273" y="24"/>
                        </a:cubicBezTo>
                        <a:cubicBezTo>
                          <a:pt x="583095" y="-2626"/>
                          <a:pt x="760674" y="214709"/>
                          <a:pt x="826935" y="262417"/>
                        </a:cubicBezTo>
                        <a:cubicBezTo>
                          <a:pt x="893196" y="310125"/>
                          <a:pt x="868017" y="298198"/>
                          <a:pt x="842838" y="286271"/>
                        </a:cubicBezTo>
                      </a:path>
                    </a:pathLst>
                  </a:custGeom>
                  <a:noFill/>
                  <a:ln w="28575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334647C2-9A12-E9A1-306B-ACE295A10D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44080" y="2798860"/>
                    <a:ext cx="659961" cy="1168560"/>
                  </a:xfrm>
                  <a:prstGeom prst="line">
                    <a:avLst/>
                  </a:prstGeom>
                  <a:ln w="28575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5" name="Isosceles Triangle 74">
                  <a:extLst>
                    <a:ext uri="{FF2B5EF4-FFF2-40B4-BE49-F238E27FC236}">
                      <a16:creationId xmlns:a16="http://schemas.microsoft.com/office/drawing/2014/main" id="{AA15B415-E9F4-E6C4-6908-F01547CE80D0}"/>
                    </a:ext>
                  </a:extLst>
                </p:cNvPr>
                <p:cNvSpPr/>
                <p:nvPr/>
              </p:nvSpPr>
              <p:spPr>
                <a:xfrm rot="3222611">
                  <a:off x="2771963" y="5839299"/>
                  <a:ext cx="45719" cy="4571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Isosceles Triangle 75">
                  <a:extLst>
                    <a:ext uri="{FF2B5EF4-FFF2-40B4-BE49-F238E27FC236}">
                      <a16:creationId xmlns:a16="http://schemas.microsoft.com/office/drawing/2014/main" id="{BFBBCFD4-4A9F-0505-FF36-144CDBF6251D}"/>
                    </a:ext>
                  </a:extLst>
                </p:cNvPr>
                <p:cNvSpPr/>
                <p:nvPr/>
              </p:nvSpPr>
              <p:spPr>
                <a:xfrm rot="3222611">
                  <a:off x="4579004" y="5850183"/>
                  <a:ext cx="45719" cy="4571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978E0842-B58E-C168-BC22-C1EDB67EBC46}"/>
                  </a:ext>
                </a:extLst>
              </p:cNvPr>
              <p:cNvCxnSpPr/>
              <p:nvPr/>
            </p:nvCxnSpPr>
            <p:spPr>
              <a:xfrm flipV="1">
                <a:off x="5249944" y="2768600"/>
                <a:ext cx="0" cy="14478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397B80A6-3AC1-6F96-046A-5076ADE59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5464" y="4139608"/>
                <a:ext cx="3177018" cy="51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 Box 49">
                <a:extLst>
                  <a:ext uri="{FF2B5EF4-FFF2-40B4-BE49-F238E27FC236}">
                    <a16:creationId xmlns:a16="http://schemas.microsoft.com/office/drawing/2014/main" id="{0D856496-0651-06A4-F91E-1E03563570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62829" y="2742559"/>
                <a:ext cx="2746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altLang="pt-BR" sz="1800" b="0" i="1" kern="0" dirty="0">
                    <a:solidFill>
                      <a:srgbClr val="000000"/>
                    </a:solidFill>
                  </a:rPr>
                  <a:t>I</a:t>
                </a:r>
                <a:r>
                  <a:rPr lang="pt-BR" altLang="pt-BR" sz="1800" b="0" i="1" kern="0" baseline="-25000" dirty="0">
                    <a:solidFill>
                      <a:srgbClr val="000000"/>
                    </a:solidFill>
                  </a:rPr>
                  <a:t>D</a:t>
                </a:r>
                <a:endParaRPr lang="en-US" altLang="pt-BR" sz="1800" b="0" i="1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8" name="Text Box 68">
                <a:extLst>
                  <a:ext uri="{FF2B5EF4-FFF2-40B4-BE49-F238E27FC236}">
                    <a16:creationId xmlns:a16="http://schemas.microsoft.com/office/drawing/2014/main" id="{18E2C184-04BA-B87F-1BEB-27FFE2C5F6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15497" y="2755426"/>
                <a:ext cx="298736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pt-BR" altLang="pt-BR" sz="1800" b="0" i="1" kern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pt-BR" altLang="pt-BR" sz="1800" b="0" i="1" kern="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M</a:t>
                </a:r>
                <a:endParaRPr lang="pt-BR" altLang="pt-BR" sz="1800" b="0" i="1" kern="0" dirty="0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4664215-9731-F59F-D21E-DEDC8625D7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26188" y="2902234"/>
                <a:ext cx="716468" cy="155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Text Box 60">
              <a:extLst>
                <a:ext uri="{FF2B5EF4-FFF2-40B4-BE49-F238E27FC236}">
                  <a16:creationId xmlns:a16="http://schemas.microsoft.com/office/drawing/2014/main" id="{06D85273-31DF-981C-07A1-13C1C10BAD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72579" y="4182255"/>
              <a:ext cx="474890" cy="338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altLang="pt-BR" sz="1800" b="0" i="1" kern="0" dirty="0">
                  <a:solidFill>
                    <a:srgbClr val="000000"/>
                  </a:solidFill>
                </a:rPr>
                <a:t>V</a:t>
              </a:r>
              <a:r>
                <a:rPr lang="pt-BR" altLang="pt-BR" sz="1800" b="0" i="1" kern="0" baseline="-25000" dirty="0">
                  <a:solidFill>
                    <a:srgbClr val="000000"/>
                  </a:solidFill>
                </a:rPr>
                <a:t>in</a:t>
              </a:r>
              <a:endParaRPr lang="en-US" altLang="pt-BR" sz="1400" b="0" i="1" kern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82" name="TextBox 74">
            <a:extLst>
              <a:ext uri="{FF2B5EF4-FFF2-40B4-BE49-F238E27FC236}">
                <a16:creationId xmlns:a16="http://schemas.microsoft.com/office/drawing/2014/main" id="{2F87887B-38AD-99F3-4A3B-6CE0B04D09B1}"/>
              </a:ext>
            </a:extLst>
          </p:cNvPr>
          <p:cNvSpPr txBox="1"/>
          <p:nvPr/>
        </p:nvSpPr>
        <p:spPr>
          <a:xfrm>
            <a:off x="650395" y="-46379"/>
            <a:ext cx="58344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pt-BR" sz="3200" kern="0" dirty="0">
                <a:latin typeface="+mj-lt"/>
                <a:cs typeface="Arial" panose="020B0604020202020204" pitchFamily="34" charset="0"/>
              </a:rPr>
              <a:t>Common-source amplifier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6517868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718D-6BA3-228E-A0F1-363E446653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75420" y="215529"/>
            <a:ext cx="3987800" cy="604838"/>
          </a:xfrm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tx1"/>
                </a:solidFill>
                <a:cs typeface="Arial" panose="020B0604020202020204" pitchFamily="34" charset="0"/>
              </a:rPr>
              <a:t>Acknowledgments</a:t>
            </a:r>
          </a:p>
        </p:txBody>
      </p:sp>
      <p:pic>
        <p:nvPicPr>
          <p:cNvPr id="5" name="Image 15" descr="Une image contenant texte, Police, capture d’écran, conception&#10;&#10;Description générée automatiquement">
            <a:extLst>
              <a:ext uri="{FF2B5EF4-FFF2-40B4-BE49-F238E27FC236}">
                <a16:creationId xmlns:a16="http://schemas.microsoft.com/office/drawing/2014/main" id="{1E6100F1-740A-E83E-F5DB-41F4AD051F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3718" y="991171"/>
            <a:ext cx="4144708" cy="2248725"/>
          </a:xfrm>
          <a:prstGeom prst="rect">
            <a:avLst/>
          </a:prstGeom>
        </p:spPr>
      </p:pic>
      <p:pic>
        <p:nvPicPr>
          <p:cNvPr id="6" name="Image 10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E150329A-7D15-4219-BF59-07B0D334BC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3554" y="3828586"/>
            <a:ext cx="1808180" cy="740957"/>
          </a:xfrm>
          <a:prstGeom prst="rect">
            <a:avLst/>
          </a:prstGeom>
        </p:spPr>
      </p:pic>
      <p:pic>
        <p:nvPicPr>
          <p:cNvPr id="7" name="Image 14" descr="Une image contenant drapeau, étoile, symbole, bleu&#10;&#10;Description générée automatiquement">
            <a:extLst>
              <a:ext uri="{FF2B5EF4-FFF2-40B4-BE49-F238E27FC236}">
                <a16:creationId xmlns:a16="http://schemas.microsoft.com/office/drawing/2014/main" id="{737A1811-8E50-7D5A-6E09-48A8D6BB57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293718" y="3284391"/>
            <a:ext cx="731708" cy="487805"/>
          </a:xfrm>
          <a:prstGeom prst="rect">
            <a:avLst/>
          </a:prstGeom>
        </p:spPr>
      </p:pic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C9B5CA5-6611-6E11-D99D-65D0D656E1B3}"/>
              </a:ext>
            </a:extLst>
          </p:cNvPr>
          <p:cNvSpPr txBox="1">
            <a:spLocks/>
          </p:cNvSpPr>
          <p:nvPr/>
        </p:nvSpPr>
        <p:spPr>
          <a:xfrm>
            <a:off x="7137644" y="3239896"/>
            <a:ext cx="4694931" cy="4878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200" dirty="0">
                <a:latin typeface="Avenir Next LT Pro" panose="020B0504020202020204" pitchFamily="34" charset="0"/>
              </a:rPr>
              <a:t>This </a:t>
            </a:r>
            <a:r>
              <a:rPr lang="fr-FR" sz="1200" dirty="0" err="1">
                <a:latin typeface="Avenir Next LT Pro" panose="020B0504020202020204" pitchFamily="34" charset="0"/>
              </a:rPr>
              <a:t>project</a:t>
            </a:r>
            <a:r>
              <a:rPr lang="fr-FR" sz="1200" dirty="0">
                <a:latin typeface="Avenir Next LT Pro" panose="020B0504020202020204" pitchFamily="34" charset="0"/>
              </a:rPr>
              <a:t> has </a:t>
            </a:r>
            <a:r>
              <a:rPr lang="fr-FR" sz="1200" dirty="0" err="1">
                <a:latin typeface="Avenir Next LT Pro" panose="020B0504020202020204" pitchFamily="34" charset="0"/>
              </a:rPr>
              <a:t>received</a:t>
            </a:r>
            <a:r>
              <a:rPr lang="fr-FR" sz="1200" dirty="0">
                <a:latin typeface="Avenir Next LT Pro" panose="020B0504020202020204" pitchFamily="34" charset="0"/>
              </a:rPr>
              <a:t> </a:t>
            </a:r>
            <a:r>
              <a:rPr lang="fr-FR" sz="1200" dirty="0" err="1">
                <a:latin typeface="Avenir Next LT Pro" panose="020B0504020202020204" pitchFamily="34" charset="0"/>
              </a:rPr>
              <a:t>funding</a:t>
            </a:r>
            <a:r>
              <a:rPr lang="fr-FR" sz="1200" dirty="0">
                <a:latin typeface="Avenir Next LT Pro" panose="020B0504020202020204" pitchFamily="34" charset="0"/>
              </a:rPr>
              <a:t> </a:t>
            </a:r>
            <a:r>
              <a:rPr lang="fr-FR" sz="1200" dirty="0" err="1">
                <a:latin typeface="Avenir Next LT Pro" panose="020B0504020202020204" pitchFamily="34" charset="0"/>
              </a:rPr>
              <a:t>from</a:t>
            </a:r>
            <a:r>
              <a:rPr lang="fr-FR" sz="1200" dirty="0">
                <a:latin typeface="Avenir Next LT Pro" panose="020B0504020202020204" pitchFamily="34" charset="0"/>
              </a:rPr>
              <a:t> the </a:t>
            </a:r>
            <a:r>
              <a:rPr lang="fr-FR" sz="1200" dirty="0" err="1">
                <a:latin typeface="Avenir Next LT Pro" panose="020B0504020202020204" pitchFamily="34" charset="0"/>
              </a:rPr>
              <a:t>European</a:t>
            </a:r>
            <a:r>
              <a:rPr lang="fr-FR" sz="1200" dirty="0">
                <a:latin typeface="Avenir Next LT Pro" panose="020B0504020202020204" pitchFamily="34" charset="0"/>
              </a:rPr>
              <a:t> </a:t>
            </a:r>
            <a:r>
              <a:rPr lang="fr-FR" sz="1200" dirty="0" err="1">
                <a:latin typeface="Avenir Next LT Pro" panose="020B0504020202020204" pitchFamily="34" charset="0"/>
              </a:rPr>
              <a:t>Union’s</a:t>
            </a:r>
            <a:r>
              <a:rPr lang="fr-FR" sz="1200" dirty="0">
                <a:latin typeface="Avenir Next LT Pro" panose="020B0504020202020204" pitchFamily="34" charset="0"/>
              </a:rPr>
              <a:t> Horizon Europe </a:t>
            </a:r>
            <a:r>
              <a:rPr lang="fr-FR" sz="1200" dirty="0" err="1">
                <a:latin typeface="Avenir Next LT Pro" panose="020B0504020202020204" pitchFamily="34" charset="0"/>
              </a:rPr>
              <a:t>research</a:t>
            </a:r>
            <a:r>
              <a:rPr lang="fr-FR" sz="1200" dirty="0">
                <a:latin typeface="Avenir Next LT Pro" panose="020B0504020202020204" pitchFamily="34" charset="0"/>
              </a:rPr>
              <a:t> and innovation programme </a:t>
            </a:r>
            <a:r>
              <a:rPr lang="fr-FR" sz="1200" dirty="0" err="1">
                <a:latin typeface="Avenir Next LT Pro" panose="020B0504020202020204" pitchFamily="34" charset="0"/>
              </a:rPr>
              <a:t>under</a:t>
            </a:r>
            <a:r>
              <a:rPr lang="fr-FR" sz="1200" dirty="0">
                <a:latin typeface="Avenir Next LT Pro" panose="020B0504020202020204" pitchFamily="34" charset="0"/>
              </a:rPr>
              <a:t> the HORIZON-KDT-JU-2023-1-IA </a:t>
            </a:r>
            <a:r>
              <a:rPr lang="fr-FR" sz="1200" dirty="0" err="1">
                <a:latin typeface="Avenir Next LT Pro" panose="020B0504020202020204" pitchFamily="34" charset="0"/>
              </a:rPr>
              <a:t>grant</a:t>
            </a:r>
            <a:r>
              <a:rPr lang="fr-FR" sz="1200" dirty="0">
                <a:latin typeface="Avenir Next LT Pro" panose="020B0504020202020204" pitchFamily="34" charset="0"/>
              </a:rPr>
              <a:t> agreement No 101139785</a:t>
            </a:r>
            <a:endParaRPr lang="en-US" sz="1200" dirty="0">
              <a:latin typeface="Avenir Next LT Pro" panose="020B0504020202020204" pitchFamily="34" charset="0"/>
            </a:endParaRPr>
          </a:p>
        </p:txBody>
      </p:sp>
      <p:pic>
        <p:nvPicPr>
          <p:cNvPr id="10" name="Image 2">
            <a:extLst>
              <a:ext uri="{FF2B5EF4-FFF2-40B4-BE49-F238E27FC236}">
                <a16:creationId xmlns:a16="http://schemas.microsoft.com/office/drawing/2014/main" id="{5CA67339-577C-54E2-C796-EED1CAA4A9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544" y="4830744"/>
            <a:ext cx="1321795" cy="1040914"/>
          </a:xfrm>
          <a:prstGeom prst="rect">
            <a:avLst/>
          </a:prstGeom>
        </p:spPr>
      </p:pic>
      <p:pic>
        <p:nvPicPr>
          <p:cNvPr id="12" name="Imagen 5">
            <a:extLst>
              <a:ext uri="{FF2B5EF4-FFF2-40B4-BE49-F238E27FC236}">
                <a16:creationId xmlns:a16="http://schemas.microsoft.com/office/drawing/2014/main" id="{4768E5F1-683A-F6E4-414B-F11D1373AC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254" y="4863408"/>
            <a:ext cx="975586" cy="975586"/>
          </a:xfrm>
          <a:prstGeom prst="rect">
            <a:avLst/>
          </a:prstGeom>
        </p:spPr>
      </p:pic>
      <p:pic>
        <p:nvPicPr>
          <p:cNvPr id="13" name="Picture 3" descr="E:\Doutorado\lcilogosombra.gif">
            <a:extLst>
              <a:ext uri="{FF2B5EF4-FFF2-40B4-BE49-F238E27FC236}">
                <a16:creationId xmlns:a16="http://schemas.microsoft.com/office/drawing/2014/main" id="{5828A1C2-FFD2-BC42-5356-EB25AB4AB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53661" y="3152162"/>
            <a:ext cx="1047751" cy="1476375"/>
          </a:xfrm>
          <a:prstGeom prst="rect">
            <a:avLst/>
          </a:prstGeom>
          <a:noFill/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585C4AB-FC1D-8BD9-D591-1CA1AB70242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57" y="2865399"/>
            <a:ext cx="1070987" cy="1476375"/>
          </a:xfrm>
          <a:prstGeom prst="rect">
            <a:avLst/>
          </a:prstGeom>
        </p:spPr>
      </p:pic>
      <p:pic>
        <p:nvPicPr>
          <p:cNvPr id="15" name="Image 1">
            <a:extLst>
              <a:ext uri="{FF2B5EF4-FFF2-40B4-BE49-F238E27FC236}">
                <a16:creationId xmlns:a16="http://schemas.microsoft.com/office/drawing/2014/main" id="{0D7D8320-56E2-29B1-83A0-494DA9F2706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96" y="5033330"/>
            <a:ext cx="2017757" cy="62254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C21B13C-EBDC-4B00-0EE5-6E0F553180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7786" y="3132637"/>
            <a:ext cx="1142646" cy="1195213"/>
          </a:xfrm>
          <a:prstGeom prst="rect">
            <a:avLst/>
          </a:prstGeom>
        </p:spPr>
      </p:pic>
      <p:pic>
        <p:nvPicPr>
          <p:cNvPr id="22" name="Imagem 21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4AD86212-CBDA-1C14-38F3-2142EDAD39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60" b="22989"/>
          <a:stretch>
            <a:fillRect/>
          </a:stretch>
        </p:blipFill>
        <p:spPr>
          <a:xfrm>
            <a:off x="3156700" y="1351048"/>
            <a:ext cx="2414248" cy="1285638"/>
          </a:xfrm>
          <a:prstGeom prst="rect">
            <a:avLst/>
          </a:prstGeom>
        </p:spPr>
      </p:pic>
      <p:pic>
        <p:nvPicPr>
          <p:cNvPr id="24" name="Imagem 23" descr="Logotipo&#10;&#10;O conteúdo gerado por IA pode estar incorreto.">
            <a:extLst>
              <a:ext uri="{FF2B5EF4-FFF2-40B4-BE49-F238E27FC236}">
                <a16:creationId xmlns:a16="http://schemas.microsoft.com/office/drawing/2014/main" id="{9BDA52B6-E6B1-7A59-00B8-1C63ED52D3A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96" y="1287569"/>
            <a:ext cx="1465835" cy="1357156"/>
          </a:xfrm>
          <a:prstGeom prst="rect">
            <a:avLst/>
          </a:prstGeom>
        </p:spPr>
      </p:pic>
      <p:pic>
        <p:nvPicPr>
          <p:cNvPr id="4" name="Imagen 8">
            <a:extLst>
              <a:ext uri="{FF2B5EF4-FFF2-40B4-BE49-F238E27FC236}">
                <a16:creationId xmlns:a16="http://schemas.microsoft.com/office/drawing/2014/main" id="{A47B1384-3C54-B27E-CC97-646CA47CF4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281" y="4863408"/>
            <a:ext cx="1704920" cy="104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3209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5" name="Rectangle 10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5897" name="Rectangle 1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6">
                <a:extLst>
                  <a:ext uri="{FF2B5EF4-FFF2-40B4-BE49-F238E27FC236}">
                    <a16:creationId xmlns:a16="http://schemas.microsoft.com/office/drawing/2014/main" id="{33390E0C-5A0A-4D28-9ABC-BFC07BB888AA}"/>
                  </a:ext>
                </a:extLst>
              </p:cNvPr>
              <p:cNvSpPr txBox="1"/>
              <p:nvPr/>
            </p:nvSpPr>
            <p:spPr bwMode="auto">
              <a:xfrm>
                <a:off x="8031215" y="1116670"/>
                <a:ext cx="2481484" cy="1073321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sSubSup>
                                <m:sSubSup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bar>
                        </m:num>
                        <m:den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𝛥</m:t>
                          </m:r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</m:t>
                      </m:r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𝑘𝑇</m:t>
                      </m:r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𝑐h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Object 6">
                <a:extLst>
                  <a:ext uri="{FF2B5EF4-FFF2-40B4-BE49-F238E27FC236}">
                    <a16:creationId xmlns:a16="http://schemas.microsoft.com/office/drawing/2014/main" id="{33390E0C-5A0A-4D28-9ABC-BFC07BB88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31215" y="1116670"/>
                <a:ext cx="2481484" cy="10733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9">
                <a:extLst>
                  <a:ext uri="{FF2B5EF4-FFF2-40B4-BE49-F238E27FC236}">
                    <a16:creationId xmlns:a16="http://schemas.microsoft.com/office/drawing/2014/main" id="{F43CA39B-251A-49AB-9FE3-947CE6829867}"/>
                  </a:ext>
                </a:extLst>
              </p:cNvPr>
              <p:cNvSpPr txBox="1"/>
              <p:nvPr/>
            </p:nvSpPr>
            <p:spPr bwMode="auto">
              <a:xfrm>
                <a:off x="3406094" y="4827507"/>
                <a:ext cx="6251510" cy="106838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sSubSup>
                                <m:sSubSup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bar>
                        </m:num>
                        <m:den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𝛥</m:t>
                          </m:r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≈4</m:t>
                      </m:r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𝑘𝑇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𝐷𝑠𝑎𝑡</m:t>
                                  </m:r>
                                </m:sub>
                              </m:sSub>
                            </m:e>
                          </m:rad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−1+</m:t>
                          </m:r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𝐷𝑠𝑎𝑡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sz="2400" dirty="0"/>
              </a:p>
            </p:txBody>
          </p:sp>
        </mc:Choice>
        <mc:Fallback xmlns="">
          <p:sp>
            <p:nvSpPr>
              <p:cNvPr id="13" name="Object 9">
                <a:extLst>
                  <a:ext uri="{FF2B5EF4-FFF2-40B4-BE49-F238E27FC236}">
                    <a16:creationId xmlns:a16="http://schemas.microsoft.com/office/drawing/2014/main" id="{F43CA39B-251A-49AB-9FE3-947CE6829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06094" y="4827507"/>
                <a:ext cx="6251510" cy="10683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91E4085-62A0-97D5-8EDC-1182F217DE23}"/>
              </a:ext>
            </a:extLst>
          </p:cNvPr>
          <p:cNvSpPr txBox="1"/>
          <p:nvPr/>
        </p:nvSpPr>
        <p:spPr>
          <a:xfrm>
            <a:off x="1064960" y="1137360"/>
            <a:ext cx="6066155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55575"/>
            <a:r>
              <a:rPr lang="en-US" sz="2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Sah’s formula for the thermal noise </a:t>
            </a:r>
            <a:r>
              <a:rPr lang="en-US" sz="2400" baseline="30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1</a:t>
            </a:r>
          </a:p>
          <a:p>
            <a:pPr indent="155575"/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155575"/>
            <a:endParaRPr lang="en-US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2F2607-19EB-41F9-2A63-8AA7799DFDFE}"/>
              </a:ext>
            </a:extLst>
          </p:cNvPr>
          <p:cNvSpPr txBox="1"/>
          <p:nvPr/>
        </p:nvSpPr>
        <p:spPr>
          <a:xfrm>
            <a:off x="894994" y="4517916"/>
            <a:ext cx="73730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55575"/>
            <a:r>
              <a:rPr lang="en-US" sz="2400" dirty="0">
                <a:latin typeface="+mn-lt"/>
                <a:cs typeface="Arial" panose="020B0604020202020204" pitchFamily="34" charset="0"/>
              </a:rPr>
              <a:t>For a short-channel transistor in saturation</a:t>
            </a:r>
            <a:endParaRPr lang="en-US" sz="11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C01D9-E846-47C2-DB7C-F73FF138F7B6}"/>
              </a:ext>
            </a:extLst>
          </p:cNvPr>
          <p:cNvSpPr txBox="1"/>
          <p:nvPr/>
        </p:nvSpPr>
        <p:spPr>
          <a:xfrm>
            <a:off x="894995" y="413883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Design-oriented formula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89FA25-66DC-7D89-F426-3A2E6C3F91AB}"/>
              </a:ext>
            </a:extLst>
          </p:cNvPr>
          <p:cNvSpPr txBox="1"/>
          <p:nvPr/>
        </p:nvSpPr>
        <p:spPr>
          <a:xfrm>
            <a:off x="814148" y="309434"/>
            <a:ext cx="54770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Thermal noise </a:t>
            </a:r>
            <a:endParaRPr lang="pt-BR" sz="3200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338CD-3AED-D24F-1EF4-42C1E4206B9C}"/>
              </a:ext>
            </a:extLst>
          </p:cNvPr>
          <p:cNvSpPr txBox="1"/>
          <p:nvPr/>
        </p:nvSpPr>
        <p:spPr>
          <a:xfrm>
            <a:off x="1193431" y="1700320"/>
            <a:ext cx="6776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n-lt"/>
                <a:cs typeface="Arial" panose="020B0604020202020204" pitchFamily="34" charset="0"/>
              </a:rPr>
              <a:t>where </a:t>
            </a:r>
            <a:r>
              <a:rPr lang="en-US" sz="2400" b="1" i="1" dirty="0" err="1">
                <a:latin typeface="+mn-lt"/>
                <a:cs typeface="Arial" panose="020B0604020202020204" pitchFamily="34" charset="0"/>
              </a:rPr>
              <a:t>Q</a:t>
            </a:r>
            <a:r>
              <a:rPr lang="en-US" sz="2400" b="1" i="1" baseline="-25000" dirty="0" err="1">
                <a:latin typeface="+mn-lt"/>
                <a:cs typeface="Arial" panose="020B0604020202020204" pitchFamily="34" charset="0"/>
              </a:rPr>
              <a:t>ch</a:t>
            </a:r>
            <a:r>
              <a:rPr lang="en-US" sz="2400" b="1" i="1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+mn-lt"/>
                <a:cs typeface="Arial" panose="020B0604020202020204" pitchFamily="34" charset="0"/>
              </a:rPr>
              <a:t>is the channel inversion charge </a:t>
            </a:r>
            <a:endParaRPr lang="pt-BR" sz="24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B90003-FB2B-1558-6834-14D46ED7278A}"/>
              </a:ext>
            </a:extLst>
          </p:cNvPr>
          <p:cNvSpPr txBox="1"/>
          <p:nvPr/>
        </p:nvSpPr>
        <p:spPr>
          <a:xfrm>
            <a:off x="6531849" y="5153097"/>
            <a:ext cx="1736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4BEC0-624B-37F2-9FCD-CE0A0D549232}"/>
              </a:ext>
            </a:extLst>
          </p:cNvPr>
          <p:cNvSpPr txBox="1"/>
          <p:nvPr/>
        </p:nvSpPr>
        <p:spPr>
          <a:xfrm>
            <a:off x="814148" y="5885932"/>
            <a:ext cx="3500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aseline="30000" dirty="0"/>
              <a:t>1</a:t>
            </a:r>
            <a:r>
              <a:rPr lang="pt-BR" sz="1400" dirty="0"/>
              <a:t>C. T, Sah et al, </a:t>
            </a:r>
            <a:r>
              <a:rPr lang="pt-BR" sz="1400" i="1" dirty="0"/>
              <a:t>IEEE TED</a:t>
            </a:r>
            <a:r>
              <a:rPr lang="pt-BR" sz="1400" dirty="0"/>
              <a:t>, Apr. 1966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BA8EC0-A786-A9BE-06E7-EEFA5F6C5BB5}"/>
              </a:ext>
            </a:extLst>
          </p:cNvPr>
          <p:cNvSpPr txBox="1"/>
          <p:nvPr/>
        </p:nvSpPr>
        <p:spPr>
          <a:xfrm>
            <a:off x="1123839" y="2565450"/>
            <a:ext cx="158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+mn-lt"/>
                <a:cs typeface="Arial" panose="020B0604020202020204" pitchFamily="34" charset="0"/>
              </a:rPr>
              <a:t>In ACM2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9">
                <a:extLst>
                  <a:ext uri="{FF2B5EF4-FFF2-40B4-BE49-F238E27FC236}">
                    <a16:creationId xmlns:a16="http://schemas.microsoft.com/office/drawing/2014/main" id="{A2704FE9-CEC8-7AF3-5FE0-9BB0CCD15FAD}"/>
                  </a:ext>
                </a:extLst>
              </p:cNvPr>
              <p:cNvSpPr txBox="1"/>
              <p:nvPr/>
            </p:nvSpPr>
            <p:spPr bwMode="auto">
              <a:xfrm>
                <a:off x="2706014" y="2487812"/>
                <a:ext cx="8421026" cy="173360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𝑐h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𝑊𝐿</m:t>
                      </m:r>
                      <m:d>
                        <m:d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f>
                            <m:f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𝑉𝑆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𝑉𝑆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𝑉𝐷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𝑉𝐷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𝑉𝑆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𝑉𝐷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𝑜𝑥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𝑠𝑎𝑡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pt-BR" sz="2400" dirty="0">
                  <a:solidFill>
                    <a:srgbClr val="000000"/>
                  </a:solidFill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Object 9">
                <a:extLst>
                  <a:ext uri="{FF2B5EF4-FFF2-40B4-BE49-F238E27FC236}">
                    <a16:creationId xmlns:a16="http://schemas.microsoft.com/office/drawing/2014/main" id="{A2704FE9-CEC8-7AF3-5FE0-9BB0CCD15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06014" y="2487812"/>
                <a:ext cx="8421026" cy="17336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5F4592-3358-A935-34D6-5047584803F0}"/>
                  </a:ext>
                </a:extLst>
              </p:cNvPr>
              <p:cNvSpPr txBox="1"/>
              <p:nvPr/>
            </p:nvSpPr>
            <p:spPr>
              <a:xfrm>
                <a:off x="4005216" y="3424654"/>
                <a:ext cx="4572000" cy="846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𝑉𝑆</m:t>
                          </m:r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𝐼𝑆</m:t>
                          </m:r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5F4592-3358-A935-34D6-504758480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216" y="3424654"/>
                <a:ext cx="4572000" cy="8461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1F4F1-5659-D9A2-9FE6-1A32FF4F4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20F167-729E-D30E-DF2D-8C4E6FF902E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5651" y="1333500"/>
            <a:ext cx="10668000" cy="46863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cs typeface="Arial" panose="020B0604020202020204" pitchFamily="34" charset="0"/>
              </a:rPr>
              <a:t>Introduction: ACM timeline </a:t>
            </a:r>
          </a:p>
          <a:p>
            <a:pPr>
              <a:lnSpc>
                <a:spcPct val="120000"/>
              </a:lnSpc>
            </a:pPr>
            <a:r>
              <a:rPr lang="en-US" sz="3200" b="1" dirty="0">
                <a:cs typeface="Arial" panose="020B0604020202020204" pitchFamily="34" charset="0"/>
              </a:rPr>
              <a:t>ACM2 model</a:t>
            </a:r>
          </a:p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rgbClr val="0000FF"/>
                </a:solidFill>
                <a:cs typeface="Arial" panose="020B0604020202020204" pitchFamily="34" charset="0"/>
              </a:rPr>
              <a:t>Long-channel: </a:t>
            </a:r>
            <a:r>
              <a:rPr lang="en-US" sz="3200" b="1" i="1" dirty="0">
                <a:solidFill>
                  <a:srgbClr val="0000FF"/>
                </a:solidFill>
                <a:cs typeface="Arial" panose="020B0604020202020204" pitchFamily="34" charset="0"/>
              </a:rPr>
              <a:t>I</a:t>
            </a:r>
            <a:r>
              <a:rPr lang="en-US" sz="3200" b="1" i="1" baseline="-25000" dirty="0">
                <a:solidFill>
                  <a:srgbClr val="0000FF"/>
                </a:solidFill>
                <a:cs typeface="Arial" panose="020B0604020202020204" pitchFamily="34" charset="0"/>
              </a:rPr>
              <a:t>D</a:t>
            </a:r>
            <a:r>
              <a:rPr lang="en-US" sz="3200" b="1" dirty="0">
                <a:solidFill>
                  <a:srgbClr val="0000FF"/>
                </a:solidFill>
                <a:cs typeface="Arial" panose="020B0604020202020204" pitchFamily="34" charset="0"/>
              </a:rPr>
              <a:t> and </a:t>
            </a:r>
            <a:r>
              <a:rPr lang="en-US" sz="3200" b="1" i="1" dirty="0">
                <a:solidFill>
                  <a:srgbClr val="0000FF"/>
                </a:solidFill>
                <a:cs typeface="Arial" panose="020B0604020202020204" pitchFamily="34" charset="0"/>
              </a:rPr>
              <a:t>g</a:t>
            </a:r>
            <a:r>
              <a:rPr lang="en-US" sz="3200" b="1" i="1" baseline="-25000" dirty="0">
                <a:solidFill>
                  <a:srgbClr val="0000FF"/>
                </a:solidFill>
                <a:cs typeface="Arial" panose="020B0604020202020204" pitchFamily="34" charset="0"/>
              </a:rPr>
              <a:t>m</a:t>
            </a:r>
            <a:r>
              <a:rPr lang="en-US" sz="3200" b="1" dirty="0">
                <a:solidFill>
                  <a:srgbClr val="0000FF"/>
                </a:solidFill>
                <a:cs typeface="Arial" panose="020B0604020202020204" pitchFamily="34" charset="0"/>
              </a:rPr>
              <a:t>/</a:t>
            </a:r>
            <a:r>
              <a:rPr lang="en-US" sz="3200" b="1" i="1" dirty="0">
                <a:solidFill>
                  <a:srgbClr val="0000FF"/>
                </a:solidFill>
                <a:cs typeface="Arial" panose="020B0604020202020204" pitchFamily="34" charset="0"/>
              </a:rPr>
              <a:t>I</a:t>
            </a:r>
            <a:r>
              <a:rPr lang="en-US" sz="3200" b="1" i="1" baseline="-25000" dirty="0">
                <a:solidFill>
                  <a:srgbClr val="0000FF"/>
                </a:solidFill>
                <a:cs typeface="Arial" panose="020B0604020202020204" pitchFamily="34" charset="0"/>
              </a:rPr>
              <a:t>D</a:t>
            </a:r>
            <a:r>
              <a:rPr lang="en-US" sz="3200" b="1" i="1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FF"/>
                </a:solidFill>
                <a:cs typeface="Arial" panose="020B0604020202020204" pitchFamily="34" charset="0"/>
              </a:rPr>
              <a:t>models </a:t>
            </a:r>
            <a:endParaRPr lang="en-US" sz="128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247B98-6CAB-349B-ED41-E962FE05AB6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6233" y="395289"/>
            <a:ext cx="10668000" cy="547687"/>
          </a:xfrm>
        </p:spPr>
        <p:txBody>
          <a:bodyPr>
            <a:normAutofit fontScale="90000"/>
          </a:bodyPr>
          <a:lstStyle/>
          <a:p>
            <a:br>
              <a:rPr lang="en-US" sz="3600" b="1">
                <a:solidFill>
                  <a:srgbClr val="0000FF"/>
                </a:solidFill>
                <a:latin typeface="+mn-lt"/>
              </a:rPr>
            </a:br>
            <a:r>
              <a:rPr lang="en-US" sz="3600">
                <a:solidFill>
                  <a:schemeClr val="tx1"/>
                </a:solidFill>
                <a:latin typeface="+mn-lt"/>
              </a:rPr>
              <a:t>Outline</a:t>
            </a:r>
            <a:endParaRPr lang="en-US" sz="3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489277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1EA90-1465-961D-2F6B-C32B417D1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6BD79-8BB2-F704-D353-39ADF6CBC9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6412" y="375659"/>
            <a:ext cx="7489838" cy="54768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  <a:cs typeface="Arial" panose="020B0604020202020204" pitchFamily="34" charset="0"/>
              </a:rPr>
              <a:t>Long-channel charge-based model </a:t>
            </a:r>
            <a:endParaRPr lang="pt-BR" sz="32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48F301-001B-23DC-31F4-395F497BB06E}"/>
                  </a:ext>
                </a:extLst>
              </p:cNvPr>
              <p:cNvSpPr txBox="1"/>
              <p:nvPr/>
            </p:nvSpPr>
            <p:spPr>
              <a:xfrm>
                <a:off x="4823651" y="1103784"/>
                <a:ext cx="4572000" cy="87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num>
                        <m:den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d>
                            <m:d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d>
                        <m:d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48F301-001B-23DC-31F4-395F497BB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51" y="1103784"/>
                <a:ext cx="4572000" cy="871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0BB97D-5B98-8EFC-74F6-BB0964450C02}"/>
                  </a:ext>
                </a:extLst>
              </p:cNvPr>
              <p:cNvSpPr txBox="1"/>
              <p:nvPr/>
            </p:nvSpPr>
            <p:spPr>
              <a:xfrm>
                <a:off x="960668" y="2216591"/>
                <a:ext cx="3866332" cy="8461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pt-BR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−1+</m:t>
                      </m:r>
                      <m:func>
                        <m:func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pt-BR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0BB97D-5B98-8EFC-74F6-BB0964450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8" y="2216591"/>
                <a:ext cx="3866332" cy="8461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F5508E-AB2C-F9E6-3B9F-8DE4095669E8}"/>
                  </a:ext>
                </a:extLst>
              </p:cNvPr>
              <p:cNvSpPr txBox="1"/>
              <p:nvPr/>
            </p:nvSpPr>
            <p:spPr>
              <a:xfrm>
                <a:off x="5269653" y="2194562"/>
                <a:ext cx="4190697" cy="846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pt-BR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𝑠𝑎𝑡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𝑠𝑎𝑡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pt-BR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F5508E-AB2C-F9E6-3B9F-8DE409566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653" y="2194562"/>
                <a:ext cx="4190697" cy="846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057AC3-1228-CB48-4925-B08C4C366CD7}"/>
                  </a:ext>
                </a:extLst>
              </p:cNvPr>
              <p:cNvSpPr txBox="1"/>
              <p:nvPr/>
            </p:nvSpPr>
            <p:spPr>
              <a:xfrm>
                <a:off x="806317" y="3214610"/>
                <a:ext cx="56422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</a:rPr>
                      <m:t>𝐹𝑜𝑟</m:t>
                    </m:r>
                    <m:r>
                      <a:rPr lang="pt-BR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i="1" smtClean="0">
                        <a:latin typeface="Cambria Math" panose="02040503050406030204" pitchFamily="18" charset="0"/>
                      </a:rPr>
                      <m:t>𝑙𝑜𝑛𝑔</m:t>
                    </m:r>
                    <m:r>
                      <a:rPr lang="pt-BR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i="1" smtClean="0">
                        <a:latin typeface="Cambria Math" panose="02040503050406030204" pitchFamily="18" charset="0"/>
                      </a:rPr>
                      <m:t>𝑐h𝑎𝑛𝑛𝑒𝑙</m:t>
                    </m:r>
                    <m:r>
                      <a:rPr lang="pt-BR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i="1" smtClean="0">
                        <a:latin typeface="Cambria Math" panose="02040503050406030204" pitchFamily="18" charset="0"/>
                      </a:rPr>
                      <m:t>𝑀𝑂𝑆</m:t>
                    </m:r>
                    <m:r>
                      <a:rPr lang="pt-BR" sz="240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pt-BR" sz="2400" i="1" smtClean="0">
                        <a:latin typeface="Cambria Math" panose="02040503050406030204" pitchFamily="18" charset="0"/>
                      </a:rPr>
                      <m:t>𝜁</m:t>
                    </m:r>
                  </m:oMath>
                </a14:m>
                <a:r>
                  <a:rPr lang="pt-BR" sz="2400" dirty="0"/>
                  <a:t>=0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𝑠𝑎𝑡</m:t>
                        </m:r>
                      </m:sub>
                    </m:sSub>
                  </m:oMath>
                </a14:m>
                <a:r>
                  <a:rPr lang="pt-BR" sz="2400" dirty="0"/>
                  <a:t>=0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057AC3-1228-CB48-4925-B08C4C366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17" y="3214610"/>
                <a:ext cx="5642263" cy="461665"/>
              </a:xfrm>
              <a:prstGeom prst="rect">
                <a:avLst/>
              </a:prstGeom>
              <a:blipFill>
                <a:blip r:embed="rId5"/>
                <a:stretch>
                  <a:fillRect l="-216" t="-11842" r="-4536" b="-302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90B34-9BFE-C206-9F48-8D559D2D7EEE}"/>
                  </a:ext>
                </a:extLst>
              </p:cNvPr>
              <p:cNvSpPr txBox="1"/>
              <p:nvPr/>
            </p:nvSpPr>
            <p:spPr>
              <a:xfrm>
                <a:off x="833982" y="3874434"/>
                <a:ext cx="8328981" cy="512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90B34-9BFE-C206-9F48-8D559D2D7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82" y="3874434"/>
                <a:ext cx="8328981" cy="5123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594CF1-5E32-E361-5C07-F652519FBC11}"/>
                  </a:ext>
                </a:extLst>
              </p:cNvPr>
              <p:cNvSpPr txBox="1"/>
              <p:nvPr/>
            </p:nvSpPr>
            <p:spPr>
              <a:xfrm>
                <a:off x="312244" y="1197382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𝑠h𝑜𝑟𝑡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𝑀𝑂𝑆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594CF1-5E32-E361-5C07-F652519FB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44" y="1197382"/>
                <a:ext cx="45720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00CFEC-F0F9-D3BD-D1E3-7FCDE377F670}"/>
                  </a:ext>
                </a:extLst>
              </p:cNvPr>
              <p:cNvSpPr txBox="1"/>
              <p:nvPr/>
            </p:nvSpPr>
            <p:spPr>
              <a:xfrm>
                <a:off x="3145819" y="4574814"/>
                <a:ext cx="4790208" cy="862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pt-BR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−1+</m:t>
                      </m:r>
                      <m:func>
                        <m:func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00CFEC-F0F9-D3BD-D1E3-7FCDE377F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819" y="4574814"/>
                <a:ext cx="4790208" cy="8626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3BA66A-3645-F7D6-A279-A8771153FAA2}"/>
                  </a:ext>
                </a:extLst>
              </p:cNvPr>
              <p:cNvSpPr txBox="1"/>
              <p:nvPr/>
            </p:nvSpPr>
            <p:spPr>
              <a:xfrm>
                <a:off x="7314971" y="5487059"/>
                <a:ext cx="2992479" cy="664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pt-B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sSub>
                        <m:sSub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3BA66A-3645-F7D6-A279-A8771153F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971" y="5487059"/>
                <a:ext cx="2992479" cy="6649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367BE86-7BEB-5A32-20EE-C467CA4B37FC}"/>
              </a:ext>
            </a:extLst>
          </p:cNvPr>
          <p:cNvSpPr txBox="1"/>
          <p:nvPr/>
        </p:nvSpPr>
        <p:spPr>
          <a:xfrm>
            <a:off x="973861" y="5660618"/>
            <a:ext cx="845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Obs: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95697B-4768-B261-D780-270133DDBB60}"/>
                  </a:ext>
                </a:extLst>
              </p:cNvPr>
              <p:cNvSpPr txBox="1"/>
              <p:nvPr/>
            </p:nvSpPr>
            <p:spPr>
              <a:xfrm>
                <a:off x="4668237" y="5450071"/>
                <a:ext cx="2646734" cy="7284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pt-B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pt-B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pt-BR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95697B-4768-B261-D780-270133DDB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237" y="5450071"/>
                <a:ext cx="2646734" cy="7284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8FBC1CE-B263-2877-F257-AB837173318B}"/>
                  </a:ext>
                </a:extLst>
              </p:cNvPr>
              <p:cNvSpPr txBox="1"/>
              <p:nvPr/>
            </p:nvSpPr>
            <p:spPr>
              <a:xfrm>
                <a:off x="1740302" y="5416957"/>
                <a:ext cx="2811033" cy="782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pt-BR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sub>
                          </m:sSub>
                        </m:num>
                        <m:den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sub>
                          </m:sSub>
                        </m:den>
                      </m:f>
                      <m:r>
                        <a:rPr lang="pt-B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8FBC1CE-B263-2877-F257-AB8371733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302" y="5416957"/>
                <a:ext cx="2811033" cy="78213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874862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4945" name="Object 45">
                <a:extLst>
                  <a:ext uri="{FF2B5EF4-FFF2-40B4-BE49-F238E27FC236}">
                    <a16:creationId xmlns:a16="http://schemas.microsoft.com/office/drawing/2014/main" id="{DD490F9B-CA41-4655-8AE4-EA68FC145338}"/>
                  </a:ext>
                </a:extLst>
              </p:cNvPr>
              <p:cNvSpPr txBox="1"/>
              <p:nvPr/>
            </p:nvSpPr>
            <p:spPr bwMode="auto">
              <a:xfrm>
                <a:off x="4484384" y="5341223"/>
                <a:ext cx="2327275" cy="685800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𝑚𝑠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𝑚𝑑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4945" name="Object 45">
                <a:extLst>
                  <a:ext uri="{FF2B5EF4-FFF2-40B4-BE49-F238E27FC236}">
                    <a16:creationId xmlns:a16="http://schemas.microsoft.com/office/drawing/2014/main" id="{DD490F9B-CA41-4655-8AE4-EA68FC145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84384" y="5341223"/>
                <a:ext cx="2327275" cy="685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947" name="Object 48">
                <a:extLst>
                  <a:ext uri="{FF2B5EF4-FFF2-40B4-BE49-F238E27FC236}">
                    <a16:creationId xmlns:a16="http://schemas.microsoft.com/office/drawing/2014/main" id="{09CF9422-2BFD-4358-A684-75602DBE38B4}"/>
                  </a:ext>
                </a:extLst>
              </p:cNvPr>
              <p:cNvSpPr txBox="1"/>
              <p:nvPr/>
            </p:nvSpPr>
            <p:spPr bwMode="auto">
              <a:xfrm>
                <a:off x="7109619" y="5271913"/>
                <a:ext cx="1547601" cy="11102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𝑚𝑠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4947" name="Object 48">
                <a:extLst>
                  <a:ext uri="{FF2B5EF4-FFF2-40B4-BE49-F238E27FC236}">
                    <a16:creationId xmlns:a16="http://schemas.microsoft.com/office/drawing/2014/main" id="{09CF9422-2BFD-4358-A684-75602DBE3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09619" y="5271913"/>
                <a:ext cx="1547601" cy="11102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948" name="Text Box 50">
            <a:extLst>
              <a:ext uri="{FF2B5EF4-FFF2-40B4-BE49-F238E27FC236}">
                <a16:creationId xmlns:a16="http://schemas.microsoft.com/office/drawing/2014/main" id="{D5F423AF-09F1-4450-92B2-07FEF051E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058" y="5491638"/>
            <a:ext cx="1574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pt-BR" dirty="0"/>
              <a:t>in saturation</a:t>
            </a:r>
          </a:p>
        </p:txBody>
      </p:sp>
      <p:sp>
        <p:nvSpPr>
          <p:cNvPr id="124950" name="Line 60">
            <a:extLst>
              <a:ext uri="{FF2B5EF4-FFF2-40B4-BE49-F238E27FC236}">
                <a16:creationId xmlns:a16="http://schemas.microsoft.com/office/drawing/2014/main" id="{C6EFA7DB-0B71-497F-97B4-D7C1EEAE80CF}"/>
              </a:ext>
            </a:extLst>
          </p:cNvPr>
          <p:cNvSpPr>
            <a:spLocks noChangeShapeType="1"/>
          </p:cNvSpPr>
          <p:nvPr/>
        </p:nvSpPr>
        <p:spPr bwMode="auto">
          <a:xfrm>
            <a:off x="8662196" y="5714196"/>
            <a:ext cx="4238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7AF60-6599-D717-D6C5-D4F08B0E74A3}"/>
              </a:ext>
            </a:extLst>
          </p:cNvPr>
          <p:cNvSpPr txBox="1"/>
          <p:nvPr/>
        </p:nvSpPr>
        <p:spPr bwMode="auto">
          <a:xfrm>
            <a:off x="708392" y="313263"/>
            <a:ext cx="68007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pt-BR" sz="3200" kern="0" dirty="0">
                <a:latin typeface="+mj-lt"/>
                <a:ea typeface="+mj-ea"/>
                <a:cs typeface="Arial" panose="020B0604020202020204" pitchFamily="34" charset="0"/>
              </a:rPr>
              <a:t>Small-signal transconductances</a:t>
            </a:r>
          </a:p>
        </p:txBody>
      </p:sp>
      <p:sp>
        <p:nvSpPr>
          <p:cNvPr id="9" name="AutoShape 36">
            <a:extLst>
              <a:ext uri="{FF2B5EF4-FFF2-40B4-BE49-F238E27FC236}">
                <a16:creationId xmlns:a16="http://schemas.microsoft.com/office/drawing/2014/main" id="{2D7E0E07-BD39-10F1-B7F1-7B100FE736C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869868" y="2363877"/>
            <a:ext cx="346074" cy="267419"/>
          </a:xfrm>
          <a:prstGeom prst="rightArrow">
            <a:avLst>
              <a:gd name="adj1" fmla="val 50000"/>
              <a:gd name="adj2" fmla="val 5275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90706-EF94-D7A4-6ABA-939DD79A8C76}"/>
                  </a:ext>
                </a:extLst>
              </p:cNvPr>
              <p:cNvSpPr txBox="1"/>
              <p:nvPr/>
            </p:nvSpPr>
            <p:spPr>
              <a:xfrm>
                <a:off x="2142948" y="1173877"/>
                <a:ext cx="7894058" cy="855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𝑚𝑑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f>
                        <m:f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90706-EF94-D7A4-6ABA-939DD79A8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48" y="1173877"/>
                <a:ext cx="7894058" cy="8559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0E0ABF-0CB8-BDBD-1A0A-B9AC9FB9D6CC}"/>
                  </a:ext>
                </a:extLst>
              </p:cNvPr>
              <p:cNvSpPr txBox="1"/>
              <p:nvPr/>
            </p:nvSpPr>
            <p:spPr>
              <a:xfrm>
                <a:off x="4769548" y="2743523"/>
                <a:ext cx="205169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𝑚𝑠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0E0ABF-0CB8-BDBD-1A0A-B9AC9FB9D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548" y="2743523"/>
                <a:ext cx="2051690" cy="8485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782E6E-4F45-CCA2-D1FB-81DAF5B054B6}"/>
                  </a:ext>
                </a:extLst>
              </p:cNvPr>
              <p:cNvSpPr txBox="1"/>
              <p:nvPr/>
            </p:nvSpPr>
            <p:spPr>
              <a:xfrm>
                <a:off x="1721290" y="3697823"/>
                <a:ext cx="4120071" cy="6826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pt-BR" sz="24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</m:oMath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782E6E-4F45-CCA2-D1FB-81DAF5B05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90" y="3697823"/>
                <a:ext cx="4120071" cy="6826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432B96-4109-B76D-32D4-7A7D984B0199}"/>
                  </a:ext>
                </a:extLst>
              </p:cNvPr>
              <p:cNvSpPr txBox="1"/>
              <p:nvPr/>
            </p:nvSpPr>
            <p:spPr>
              <a:xfrm>
                <a:off x="6186010" y="3706447"/>
                <a:ext cx="4790208" cy="782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432B96-4109-B76D-32D4-7A7D984B0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010" y="3706447"/>
                <a:ext cx="4790208" cy="7821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BD1C8C57-A95B-2A8D-BF9D-0CEC6FA26C0F}"/>
              </a:ext>
            </a:extLst>
          </p:cNvPr>
          <p:cNvSpPr/>
          <p:nvPr/>
        </p:nvSpPr>
        <p:spPr bwMode="auto">
          <a:xfrm rot="5400000">
            <a:off x="5508021" y="2476080"/>
            <a:ext cx="616113" cy="4829753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pt-BR" sz="1800" b="1">
              <a:latin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0D2880-0966-DFED-5FFC-940E59CE2B9A}"/>
              </a:ext>
            </a:extLst>
          </p:cNvPr>
          <p:cNvSpPr txBox="1"/>
          <p:nvPr/>
        </p:nvSpPr>
        <p:spPr>
          <a:xfrm>
            <a:off x="2925997" y="2275676"/>
            <a:ext cx="1574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pt-BR" dirty="0"/>
              <a:t>Symmetry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E02875-B6D0-78A1-6B4B-1572A94D95EA}"/>
              </a:ext>
            </a:extLst>
          </p:cNvPr>
          <p:cNvSpPr txBox="1"/>
          <p:nvPr/>
        </p:nvSpPr>
        <p:spPr>
          <a:xfrm>
            <a:off x="7493577" y="2424095"/>
            <a:ext cx="3034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Amazingly simple</a:t>
            </a:r>
          </a:p>
          <a:p>
            <a:r>
              <a:rPr lang="pt-B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2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Appendix</a:t>
            </a:r>
            <a:r>
              <a:rPr lang="pt-B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sz="2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479E2FA-2FF3-C791-53FD-BBE07225EC1D}"/>
              </a:ext>
            </a:extLst>
          </p:cNvPr>
          <p:cNvCxnSpPr/>
          <p:nvPr/>
        </p:nvCxnSpPr>
        <p:spPr>
          <a:xfrm flipV="1">
            <a:off x="9010650" y="1966410"/>
            <a:ext cx="441614" cy="4714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EAFCDB5-36CE-9DB1-D439-8BF0FE749323}"/>
              </a:ext>
            </a:extLst>
          </p:cNvPr>
          <p:cNvCxnSpPr/>
          <p:nvPr/>
        </p:nvCxnSpPr>
        <p:spPr>
          <a:xfrm flipH="1">
            <a:off x="6755670" y="2995475"/>
            <a:ext cx="707897" cy="1915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bject 6">
                <a:extLst>
                  <a:ext uri="{FF2B5EF4-FFF2-40B4-BE49-F238E27FC236}">
                    <a16:creationId xmlns:a16="http://schemas.microsoft.com/office/drawing/2014/main" id="{AD71D711-24BD-4537-876B-CF659C664784}"/>
                  </a:ext>
                </a:extLst>
              </p:cNvPr>
              <p:cNvSpPr txBox="1"/>
              <p:nvPr/>
            </p:nvSpPr>
            <p:spPr bwMode="auto">
              <a:xfrm>
                <a:off x="2000545" y="1304586"/>
                <a:ext cx="4765879" cy="562841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8" name="Object 6">
                <a:extLst>
                  <a:ext uri="{FF2B5EF4-FFF2-40B4-BE49-F238E27FC236}">
                    <a16:creationId xmlns:a16="http://schemas.microsoft.com/office/drawing/2014/main" id="{AD71D711-24BD-4537-876B-CF659C664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00545" y="1304586"/>
                <a:ext cx="4765879" cy="5628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CFF89590-B6C2-4281-BF93-98E464926023}"/>
              </a:ext>
            </a:extLst>
          </p:cNvPr>
          <p:cNvSpPr txBox="1"/>
          <p:nvPr/>
        </p:nvSpPr>
        <p:spPr>
          <a:xfrm>
            <a:off x="2270575" y="2062150"/>
            <a:ext cx="31251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Clr>
                <a:schemeClr val="tx1"/>
              </a:buClr>
            </a:pPr>
            <a:r>
              <a:rPr lang="en-US" altLang="pt-BR" dirty="0">
                <a:solidFill>
                  <a:srgbClr val="422A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</a:t>
            </a:r>
            <a:r>
              <a:rPr lang="en-US" alt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also be written 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bject 6">
                <a:extLst>
                  <a:ext uri="{FF2B5EF4-FFF2-40B4-BE49-F238E27FC236}">
                    <a16:creationId xmlns:a16="http://schemas.microsoft.com/office/drawing/2014/main" id="{522226E3-8CF7-4639-B9DF-36240F161FEE}"/>
                  </a:ext>
                </a:extLst>
              </p:cNvPr>
              <p:cNvSpPr txBox="1"/>
              <p:nvPr/>
            </p:nvSpPr>
            <p:spPr bwMode="auto">
              <a:xfrm>
                <a:off x="2582287" y="2647078"/>
                <a:ext cx="3602393" cy="62002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pt-B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rgbClr val="000000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8" name="Object 6">
                <a:extLst>
                  <a:ext uri="{FF2B5EF4-FFF2-40B4-BE49-F238E27FC236}">
                    <a16:creationId xmlns:a16="http://schemas.microsoft.com/office/drawing/2014/main" id="{522226E3-8CF7-4639-B9DF-36240F161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82287" y="2647078"/>
                <a:ext cx="3602393" cy="6200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bject 28">
                <a:extLst>
                  <a:ext uri="{FF2B5EF4-FFF2-40B4-BE49-F238E27FC236}">
                    <a16:creationId xmlns:a16="http://schemas.microsoft.com/office/drawing/2014/main" id="{1F2C44E3-7DEA-4E3F-A1E7-92351A7A04C6}"/>
                  </a:ext>
                </a:extLst>
              </p:cNvPr>
              <p:cNvSpPr txBox="1"/>
              <p:nvPr/>
            </p:nvSpPr>
            <p:spPr bwMode="auto">
              <a:xfrm>
                <a:off x="2262995" y="4215652"/>
                <a:ext cx="2945236" cy="506977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>
                <a:normAutofit fontScale="92500"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br>
                  <a:rPr lang="pt-BR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pt-BR" sz="2400" dirty="0"/>
              </a:p>
            </p:txBody>
          </p:sp>
        </mc:Choice>
        <mc:Fallback xmlns="">
          <p:sp>
            <p:nvSpPr>
              <p:cNvPr id="70" name="Object 28">
                <a:extLst>
                  <a:ext uri="{FF2B5EF4-FFF2-40B4-BE49-F238E27FC236}">
                    <a16:creationId xmlns:a16="http://schemas.microsoft.com/office/drawing/2014/main" id="{1F2C44E3-7DEA-4E3F-A1E7-92351A7A0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2995" y="4215652"/>
                <a:ext cx="2945236" cy="506977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599C9A92-E6AE-44B7-B1C5-4E9DD92C1DA5}"/>
              </a:ext>
            </a:extLst>
          </p:cNvPr>
          <p:cNvSpPr txBox="1"/>
          <p:nvPr/>
        </p:nvSpPr>
        <p:spPr>
          <a:xfrm>
            <a:off x="5395754" y="4146883"/>
            <a:ext cx="556647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pt-BR" dirty="0">
                <a:solidFill>
                  <a:srgbClr val="2B0FF9"/>
                </a:solidFill>
              </a:rPr>
              <a:t>: </a:t>
            </a:r>
            <a:r>
              <a:rPr lang="en-US" altLang="pt-BR" dirty="0">
                <a:solidFill>
                  <a:srgbClr val="2B0FF9"/>
                </a:solidFill>
                <a:highlight>
                  <a:srgbClr val="00FFFF"/>
                </a:highlight>
              </a:rPr>
              <a:t>forward (reverse) inversion coefficients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0B1D93-2F95-0322-D774-ACD3FADC29E7}"/>
              </a:ext>
            </a:extLst>
          </p:cNvPr>
          <p:cNvSpPr txBox="1"/>
          <p:nvPr/>
        </p:nvSpPr>
        <p:spPr bwMode="auto">
          <a:xfrm>
            <a:off x="766082" y="322754"/>
            <a:ext cx="825524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pt-BR" sz="3200" kern="0" dirty="0">
                <a:latin typeface="+mj-lt"/>
                <a:ea typeface="+mj-ea"/>
                <a:cs typeface="Arial" panose="020B0604020202020204" pitchFamily="34" charset="0"/>
              </a:rPr>
              <a:t>Unified Current Control Model (UICM)-I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6">
                <a:extLst>
                  <a:ext uri="{FF2B5EF4-FFF2-40B4-BE49-F238E27FC236}">
                    <a16:creationId xmlns:a16="http://schemas.microsoft.com/office/drawing/2014/main" id="{63C02BD2-B057-C0B1-EEA5-A5CA62076981}"/>
                  </a:ext>
                </a:extLst>
              </p:cNvPr>
              <p:cNvSpPr txBox="1"/>
              <p:nvPr/>
            </p:nvSpPr>
            <p:spPr bwMode="auto">
              <a:xfrm>
                <a:off x="2187587" y="3451924"/>
                <a:ext cx="736830" cy="495174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Object 6">
                <a:extLst>
                  <a:ext uri="{FF2B5EF4-FFF2-40B4-BE49-F238E27FC236}">
                    <a16:creationId xmlns:a16="http://schemas.microsoft.com/office/drawing/2014/main" id="{63C02BD2-B057-C0B1-EEA5-A5CA62076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87587" y="3451924"/>
                <a:ext cx="736830" cy="495174"/>
              </a:xfrm>
              <a:prstGeom prst="rect">
                <a:avLst/>
              </a:prstGeom>
              <a:blipFill>
                <a:blip r:embed="rId6"/>
                <a:stretch>
                  <a:fillRect l="-1626" r="-4878"/>
                </a:stretch>
              </a:blip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79250CC-D18E-B6FB-2338-A92E6D12EF88}"/>
              </a:ext>
            </a:extLst>
          </p:cNvPr>
          <p:cNvSpPr txBox="1"/>
          <p:nvPr/>
        </p:nvSpPr>
        <p:spPr>
          <a:xfrm>
            <a:off x="3087503" y="3420719"/>
            <a:ext cx="4133622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pt-BR" dirty="0">
                <a:solidFill>
                  <a:srgbClr val="2B0FF9"/>
                </a:solidFill>
              </a:rPr>
              <a:t>: forward and reverse currents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A0DBA5-C0EF-05D9-9B70-8D378BADE4A0}"/>
              </a:ext>
            </a:extLst>
          </p:cNvPr>
          <p:cNvSpPr txBox="1"/>
          <p:nvPr/>
        </p:nvSpPr>
        <p:spPr>
          <a:xfrm>
            <a:off x="6870153" y="1372885"/>
            <a:ext cx="564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pt-BR" sz="1800" dirty="0">
                <a:solidFill>
                  <a:srgbClr val="422AF2"/>
                </a:solidFill>
              </a:rPr>
              <a:t>(A)</a:t>
            </a:r>
            <a:endParaRPr lang="pt-B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057AF5-0DDE-7BC4-9FF8-E5625B2C1B21}"/>
              </a:ext>
            </a:extLst>
          </p:cNvPr>
          <p:cNvSpPr txBox="1"/>
          <p:nvPr/>
        </p:nvSpPr>
        <p:spPr>
          <a:xfrm>
            <a:off x="6859336" y="2759884"/>
            <a:ext cx="564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pt-BR" sz="1800" dirty="0">
                <a:solidFill>
                  <a:srgbClr val="422AF2"/>
                </a:solidFill>
              </a:rPr>
              <a:t>(B)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D61B8F-A247-96A7-D64C-8B47E23572A0}"/>
                  </a:ext>
                </a:extLst>
              </p:cNvPr>
              <p:cNvSpPr txBox="1"/>
              <p:nvPr/>
            </p:nvSpPr>
            <p:spPr>
              <a:xfrm>
                <a:off x="2285746" y="5249232"/>
                <a:ext cx="3094836" cy="843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rad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D61B8F-A247-96A7-D64C-8B47E2357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746" y="5249232"/>
                <a:ext cx="3094836" cy="8438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 descr="Arrow Down with solid fill">
            <a:extLst>
              <a:ext uri="{FF2B5EF4-FFF2-40B4-BE49-F238E27FC236}">
                <a16:creationId xmlns:a16="http://schemas.microsoft.com/office/drawing/2014/main" id="{CB861521-ACF3-1534-E47E-74CA7E0673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00774" y="4752013"/>
            <a:ext cx="673220" cy="50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7948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4">
                <a:extLst>
                  <a:ext uri="{FF2B5EF4-FFF2-40B4-BE49-F238E27FC236}">
                    <a16:creationId xmlns:a16="http://schemas.microsoft.com/office/drawing/2014/main" id="{DB130004-DD3D-C340-DD44-6FE519ACFCB9}"/>
                  </a:ext>
                </a:extLst>
              </p:cNvPr>
              <p:cNvSpPr txBox="1"/>
              <p:nvPr/>
            </p:nvSpPr>
            <p:spPr bwMode="auto">
              <a:xfrm>
                <a:off x="6696572" y="1208982"/>
                <a:ext cx="3097376" cy="1043370"/>
              </a:xfrm>
              <a:prstGeom prst="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rad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Object 14">
                <a:extLst>
                  <a:ext uri="{FF2B5EF4-FFF2-40B4-BE49-F238E27FC236}">
                    <a16:creationId xmlns:a16="http://schemas.microsoft.com/office/drawing/2014/main" id="{DB130004-DD3D-C340-DD44-6FE519ACF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96572" y="1208982"/>
                <a:ext cx="3097376" cy="10433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2">
                <a:extLst>
                  <a:ext uri="{FF2B5EF4-FFF2-40B4-BE49-F238E27FC236}">
                    <a16:creationId xmlns:a16="http://schemas.microsoft.com/office/drawing/2014/main" id="{7DFF15B6-1966-E862-9C2A-9EE322C1A43F}"/>
                  </a:ext>
                </a:extLst>
              </p:cNvPr>
              <p:cNvSpPr txBox="1"/>
              <p:nvPr/>
            </p:nvSpPr>
            <p:spPr bwMode="auto">
              <a:xfrm>
                <a:off x="2783091" y="3429000"/>
                <a:ext cx="6625817" cy="94894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2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rad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−2+</m:t>
                      </m:r>
                      <m:func>
                        <m:func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pt-BR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pt-BR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pt-BR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3" name="Object 12">
                <a:extLst>
                  <a:ext uri="{FF2B5EF4-FFF2-40B4-BE49-F238E27FC236}">
                    <a16:creationId xmlns:a16="http://schemas.microsoft.com/office/drawing/2014/main" id="{7DFF15B6-1966-E862-9C2A-9EE322C1A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3091" y="3429000"/>
                <a:ext cx="6625817" cy="9489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B1E981C-7341-610A-0FC8-33B08A592BF7}"/>
              </a:ext>
            </a:extLst>
          </p:cNvPr>
          <p:cNvSpPr txBox="1"/>
          <p:nvPr/>
        </p:nvSpPr>
        <p:spPr>
          <a:xfrm>
            <a:off x="965430" y="2769773"/>
            <a:ext cx="28491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pt-BR" b="1" dirty="0">
                <a:solidFill>
                  <a:srgbClr val="0000FF"/>
                </a:solidFill>
                <a:latin typeface="+mn-lt"/>
              </a:rPr>
              <a:t>Normalized UICM</a:t>
            </a:r>
            <a:endParaRPr lang="pt-BR" b="1" dirty="0"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4CD20B-66A4-54F1-5A72-CBDD5F0CAF1F}"/>
              </a:ext>
            </a:extLst>
          </p:cNvPr>
          <p:cNvSpPr txBox="1"/>
          <p:nvPr/>
        </p:nvSpPr>
        <p:spPr>
          <a:xfrm>
            <a:off x="750485" y="280833"/>
            <a:ext cx="85059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pt-BR" sz="3200" kern="0" dirty="0">
                <a:ea typeface="+mj-ea"/>
                <a:cs typeface="+mj-cs"/>
              </a:rPr>
              <a:t>Unified Current Control Model (UICM)-II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437974-6E9B-AFD6-DF31-EE6EAFC83440}"/>
                  </a:ext>
                </a:extLst>
              </p:cNvPr>
              <p:cNvSpPr txBox="1"/>
              <p:nvPr/>
            </p:nvSpPr>
            <p:spPr>
              <a:xfrm>
                <a:off x="2375436" y="5051938"/>
                <a:ext cx="7441124" cy="887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pt-BR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pt-BR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rad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rad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pt-BR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pt-BR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pt-BR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pt-BR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437974-6E9B-AFD6-DF31-EE6EAFC83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436" y="5051938"/>
                <a:ext cx="7441124" cy="8878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BA2D1F-A072-D8D9-DB80-0BA0313F6C04}"/>
                  </a:ext>
                </a:extLst>
              </p:cNvPr>
              <p:cNvSpPr txBox="1"/>
              <p:nvPr/>
            </p:nvSpPr>
            <p:spPr>
              <a:xfrm>
                <a:off x="1685994" y="1281680"/>
                <a:ext cx="4572000" cy="853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−1+</m:t>
                      </m:r>
                      <m:func>
                        <m:func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BA2D1F-A072-D8D9-DB80-0BA0313F6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994" y="1281680"/>
                <a:ext cx="4572000" cy="8531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utoShape 36">
            <a:extLst>
              <a:ext uri="{FF2B5EF4-FFF2-40B4-BE49-F238E27FC236}">
                <a16:creationId xmlns:a16="http://schemas.microsoft.com/office/drawing/2014/main" id="{BD931C0B-2E58-4BAD-879A-DE6617415B6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922961" y="4623768"/>
            <a:ext cx="346074" cy="267419"/>
          </a:xfrm>
          <a:prstGeom prst="rightArrow">
            <a:avLst>
              <a:gd name="adj1" fmla="val 50000"/>
              <a:gd name="adj2" fmla="val 5275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pt-BR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9A01AE45-2973-D1EA-CFBB-F04A320DFF00}"/>
              </a:ext>
            </a:extLst>
          </p:cNvPr>
          <p:cNvSpPr/>
          <p:nvPr/>
        </p:nvSpPr>
        <p:spPr bwMode="auto">
          <a:xfrm rot="5400000">
            <a:off x="5635466" y="-794834"/>
            <a:ext cx="616113" cy="6625816"/>
          </a:xfrm>
          <a:prstGeom prst="rightBrace">
            <a:avLst>
              <a:gd name="adj1" fmla="val 11417"/>
              <a:gd name="adj2" fmla="val 47307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pt-BR" sz="1800" b="1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00747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6AEFA-7876-BEA1-FB9D-C8C7F688E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1FA4F9-0637-2898-6AA1-E2CE2D191A6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5651" y="1333500"/>
            <a:ext cx="10668000" cy="46863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b="1">
                <a:solidFill>
                  <a:srgbClr val="0000FF"/>
                </a:solidFill>
                <a:cs typeface="Arial" panose="020B0604020202020204" pitchFamily="34" charset="0"/>
              </a:rPr>
              <a:t>Introduction: ACM timeline </a:t>
            </a:r>
          </a:p>
          <a:p>
            <a:pPr>
              <a:lnSpc>
                <a:spcPct val="120000"/>
              </a:lnSpc>
            </a:pPr>
            <a:r>
              <a:rPr lang="en-US" sz="3200" b="1">
                <a:cs typeface="Arial" panose="020B0604020202020204" pitchFamily="34" charset="0"/>
              </a:rPr>
              <a:t>ACM2 model</a:t>
            </a:r>
          </a:p>
          <a:p>
            <a:pPr>
              <a:lnSpc>
                <a:spcPct val="120000"/>
              </a:lnSpc>
            </a:pPr>
            <a:r>
              <a:rPr lang="en-US" sz="3200" b="1">
                <a:cs typeface="Arial" panose="020B0604020202020204" pitchFamily="34" charset="0"/>
              </a:rPr>
              <a:t>Long-channel: </a:t>
            </a:r>
            <a:r>
              <a:rPr lang="en-US" sz="3200" b="1" i="1">
                <a:cs typeface="Arial" panose="020B0604020202020204" pitchFamily="34" charset="0"/>
              </a:rPr>
              <a:t>I</a:t>
            </a:r>
            <a:r>
              <a:rPr lang="en-US" sz="3200" b="1" i="1" baseline="-25000">
                <a:cs typeface="Arial" panose="020B0604020202020204" pitchFamily="34" charset="0"/>
              </a:rPr>
              <a:t>D</a:t>
            </a:r>
            <a:r>
              <a:rPr lang="en-US" sz="3200" b="1">
                <a:cs typeface="Arial" panose="020B0604020202020204" pitchFamily="34" charset="0"/>
              </a:rPr>
              <a:t> and </a:t>
            </a:r>
            <a:r>
              <a:rPr lang="en-US" sz="3200" b="1" i="1">
                <a:cs typeface="Arial" panose="020B0604020202020204" pitchFamily="34" charset="0"/>
              </a:rPr>
              <a:t>g</a:t>
            </a:r>
            <a:r>
              <a:rPr lang="en-US" sz="3200" b="1" i="1" baseline="-25000">
                <a:cs typeface="Arial" panose="020B0604020202020204" pitchFamily="34" charset="0"/>
              </a:rPr>
              <a:t>m</a:t>
            </a:r>
            <a:r>
              <a:rPr lang="en-US" sz="3200" b="1">
                <a:cs typeface="Arial" panose="020B0604020202020204" pitchFamily="34" charset="0"/>
              </a:rPr>
              <a:t>/</a:t>
            </a:r>
            <a:r>
              <a:rPr lang="en-US" sz="3200" b="1" i="1">
                <a:cs typeface="Arial" panose="020B0604020202020204" pitchFamily="34" charset="0"/>
              </a:rPr>
              <a:t>I</a:t>
            </a:r>
            <a:r>
              <a:rPr lang="en-US" sz="3200" b="1" i="1" baseline="-25000">
                <a:cs typeface="Arial" panose="020B0604020202020204" pitchFamily="34" charset="0"/>
              </a:rPr>
              <a:t>D</a:t>
            </a:r>
            <a:r>
              <a:rPr lang="en-US" sz="3200" b="1" i="1">
                <a:cs typeface="Arial" panose="020B0604020202020204" pitchFamily="34" charset="0"/>
              </a:rPr>
              <a:t> </a:t>
            </a:r>
            <a:r>
              <a:rPr lang="en-US" sz="3200" b="1">
                <a:cs typeface="Arial" panose="020B0604020202020204" pitchFamily="34" charset="0"/>
              </a:rPr>
              <a:t>models </a:t>
            </a:r>
            <a:endParaRPr lang="en-US" sz="12800" b="1"/>
          </a:p>
          <a:p>
            <a:endParaRPr lang="en-US" b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E60451-86DD-0B56-1A22-9D14BF103DB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6233" y="395289"/>
            <a:ext cx="10668000" cy="547687"/>
          </a:xfrm>
        </p:spPr>
        <p:txBody>
          <a:bodyPr>
            <a:normAutofit fontScale="90000"/>
          </a:bodyPr>
          <a:lstStyle/>
          <a:p>
            <a:br>
              <a:rPr lang="en-US" sz="3600" b="1">
                <a:solidFill>
                  <a:srgbClr val="0000FF"/>
                </a:solidFill>
                <a:latin typeface="+mn-lt"/>
              </a:rPr>
            </a:br>
            <a:r>
              <a:rPr lang="en-US" sz="3600">
                <a:solidFill>
                  <a:schemeClr val="tx1"/>
                </a:solidFill>
                <a:latin typeface="+mn-lt"/>
              </a:rPr>
              <a:t>Outline</a:t>
            </a:r>
            <a:endParaRPr lang="en-US" sz="3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414008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1861" name="Object 2">
                <a:extLst>
                  <a:ext uri="{FF2B5EF4-FFF2-40B4-BE49-F238E27FC236}">
                    <a16:creationId xmlns:a16="http://schemas.microsoft.com/office/drawing/2014/main" id="{46AAAD4B-A93E-42BD-AC9C-416FFBDD171F}"/>
                  </a:ext>
                </a:extLst>
              </p:cNvPr>
              <p:cNvSpPr txBox="1"/>
              <p:nvPr/>
            </p:nvSpPr>
            <p:spPr bwMode="auto">
              <a:xfrm>
                <a:off x="1247422" y="2581261"/>
                <a:ext cx="2364406" cy="9206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𝑚𝑠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𝑚𝑑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1861" name="Object 2">
                <a:extLst>
                  <a:ext uri="{FF2B5EF4-FFF2-40B4-BE49-F238E27FC236}">
                    <a16:creationId xmlns:a16="http://schemas.microsoft.com/office/drawing/2014/main" id="{46AAAD4B-A93E-42BD-AC9C-416FFBDD1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47422" y="2581261"/>
                <a:ext cx="2364406" cy="9206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862" name="Object 3">
                <a:extLst>
                  <a:ext uri="{FF2B5EF4-FFF2-40B4-BE49-F238E27FC236}">
                    <a16:creationId xmlns:a16="http://schemas.microsoft.com/office/drawing/2014/main" id="{0DEFAC3F-C5C9-4E09-AA73-35A3507DA94B}"/>
                  </a:ext>
                </a:extLst>
              </p:cNvPr>
              <p:cNvSpPr txBox="1"/>
              <p:nvPr/>
            </p:nvSpPr>
            <p:spPr bwMode="auto">
              <a:xfrm>
                <a:off x="4250795" y="2496167"/>
                <a:ext cx="6480720" cy="100573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r>
                        <a:rPr lang="pt-BR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2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pt-BR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pt-BR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den>
                      </m:f>
                      <m:r>
                        <a:rPr lang="pt-BR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pt-B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pt-BR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pt-BR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pt-B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pt-BR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pt-BR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</m:d>
                        </m:den>
                      </m:f>
                    </m:oMath>
                  </m:oMathPara>
                </a14:m>
                <a:endParaRPr lang="pt-BR" sz="2200" dirty="0"/>
              </a:p>
            </p:txBody>
          </p:sp>
        </mc:Choice>
        <mc:Fallback xmlns="">
          <p:sp>
            <p:nvSpPr>
              <p:cNvPr id="121862" name="Object 3">
                <a:extLst>
                  <a:ext uri="{FF2B5EF4-FFF2-40B4-BE49-F238E27FC236}">
                    <a16:creationId xmlns:a16="http://schemas.microsoft.com/office/drawing/2014/main" id="{0DEFAC3F-C5C9-4E09-AA73-35A3507DA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0795" y="2496167"/>
                <a:ext cx="6480720" cy="10057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864" name="TextBox 17">
            <a:extLst>
              <a:ext uri="{FF2B5EF4-FFF2-40B4-BE49-F238E27FC236}">
                <a16:creationId xmlns:a16="http://schemas.microsoft.com/office/drawing/2014/main" id="{D949650B-0487-4665-A833-D3C474D6D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7723" y="3905486"/>
            <a:ext cx="38779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pt-BR" dirty="0">
                <a:latin typeface="+mn-lt"/>
              </a:rPr>
              <a:t>For </a:t>
            </a:r>
            <a:r>
              <a:rPr lang="en-US" altLang="pt-BR" i="1" dirty="0">
                <a:latin typeface="+mn-lt"/>
              </a:rPr>
              <a:t>V</a:t>
            </a:r>
            <a:r>
              <a:rPr lang="en-US" altLang="pt-BR" i="1" baseline="-25000" dirty="0">
                <a:latin typeface="+mn-lt"/>
              </a:rPr>
              <a:t>DS</a:t>
            </a:r>
            <a:r>
              <a:rPr lang="en-US" altLang="pt-BR" i="1" dirty="0">
                <a:latin typeface="+mn-lt"/>
              </a:rPr>
              <a:t>/</a:t>
            </a:r>
            <a:r>
              <a:rPr lang="en-US" altLang="pt-BR" i="1" dirty="0">
                <a:latin typeface="+mn-lt"/>
                <a:sym typeface="Symbol" panose="05050102010706020507" pitchFamily="18" charset="2"/>
              </a:rPr>
              <a:t></a:t>
            </a:r>
            <a:r>
              <a:rPr lang="en-US" altLang="pt-BR" i="1" baseline="-25000" dirty="0">
                <a:latin typeface="+mn-lt"/>
              </a:rPr>
              <a:t>t</a:t>
            </a:r>
            <a:r>
              <a:rPr lang="en-US" altLang="pt-BR" i="1" dirty="0">
                <a:latin typeface="+mn-lt"/>
              </a:rPr>
              <a:t>&lt;&lt;</a:t>
            </a:r>
            <a:r>
              <a:rPr lang="en-US" altLang="pt-BR" dirty="0">
                <a:latin typeface="+mn-lt"/>
              </a:rPr>
              <a:t>1 we have </a:t>
            </a:r>
            <a:r>
              <a:rPr lang="en-US" altLang="pt-BR" i="1" dirty="0">
                <a:latin typeface="+mn-lt"/>
              </a:rPr>
              <a:t>i</a:t>
            </a:r>
            <a:r>
              <a:rPr lang="en-US" altLang="pt-BR" i="1" baseline="-25000" dirty="0">
                <a:latin typeface="+mn-lt"/>
              </a:rPr>
              <a:t>f </a:t>
            </a:r>
            <a:r>
              <a:rPr lang="en-US" altLang="pt-BR" i="1" dirty="0">
                <a:latin typeface="+mn-lt"/>
                <a:sym typeface="Symbol" panose="05050102010706020507" pitchFamily="18" charset="2"/>
              </a:rPr>
              <a:t> </a:t>
            </a:r>
            <a:r>
              <a:rPr lang="en-US" altLang="pt-BR" i="1" dirty="0" err="1">
                <a:latin typeface="+mn-lt"/>
              </a:rPr>
              <a:t>i</a:t>
            </a:r>
            <a:r>
              <a:rPr lang="en-US" altLang="pt-BR" i="1" baseline="-25000" dirty="0" err="1">
                <a:latin typeface="+mn-lt"/>
              </a:rPr>
              <a:t>r</a:t>
            </a:r>
            <a:endParaRPr lang="en-US" altLang="pt-BR" baseline="-25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865" name="Object 3">
                <a:extLst>
                  <a:ext uri="{FF2B5EF4-FFF2-40B4-BE49-F238E27FC236}">
                    <a16:creationId xmlns:a16="http://schemas.microsoft.com/office/drawing/2014/main" id="{3FAB9729-E18E-4F36-9043-51E8C84CD0CB}"/>
                  </a:ext>
                </a:extLst>
              </p:cNvPr>
              <p:cNvSpPr txBox="1"/>
              <p:nvPr/>
            </p:nvSpPr>
            <p:spPr bwMode="auto">
              <a:xfrm>
                <a:off x="1685510" y="4646917"/>
                <a:ext cx="4320480" cy="1029671"/>
              </a:xfrm>
              <a:prstGeom prst="rect">
                <a:avLst/>
              </a:prstGeom>
              <a:solidFill>
                <a:srgbClr val="FFC000"/>
              </a:solidFill>
              <a:ln w="15875">
                <a:solidFill>
                  <a:srgbClr val="000000"/>
                </a:solidFill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r>
                        <a:rPr lang="pt-BR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pt-BR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pt-BR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pt-B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pt-B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pt-BR" sz="2200" dirty="0"/>
              </a:p>
            </p:txBody>
          </p:sp>
        </mc:Choice>
        <mc:Fallback xmlns="">
          <p:sp>
            <p:nvSpPr>
              <p:cNvPr id="121865" name="Object 3">
                <a:extLst>
                  <a:ext uri="{FF2B5EF4-FFF2-40B4-BE49-F238E27FC236}">
                    <a16:creationId xmlns:a16="http://schemas.microsoft.com/office/drawing/2014/main" id="{3FAB9729-E18E-4F36-9043-51E8C84CD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85510" y="4646917"/>
                <a:ext cx="4320480" cy="10296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5875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866" name="CaixaDeTexto 11">
            <a:extLst>
              <a:ext uri="{FF2B5EF4-FFF2-40B4-BE49-F238E27FC236}">
                <a16:creationId xmlns:a16="http://schemas.microsoft.com/office/drawing/2014/main" id="{4170767B-1D79-4762-BF5A-8ECA7E50E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7834" y="3905486"/>
            <a:ext cx="28755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pt-BR" dirty="0">
                <a:latin typeface="+mj-lt"/>
              </a:rPr>
              <a:t>In saturation </a:t>
            </a:r>
            <a:r>
              <a:rPr lang="en-US" altLang="pt-BR" i="1" dirty="0">
                <a:latin typeface="+mj-lt"/>
              </a:rPr>
              <a:t>i</a:t>
            </a:r>
            <a:r>
              <a:rPr lang="en-US" altLang="pt-BR" i="1" baseline="-25000" dirty="0">
                <a:latin typeface="+mj-lt"/>
              </a:rPr>
              <a:t>f </a:t>
            </a:r>
            <a:r>
              <a:rPr lang="en-US" altLang="pt-BR" i="1" dirty="0">
                <a:latin typeface="+mj-lt"/>
                <a:sym typeface="Symbol" panose="05050102010706020507" pitchFamily="18" charset="2"/>
              </a:rPr>
              <a:t>&gt;&gt; </a:t>
            </a:r>
            <a:r>
              <a:rPr lang="en-US" altLang="pt-BR" i="1" dirty="0" err="1">
                <a:latin typeface="+mj-lt"/>
              </a:rPr>
              <a:t>i</a:t>
            </a:r>
            <a:r>
              <a:rPr lang="en-US" altLang="pt-BR" i="1" baseline="-25000" dirty="0" err="1">
                <a:latin typeface="+mj-lt"/>
              </a:rPr>
              <a:t>r</a:t>
            </a:r>
            <a:r>
              <a:rPr lang="en-US" altLang="pt-BR" dirty="0">
                <a:latin typeface="+mj-lt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867" name="Object 6">
                <a:extLst>
                  <a:ext uri="{FF2B5EF4-FFF2-40B4-BE49-F238E27FC236}">
                    <a16:creationId xmlns:a16="http://schemas.microsoft.com/office/drawing/2014/main" id="{DBA3F502-4EEA-45CE-AB42-EC81954B7A6C}"/>
                  </a:ext>
                </a:extLst>
              </p:cNvPr>
              <p:cNvSpPr txBox="1"/>
              <p:nvPr/>
            </p:nvSpPr>
            <p:spPr bwMode="auto">
              <a:xfrm>
                <a:off x="6634523" y="4646918"/>
                <a:ext cx="4907081" cy="1029671"/>
              </a:xfrm>
              <a:prstGeom prst="rect">
                <a:avLst/>
              </a:prstGeom>
              <a:solidFill>
                <a:srgbClr val="FFC000"/>
              </a:solidFill>
              <a:ln w="15875">
                <a:solidFill>
                  <a:srgbClr val="000000"/>
                </a:solidFill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  <m:r>
                        <a:rPr lang="pt-B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pt-BR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1867" name="Object 6">
                <a:extLst>
                  <a:ext uri="{FF2B5EF4-FFF2-40B4-BE49-F238E27FC236}">
                    <a16:creationId xmlns:a16="http://schemas.microsoft.com/office/drawing/2014/main" id="{DBA3F502-4EEA-45CE-AB42-EC81954B7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34523" y="4646918"/>
                <a:ext cx="4907081" cy="10296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5875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A9EF8DE-5F76-389C-6A1A-2EE8FB426B00}"/>
              </a:ext>
            </a:extLst>
          </p:cNvPr>
          <p:cNvSpPr txBox="1"/>
          <p:nvPr/>
        </p:nvSpPr>
        <p:spPr bwMode="auto">
          <a:xfrm>
            <a:off x="885037" y="217128"/>
            <a:ext cx="15445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pt-BR" sz="3200" b="1" kern="0" dirty="0">
                <a:latin typeface="+mj-lt"/>
                <a:ea typeface="+mj-ea"/>
                <a:cs typeface="Arial" panose="020B0604020202020204" pitchFamily="34" charset="0"/>
              </a:rPr>
              <a:t>g</a:t>
            </a:r>
            <a:r>
              <a:rPr lang="pt-BR" sz="3200" b="1" kern="0" baseline="-25000" dirty="0">
                <a:latin typeface="+mj-lt"/>
                <a:ea typeface="+mj-ea"/>
                <a:cs typeface="Arial" panose="020B0604020202020204" pitchFamily="34" charset="0"/>
              </a:rPr>
              <a:t>m</a:t>
            </a:r>
            <a:r>
              <a:rPr lang="pt-BR" sz="3200" b="1" kern="0" dirty="0">
                <a:latin typeface="+mj-lt"/>
                <a:ea typeface="+mj-ea"/>
                <a:cs typeface="Arial" panose="020B0604020202020204" pitchFamily="34" charset="0"/>
              </a:rPr>
              <a:t>/I</a:t>
            </a:r>
            <a:r>
              <a:rPr lang="pt-BR" sz="3200" b="1" kern="0" baseline="-25000" dirty="0">
                <a:latin typeface="+mj-lt"/>
                <a:ea typeface="+mj-ea"/>
                <a:cs typeface="Arial" panose="020B0604020202020204" pitchFamily="34" charset="0"/>
              </a:rPr>
              <a:t>D</a:t>
            </a:r>
            <a:r>
              <a:rPr lang="pt-BR" sz="3200" b="1" kern="0" dirty="0">
                <a:latin typeface="+mj-lt"/>
                <a:ea typeface="+mj-ea"/>
                <a:cs typeface="Arial" panose="020B0604020202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83C4BE5D-C965-3F15-6CAC-75645A5E71C5}"/>
                  </a:ext>
                </a:extLst>
              </p:cNvPr>
              <p:cNvSpPr txBox="1"/>
              <p:nvPr/>
            </p:nvSpPr>
            <p:spPr>
              <a:xfrm>
                <a:off x="2990655" y="1255504"/>
                <a:ext cx="5625625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𝑚𝑠</m:t>
                          </m:r>
                          <m:r>
                            <a:rPr lang="pt-B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rad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TextBox 13">
                <a:extLst>
                  <a:ext uri="{FF2B5EF4-FFF2-40B4-BE49-F238E27FC236}">
                    <a16:creationId xmlns:a16="http://schemas.microsoft.com/office/drawing/2014/main" id="{83C4BE5D-C965-3F15-6CAC-75645A5E7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655" y="1255504"/>
                <a:ext cx="5625625" cy="9221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Rectangle 3">
            <a:extLst>
              <a:ext uri="{FF2B5EF4-FFF2-40B4-BE49-F238E27FC236}">
                <a16:creationId xmlns:a16="http://schemas.microsoft.com/office/drawing/2014/main" id="{6A941F42-A259-4358-9D72-E33673CB447A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875420" y="1333500"/>
            <a:ext cx="10668000" cy="4686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>
              <a:spcBef>
                <a:spcPct val="0"/>
              </a:spcBef>
            </a:pPr>
            <a:r>
              <a:rPr lang="pt-BR" sz="18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I. A. Cunha, M. C. Schneider and C. Galup-Montoro,"Derivation of the Unified Charge Control Model and Parameter Extraction Procedure", Solid-State Electronics, March 1999.</a:t>
            </a:r>
            <a:b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t-BR" sz="18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 C. Gouveia Filho, A. I. A. Cunha, M. C. Schneider and C. Galup-Montoro, "Advanced compact model for short-channel MOS transistors", IEEE Custom Integrated Circuits Conference, Orlando, FL, USA, May 2000.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en-US" alt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Galup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-Montoro and M. C. Schneider, </a:t>
            </a:r>
            <a:r>
              <a:rPr lang="en-US"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MOSFET Modeling for Circuit Analysis and Design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World Scientific, 2007.</a:t>
            </a:r>
          </a:p>
          <a:p>
            <a:pPr eaLnBrk="1" hangingPunct="1">
              <a:spcBef>
                <a:spcPct val="0"/>
              </a:spcBef>
            </a:pP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C. M. </a:t>
            </a:r>
            <a:r>
              <a:rPr lang="en-US" sz="1800" dirty="0" err="1">
                <a:solidFill>
                  <a:srgbClr val="222222"/>
                </a:solidFill>
                <a:latin typeface="Arial" panose="020B0604020202020204" pitchFamily="34" charset="0"/>
              </a:rPr>
              <a:t>Adornes</a:t>
            </a: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, D. G. Alves Neto, M. C. Schneider and C. Galup-Montoro, " Bridging the Gap between Design and Simulation of Low-Voltage CMOS Circuits ," Journal of Low Power Electronics and Applications, June 2022.</a:t>
            </a:r>
          </a:p>
          <a:p>
            <a:pPr algn="l"/>
            <a:endParaRPr lang="en-US" sz="18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D. G. Alves Neto </a:t>
            </a:r>
            <a:r>
              <a:rPr lang="en-US"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et al, 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‘‘Design-oriented single-piece 5-DC parameter </a:t>
            </a:r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MOSFET model,’’ </a:t>
            </a:r>
            <a:r>
              <a:rPr lang="nl-NL" sz="1800" i="1" dirty="0">
                <a:latin typeface="Arial" panose="020B0604020202020204" pitchFamily="34" charset="0"/>
                <a:cs typeface="Arial" panose="020B0604020202020204" pitchFamily="34" charset="0"/>
              </a:rPr>
              <a:t>IEEE Access</a:t>
            </a:r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2024.</a:t>
            </a: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140" name="Rectangle 2">
            <a:extLst>
              <a:ext uri="{FF2B5EF4-FFF2-40B4-BE49-F238E27FC236}">
                <a16:creationId xmlns:a16="http://schemas.microsoft.com/office/drawing/2014/main" id="{3E8CD6E0-A18A-42FE-BF01-61F369609E7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778343" y="314012"/>
            <a:ext cx="10668000" cy="5476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altLang="en-US" sz="3200" dirty="0">
                <a:solidFill>
                  <a:schemeClr val="tx1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7291225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518349-7C71-CC34-EFB7-B73F9041D984}"/>
              </a:ext>
            </a:extLst>
          </p:cNvPr>
          <p:cNvSpPr txBox="1">
            <a:spLocks/>
          </p:cNvSpPr>
          <p:nvPr/>
        </p:nvSpPr>
        <p:spPr>
          <a:xfrm>
            <a:off x="740405" y="33276"/>
            <a:ext cx="7886700" cy="92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Appendix: the exact model of the long-channel MOSFET</a:t>
            </a:r>
            <a:r>
              <a:rPr lang="en-US" sz="3200" baseline="30000" dirty="0"/>
              <a:t>1</a:t>
            </a:r>
            <a:endParaRPr lang="en-US" sz="3200" i="1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C25452-9186-8B7B-EFC5-E2F0049E2905}"/>
              </a:ext>
            </a:extLst>
          </p:cNvPr>
          <p:cNvSpPr txBox="1"/>
          <p:nvPr/>
        </p:nvSpPr>
        <p:spPr>
          <a:xfrm>
            <a:off x="740405" y="5575441"/>
            <a:ext cx="10441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H. C. Pao and C. T. Sah, ‘Effects of diffusion current on characteristics of metal-oxide (insulator)-semiconductor transistors” Solid-State Electronics,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Oct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1966.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24737F-FE79-CBF9-CE0B-69A4A9402AC0}"/>
                  </a:ext>
                </a:extLst>
              </p:cNvPr>
              <p:cNvSpPr txBox="1"/>
              <p:nvPr/>
            </p:nvSpPr>
            <p:spPr>
              <a:xfrm>
                <a:off x="3215680" y="3083321"/>
                <a:ext cx="5915387" cy="763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t-B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𝑚𝑑</m:t>
                        </m:r>
                      </m:sub>
                    </m:sSub>
                    <m:r>
                      <a:rPr lang="pt-B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pt-B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pt-B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pt-B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  <m:r>
                      <a:rPr lang="pt-B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pt-BR" sz="2800" dirty="0">
                    <a:solidFill>
                      <a:srgbClr val="83696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pt-B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pt-BR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pt-B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pt-B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pt-BR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24737F-FE79-CBF9-CE0B-69A4A9402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680" y="3083321"/>
                <a:ext cx="5915387" cy="763992"/>
              </a:xfrm>
              <a:prstGeom prst="rect">
                <a:avLst/>
              </a:prstGeom>
              <a:blipFill>
                <a:blip r:embed="rId2"/>
                <a:stretch>
                  <a:fillRect b="-16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6F8594-A3EA-D2A4-9CFB-531F75F5C8DF}"/>
                  </a:ext>
                </a:extLst>
              </p:cNvPr>
              <p:cNvSpPr txBox="1"/>
              <p:nvPr/>
            </p:nvSpPr>
            <p:spPr>
              <a:xfrm>
                <a:off x="3628871" y="1452714"/>
                <a:ext cx="4216365" cy="731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pt-BR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  <m:nary>
                      <m:naryPr>
                        <m:ctrlP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pt-BR" sz="2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nary>
                    <m:d>
                      <m:dPr>
                        <m:ctrlP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</m:d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pt-B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pt-BR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6F8594-A3EA-D2A4-9CFB-531F75F5C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871" y="1452714"/>
                <a:ext cx="4216365" cy="7312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07C9D69-EE43-7303-BCD3-FD7061582C5D}"/>
              </a:ext>
            </a:extLst>
          </p:cNvPr>
          <p:cNvSpPr txBox="1"/>
          <p:nvPr/>
        </p:nvSpPr>
        <p:spPr>
          <a:xfrm>
            <a:off x="2101071" y="2352786"/>
            <a:ext cx="8020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Consequently, the </a:t>
            </a:r>
            <a:r>
              <a:rPr lang="pt-B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exact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expressions for </a:t>
            </a:r>
            <a:r>
              <a:rPr lang="pt-BR" sz="2400" i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pt-BR" sz="2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pt-BR" sz="2400" i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pt-BR" sz="2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md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are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08C346-A256-4BFC-8B3A-DA7D8689F61A}"/>
                  </a:ext>
                </a:extLst>
              </p:cNvPr>
              <p:cNvSpPr txBox="1"/>
              <p:nvPr/>
            </p:nvSpPr>
            <p:spPr>
              <a:xfrm>
                <a:off x="3080665" y="4274381"/>
                <a:ext cx="5312779" cy="763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t-B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sub>
                    </m:sSub>
                    <m:r>
                      <a:rPr lang="pt-B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pt-B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pt-B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pt-B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pt-B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pt-B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pt-BR" sz="2800" dirty="0">
                    <a:solidFill>
                      <a:srgbClr val="83696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pt-B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pt-BR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pt-B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pt-B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08C346-A256-4BFC-8B3A-DA7D8689F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665" y="4274381"/>
                <a:ext cx="5312779" cy="763992"/>
              </a:xfrm>
              <a:prstGeom prst="rect">
                <a:avLst/>
              </a:prstGeom>
              <a:blipFill>
                <a:blip r:embed="rId4"/>
                <a:stretch>
                  <a:fillRect b="-7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470980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A6D6C795-B9E6-41D2-613E-010CC856D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1820549"/>
            <a:ext cx="10566400" cy="437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 eaLnBrk="1" hangingPunct="1"/>
            <a:r>
              <a:rPr lang="es-ES" sz="3200" b="1" dirty="0" err="1"/>
              <a:t>Design</a:t>
            </a:r>
            <a:r>
              <a:rPr lang="es-ES" sz="3200" b="1" dirty="0"/>
              <a:t> and </a:t>
            </a:r>
            <a:r>
              <a:rPr lang="es-ES" sz="3200" b="1" dirty="0" err="1"/>
              <a:t>Simulation</a:t>
            </a:r>
            <a:r>
              <a:rPr lang="es-ES" sz="3200" b="1" dirty="0"/>
              <a:t> </a:t>
            </a:r>
            <a:r>
              <a:rPr lang="es-ES" sz="3200" b="1" dirty="0" err="1"/>
              <a:t>of</a:t>
            </a:r>
            <a:r>
              <a:rPr lang="es-ES" sz="3200" b="1" dirty="0"/>
              <a:t> </a:t>
            </a:r>
            <a:r>
              <a:rPr lang="es-ES" sz="3200" b="1" dirty="0" err="1"/>
              <a:t>analog</a:t>
            </a:r>
            <a:r>
              <a:rPr lang="en-US" sz="3200" b="1" dirty="0"/>
              <a:t>/</a:t>
            </a:r>
            <a:r>
              <a:rPr lang="es-ES" sz="3200" b="1" dirty="0"/>
              <a:t>RF </a:t>
            </a:r>
            <a:r>
              <a:rPr lang="es-ES" sz="3200" b="1" dirty="0" err="1"/>
              <a:t>ICs</a:t>
            </a:r>
            <a:r>
              <a:rPr lang="es-ES" sz="3200" b="1" dirty="0"/>
              <a:t> </a:t>
            </a:r>
            <a:br>
              <a:rPr lang="es-ES" sz="3200" b="1" dirty="0"/>
            </a:br>
            <a:r>
              <a:rPr lang="es-ES" sz="3200" b="1" dirty="0" err="1"/>
              <a:t>with</a:t>
            </a:r>
            <a:r>
              <a:rPr lang="es-ES" sz="3200" b="1" dirty="0"/>
              <a:t> Open-</a:t>
            </a:r>
            <a:r>
              <a:rPr lang="es-ES" sz="3200" b="1" dirty="0" err="1"/>
              <a:t>Source</a:t>
            </a:r>
            <a:r>
              <a:rPr lang="es-ES" sz="3200" b="1" dirty="0"/>
              <a:t> CAD Tools and </a:t>
            </a:r>
            <a:r>
              <a:rPr lang="es-ES" sz="3200" b="1" dirty="0" err="1"/>
              <a:t>PDKs</a:t>
            </a:r>
            <a:r>
              <a:rPr lang="es-ES" sz="3200" b="1" dirty="0"/>
              <a:t>:</a:t>
            </a:r>
            <a:br>
              <a:rPr lang="es-ES" sz="3200" b="1" dirty="0"/>
            </a:br>
            <a:r>
              <a:rPr lang="es-ES" sz="3200" dirty="0" err="1"/>
              <a:t>Implementing</a:t>
            </a:r>
            <a:r>
              <a:rPr lang="es-ES" sz="3200" dirty="0"/>
              <a:t> </a:t>
            </a:r>
            <a:r>
              <a:rPr lang="es-ES" sz="3200" dirty="0" err="1"/>
              <a:t>the</a:t>
            </a:r>
            <a:r>
              <a:rPr lang="es-ES" sz="3200" dirty="0"/>
              <a:t> ACM2 </a:t>
            </a:r>
            <a:r>
              <a:rPr lang="es-ES" sz="3200" dirty="0" err="1"/>
              <a:t>model</a:t>
            </a:r>
            <a:endParaRPr lang="en-US" altLang="en-US" sz="3200" kern="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br>
              <a:rPr lang="en-US" altLang="en-US" sz="3600" kern="0" dirty="0"/>
            </a:br>
            <a:r>
              <a:rPr lang="es-ES" sz="2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s-ES" sz="2000" dirty="0">
                <a:solidFill>
                  <a:srgbClr val="000000"/>
                </a:solidFill>
                <a:cs typeface="Arial" panose="020B0604020202020204" pitchFamily="34" charset="0"/>
              </a:rPr>
              <a:t>Manuel J. Barragán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20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cs typeface="Arial" panose="020B0604020202020204" pitchFamily="34" charset="0"/>
              </a:rPr>
              <a:t>Directeur</a:t>
            </a:r>
            <a:r>
              <a:rPr lang="es-ES" sz="2000" dirty="0">
                <a:solidFill>
                  <a:srgbClr val="000000"/>
                </a:solidFill>
                <a:cs typeface="Arial" panose="020B0604020202020204" pitchFamily="34" charset="0"/>
              </a:rPr>
              <a:t> de </a:t>
            </a:r>
            <a:r>
              <a:rPr lang="es-ES" sz="2000" dirty="0" err="1">
                <a:solidFill>
                  <a:srgbClr val="000000"/>
                </a:solidFill>
                <a:cs typeface="Arial" panose="020B0604020202020204" pitchFamily="34" charset="0"/>
              </a:rPr>
              <a:t>Recherche</a:t>
            </a:r>
            <a:r>
              <a:rPr lang="es-ES" sz="2000" dirty="0">
                <a:solidFill>
                  <a:srgbClr val="000000"/>
                </a:solidFill>
                <a:cs typeface="Arial" panose="020B0604020202020204" pitchFamily="34" charset="0"/>
              </a:rPr>
              <a:t> CNRS, TIMA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2000" dirty="0" err="1">
                <a:solidFill>
                  <a:srgbClr val="000000"/>
                </a:solidFill>
                <a:cs typeface="Arial" panose="020B0604020202020204" pitchFamily="34" charset="0"/>
              </a:rPr>
              <a:t>Manuel.Barragan@univ-grenoble-Alpes.fr</a:t>
            </a:r>
            <a:endParaRPr lang="es-ES" sz="20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ctr" eaLnBrk="1" hangingPunct="1"/>
            <a:br>
              <a:rPr lang="en-US" altLang="en-US" sz="2400" kern="0" dirty="0"/>
            </a:br>
            <a:br>
              <a:rPr lang="en-US" altLang="en-US" sz="2400" kern="0" dirty="0"/>
            </a:br>
            <a:endParaRPr lang="en-US" altLang="en-US" sz="2400" kern="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A97AF4-6EB5-67F2-7960-200510F706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" y="5541324"/>
            <a:ext cx="1538642" cy="49151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F88A604-8EE6-9014-A759-0C68D18D04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090" y="5485603"/>
            <a:ext cx="594018" cy="59401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BD51D95-D972-FB1E-20AA-34D642EF81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61" y="5601365"/>
            <a:ext cx="594019" cy="4672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C4D3402-3249-0336-AB59-93EA98E518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740" y="5612325"/>
            <a:ext cx="762790" cy="46729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3708431-5126-7B47-F7B2-D56520C8E7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130" y="5292028"/>
            <a:ext cx="594018" cy="818865"/>
          </a:xfrm>
          <a:prstGeom prst="rect">
            <a:avLst/>
          </a:prstGeom>
        </p:spPr>
      </p:pic>
      <p:pic>
        <p:nvPicPr>
          <p:cNvPr id="8" name="Picture 3" descr="E:\Doutorado\lcilogosombra.gif">
            <a:extLst>
              <a:ext uri="{FF2B5EF4-FFF2-40B4-BE49-F238E27FC236}">
                <a16:creationId xmlns:a16="http://schemas.microsoft.com/office/drawing/2014/main" id="{EEB0A84A-5B25-5108-720C-F81B05CAF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295342" y="5292028"/>
            <a:ext cx="696313" cy="9811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685454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831056" y="278650"/>
            <a:ext cx="4005263" cy="547688"/>
          </a:xfrm>
        </p:spPr>
        <p:txBody>
          <a:bodyPr/>
          <a:lstStyle/>
          <a:p>
            <a:pPr eaLnBrk="1" hangingPunct="1"/>
            <a:r>
              <a:rPr lang="en-US" altLang="en-US" sz="3400" dirty="0"/>
              <a:t>Outline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732D2A-10BF-2288-84B6-917C2B57D81E}"/>
              </a:ext>
            </a:extLst>
          </p:cNvPr>
          <p:cNvCxnSpPr/>
          <p:nvPr/>
        </p:nvCxnSpPr>
        <p:spPr bwMode="auto">
          <a:xfrm flipH="1">
            <a:off x="6118224" y="5274205"/>
            <a:ext cx="607846" cy="855095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Arrow: Right 5">
            <a:extLst>
              <a:ext uri="{FF2B5EF4-FFF2-40B4-BE49-F238E27FC236}">
                <a16:creationId xmlns:a16="http://schemas.microsoft.com/office/drawing/2014/main" id="{DBA0501C-4A5A-23CB-53E6-43F497D0AE49}"/>
              </a:ext>
            </a:extLst>
          </p:cNvPr>
          <p:cNvSpPr/>
          <p:nvPr/>
        </p:nvSpPr>
        <p:spPr bwMode="auto">
          <a:xfrm>
            <a:off x="2315580" y="4819222"/>
            <a:ext cx="3802644" cy="45719"/>
          </a:xfrm>
          <a:prstGeom prst="rightArrow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69900" marR="0" indent="-469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o"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50" charset="-128"/>
            </a:endParaRPr>
          </a:p>
        </p:txBody>
      </p:sp>
      <p:pic>
        <p:nvPicPr>
          <p:cNvPr id="4" name="11 Imagen">
            <a:extLst>
              <a:ext uri="{FF2B5EF4-FFF2-40B4-BE49-F238E27FC236}">
                <a16:creationId xmlns:a16="http://schemas.microsoft.com/office/drawing/2014/main" id="{C57AB661-1B09-B5B3-BAA1-A1F05DB15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138" y="2868289"/>
            <a:ext cx="4527322" cy="15476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32FA19F-A53C-3BD6-E17A-97EECBFE7B31}"/>
              </a:ext>
            </a:extLst>
          </p:cNvPr>
          <p:cNvSpPr txBox="1"/>
          <p:nvPr/>
        </p:nvSpPr>
        <p:spPr>
          <a:xfrm>
            <a:off x="4025770" y="2033845"/>
            <a:ext cx="639343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endParaRPr lang="es-ES" sz="2000" dirty="0">
              <a:solidFill>
                <a:srgbClr val="000000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pitchFamily="2" charset="2"/>
              <a:buChar char="q"/>
            </a:pPr>
            <a:r>
              <a:rPr lang="es-FR" sz="2000" dirty="0">
                <a:solidFill>
                  <a:srgbClr val="000000"/>
                </a:solidFill>
              </a:rPr>
              <a:t>The ACM2 model (a quick recap)</a:t>
            </a:r>
          </a:p>
          <a:p>
            <a:pPr>
              <a:buClr>
                <a:schemeClr val="tx1"/>
              </a:buClr>
            </a:pPr>
            <a:endParaRPr lang="es-FR" sz="2000" dirty="0">
              <a:solidFill>
                <a:srgbClr val="000000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pitchFamily="2" charset="2"/>
              <a:buChar char="q"/>
            </a:pPr>
            <a:r>
              <a:rPr lang="es-FR" sz="2000" dirty="0">
                <a:solidFill>
                  <a:srgbClr val="000000"/>
                </a:solidFill>
              </a:rPr>
              <a:t>Numerical solving of the UCCM equations</a:t>
            </a:r>
          </a:p>
          <a:p>
            <a:pPr>
              <a:buClr>
                <a:schemeClr val="tx1"/>
              </a:buClr>
            </a:pPr>
            <a:endParaRPr lang="es-FR" sz="2000" dirty="0">
              <a:solidFill>
                <a:srgbClr val="000000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pitchFamily="2" charset="2"/>
              <a:buChar char="q"/>
            </a:pPr>
            <a:r>
              <a:rPr lang="es-ES" sz="2000" dirty="0">
                <a:solidFill>
                  <a:srgbClr val="000000"/>
                </a:solidFill>
              </a:rPr>
              <a:t>a</a:t>
            </a:r>
            <a:r>
              <a:rPr lang="es-FR" sz="2000" dirty="0">
                <a:solidFill>
                  <a:srgbClr val="000000"/>
                </a:solidFill>
              </a:rPr>
              <a:t>cm 433 algorithm and Lambert function</a:t>
            </a:r>
          </a:p>
          <a:p>
            <a:pPr>
              <a:buClr>
                <a:schemeClr val="tx1"/>
              </a:buClr>
            </a:pPr>
            <a:endParaRPr lang="es-FR" sz="2000" dirty="0">
              <a:solidFill>
                <a:srgbClr val="000000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pitchFamily="2" charset="2"/>
              <a:buChar char="q"/>
            </a:pPr>
            <a:r>
              <a:rPr lang="es-FR" sz="2000" dirty="0">
                <a:solidFill>
                  <a:srgbClr val="000000"/>
                </a:solidFill>
              </a:rPr>
              <a:t>Analytical approximation of Lambert functions</a:t>
            </a:r>
          </a:p>
          <a:p>
            <a:pPr>
              <a:buClr>
                <a:schemeClr val="tx1"/>
              </a:buClr>
            </a:pPr>
            <a:endParaRPr lang="es-FR" sz="2000" dirty="0">
              <a:solidFill>
                <a:srgbClr val="000000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pitchFamily="2" charset="2"/>
              <a:buChar char="q"/>
            </a:pPr>
            <a:r>
              <a:rPr lang="es-FR" sz="2000" dirty="0">
                <a:solidFill>
                  <a:srgbClr val="000000"/>
                </a:solidFill>
              </a:rPr>
              <a:t>Towards a closed-form I-V MOSFET model</a:t>
            </a:r>
            <a:endParaRPr lang="es-FR" dirty="0"/>
          </a:p>
          <a:p>
            <a:endParaRPr lang="es-FR" dirty="0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6232" y="448469"/>
            <a:ext cx="7490008" cy="547687"/>
          </a:xfrm>
        </p:spPr>
        <p:txBody>
          <a:bodyPr/>
          <a:lstStyle/>
          <a:p>
            <a:pPr eaLnBrk="1" hangingPunct="1"/>
            <a:r>
              <a:rPr lang="en-US" altLang="en-US" sz="3400" dirty="0"/>
              <a:t>The ACM2 model (a quick recap)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64F703D5-A46F-A5BD-F243-A22725DF17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687" y="1533367"/>
            <a:ext cx="44855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buFontTx/>
              <a:buNone/>
            </a:pPr>
            <a:r>
              <a:rPr lang="en-US" altLang="es-FR" sz="2000" b="1" dirty="0"/>
              <a:t>The 5-parameter ACM2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81BAE76-D3A7-2909-AC2D-B870EF72AEC5}"/>
                  </a:ext>
                </a:extLst>
              </p:cNvPr>
              <p:cNvSpPr txBox="1"/>
              <p:nvPr/>
            </p:nvSpPr>
            <p:spPr>
              <a:xfrm>
                <a:off x="1513724" y="2103047"/>
                <a:ext cx="86164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FR" dirty="0"/>
                  <a:t>Only 5 parameters: n, I</a:t>
                </a:r>
                <a:r>
                  <a:rPr lang="es-FR" baseline="-25000" dirty="0"/>
                  <a:t>S0</a:t>
                </a:r>
                <a:r>
                  <a:rPr lang="es-FR" dirty="0"/>
                  <a:t>, V</a:t>
                </a:r>
                <a:r>
                  <a:rPr lang="es-FR" baseline="-25000" dirty="0"/>
                  <a:t>T0</a:t>
                </a:r>
                <a:r>
                  <a:rPr lang="es-FR" dirty="0"/>
                  <a:t>, </a:t>
                </a:r>
                <a:r>
                  <a:rPr lang="es-FR" dirty="0">
                    <a:latin typeface="Symbol" pitchFamily="2" charset="2"/>
                  </a:rPr>
                  <a:t>s</a:t>
                </a:r>
                <a:r>
                  <a:rPr lang="es-FR" dirty="0"/>
                  <a:t> and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𝜁</m:t>
                    </m:r>
                  </m:oMath>
                </a14:m>
                <a:endParaRPr lang="es-FR" dirty="0"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81BAE76-D3A7-2909-AC2D-B870EF72A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724" y="2103047"/>
                <a:ext cx="8616484" cy="400110"/>
              </a:xfrm>
              <a:prstGeom prst="rect">
                <a:avLst/>
              </a:prstGeom>
              <a:blipFill>
                <a:blip r:embed="rId3"/>
                <a:stretch>
                  <a:fillRect l="-636" t="-9091" b="-257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802E2F20-E2D6-4812-1A64-2ECC86E26417}"/>
              </a:ext>
            </a:extLst>
          </p:cNvPr>
          <p:cNvSpPr txBox="1"/>
          <p:nvPr/>
        </p:nvSpPr>
        <p:spPr>
          <a:xfrm>
            <a:off x="1576074" y="377119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dirty="0"/>
              <a:t>where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0CB1FEE-8404-513E-3F90-819CE4ABECEE}"/>
              </a:ext>
            </a:extLst>
          </p:cNvPr>
          <p:cNvSpPr txBox="1"/>
          <p:nvPr/>
        </p:nvSpPr>
        <p:spPr>
          <a:xfrm>
            <a:off x="5935956" y="3730295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dirty="0"/>
              <a:t>with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A6A473D-0AE0-5344-698D-BF35B2217208}"/>
              </a:ext>
            </a:extLst>
          </p:cNvPr>
          <p:cNvSpPr txBox="1"/>
          <p:nvPr/>
        </p:nvSpPr>
        <p:spPr>
          <a:xfrm>
            <a:off x="1160355" y="5704418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dirty="0">
                <a:solidFill>
                  <a:schemeClr val="accent5">
                    <a:lumMod val="50000"/>
                  </a:schemeClr>
                </a:solidFill>
                <a:latin typeface="Courier" pitchFamily="2" charset="0"/>
              </a:rPr>
              <a:t>Alves Neto ACCESS 2024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15">
                <a:extLst>
                  <a:ext uri="{FF2B5EF4-FFF2-40B4-BE49-F238E27FC236}">
                    <a16:creationId xmlns:a16="http://schemas.microsoft.com/office/drawing/2014/main" id="{D57E109F-AA07-FCE4-93C3-1B586F9AB2FA}"/>
                  </a:ext>
                </a:extLst>
              </p:cNvPr>
              <p:cNvSpPr txBox="1"/>
              <p:nvPr/>
            </p:nvSpPr>
            <p:spPr bwMode="auto">
              <a:xfrm>
                <a:off x="1840241" y="2684804"/>
                <a:ext cx="3733627" cy="9093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num>
                        <m:den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d>
                            <m:d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d>
                        <m:d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Object 15">
                <a:extLst>
                  <a:ext uri="{FF2B5EF4-FFF2-40B4-BE49-F238E27FC236}">
                    <a16:creationId xmlns:a16="http://schemas.microsoft.com/office/drawing/2014/main" id="{D57E109F-AA07-FCE4-93C3-1B586F9AB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0241" y="2684804"/>
                <a:ext cx="3733627" cy="9093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10">
                <a:extLst>
                  <a:ext uri="{FF2B5EF4-FFF2-40B4-BE49-F238E27FC236}">
                    <a16:creationId xmlns:a16="http://schemas.microsoft.com/office/drawing/2014/main" id="{D1C5F65E-5844-2EDE-897A-B71ABA14A5A6}"/>
                  </a:ext>
                </a:extLst>
              </p:cNvPr>
              <p:cNvSpPr txBox="1"/>
              <p:nvPr/>
            </p:nvSpPr>
            <p:spPr>
              <a:xfrm>
                <a:off x="1380350" y="4282747"/>
                <a:ext cx="2997552" cy="628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𝑆𝐵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−1+</m:t>
                      </m:r>
                      <m:func>
                        <m:func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" name="CaixaDeTexto 10">
                <a:extLst>
                  <a:ext uri="{FF2B5EF4-FFF2-40B4-BE49-F238E27FC236}">
                    <a16:creationId xmlns:a16="http://schemas.microsoft.com/office/drawing/2014/main" id="{D1C5F65E-5844-2EDE-897A-B71ABA14A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50" y="4282747"/>
                <a:ext cx="2997552" cy="6281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07FC7260-F455-83D8-0629-50D69D88685D}"/>
                  </a:ext>
                </a:extLst>
              </p:cNvPr>
              <p:cNvSpPr txBox="1"/>
              <p:nvPr/>
            </p:nvSpPr>
            <p:spPr bwMode="auto">
              <a:xfrm>
                <a:off x="1325470" y="5005658"/>
                <a:ext cx="4291219" cy="79420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𝑑𝑠𝑎𝑡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𝑑𝑠𝑎𝑡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07FC7260-F455-83D8-0629-50D69D886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25470" y="5005658"/>
                <a:ext cx="4291219" cy="7942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11">
                <a:extLst>
                  <a:ext uri="{FF2B5EF4-FFF2-40B4-BE49-F238E27FC236}">
                    <a16:creationId xmlns:a16="http://schemas.microsoft.com/office/drawing/2014/main" id="{8EDADA3B-687E-FFBF-9733-A46FF8B56942}"/>
                  </a:ext>
                </a:extLst>
              </p:cNvPr>
              <p:cNvSpPr txBox="1"/>
              <p:nvPr/>
            </p:nvSpPr>
            <p:spPr>
              <a:xfrm>
                <a:off x="6131199" y="4264124"/>
                <a:ext cx="3486852" cy="597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pt-B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</m:sub>
                          </m:sSub>
                          <m:r>
                            <a:rPr lang="pt-B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𝐷𝐵</m:t>
                                  </m:r>
                                </m:sub>
                              </m:sSub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pt-B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25" name="CaixaDeTexto 11">
                <a:extLst>
                  <a:ext uri="{FF2B5EF4-FFF2-40B4-BE49-F238E27FC236}">
                    <a16:creationId xmlns:a16="http://schemas.microsoft.com/office/drawing/2014/main" id="{8EDADA3B-687E-FFBF-9733-A46FF8B56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199" y="4264124"/>
                <a:ext cx="3486852" cy="5973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0A7F94F-8A28-8261-999A-F95880411709}"/>
                  </a:ext>
                </a:extLst>
              </p:cNvPr>
              <p:cNvSpPr txBox="1"/>
              <p:nvPr/>
            </p:nvSpPr>
            <p:spPr>
              <a:xfrm>
                <a:off x="5935956" y="4884387"/>
                <a:ext cx="4458848" cy="909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𝑑𝑠𝑎𝑡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+1+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l-GR" dirty="0" smtClean="0">
                              <a:solidFill>
                                <a:schemeClr val="tx1"/>
                              </a:solidFill>
                            </a:rPr>
                            <m:t>ζ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 −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nor/>
                                        </m:rPr>
                                        <a:rPr lang="el-GR" dirty="0">
                                          <a:solidFill>
                                            <a:schemeClr val="tx1"/>
                                          </a:solidFill>
                                        </a:rPr>
                                        <m:t>ζ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l-GR" dirty="0">
                                  <a:solidFill>
                                    <a:schemeClr val="tx1"/>
                                  </a:solidFill>
                                </a:rPr>
                                <m:t>ζ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0A7F94F-8A28-8261-999A-F95880411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956" y="4884387"/>
                <a:ext cx="4458848" cy="9093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agem 27">
            <a:extLst>
              <a:ext uri="{FF2B5EF4-FFF2-40B4-BE49-F238E27FC236}">
                <a16:creationId xmlns:a16="http://schemas.microsoft.com/office/drawing/2014/main" id="{9ECDD6A9-038A-7E5E-1CD2-52E23D9877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1165" y="1462708"/>
            <a:ext cx="3771622" cy="190554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420A9-8D4F-6924-B227-D4BD34814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6B478B92-D5E5-5B58-2ED0-AC005279AFF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6232" y="448469"/>
            <a:ext cx="7490008" cy="547687"/>
          </a:xfrm>
        </p:spPr>
        <p:txBody>
          <a:bodyPr/>
          <a:lstStyle/>
          <a:p>
            <a:pPr eaLnBrk="1" hangingPunct="1"/>
            <a:r>
              <a:rPr lang="en-US" altLang="en-US" sz="3400" dirty="0"/>
              <a:t>The ACM2 model (a quick recap)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C4E28423-0B91-600A-237E-235A71663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687" y="1533367"/>
            <a:ext cx="44855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buFontTx/>
              <a:buNone/>
            </a:pPr>
            <a:r>
              <a:rPr lang="en-US" altLang="es-FR" sz="2000" b="1" dirty="0"/>
              <a:t>The 5-parameter ACM2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3963E2D-A2E2-4C60-91F4-3A4BB0D36931}"/>
                  </a:ext>
                </a:extLst>
              </p:cNvPr>
              <p:cNvSpPr txBox="1"/>
              <p:nvPr/>
            </p:nvSpPr>
            <p:spPr>
              <a:xfrm>
                <a:off x="1513724" y="2103047"/>
                <a:ext cx="86164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FR" dirty="0"/>
                  <a:t>Only 5 parameters: n, I</a:t>
                </a:r>
                <a:r>
                  <a:rPr lang="es-FR" baseline="-25000" dirty="0"/>
                  <a:t>S0</a:t>
                </a:r>
                <a:r>
                  <a:rPr lang="es-FR" dirty="0"/>
                  <a:t>, V</a:t>
                </a:r>
                <a:r>
                  <a:rPr lang="es-FR" baseline="-25000" dirty="0"/>
                  <a:t>T0</a:t>
                </a:r>
                <a:r>
                  <a:rPr lang="es-FR" dirty="0"/>
                  <a:t>, </a:t>
                </a:r>
                <a:r>
                  <a:rPr lang="es-FR" dirty="0">
                    <a:latin typeface="Symbol" pitchFamily="2" charset="2"/>
                  </a:rPr>
                  <a:t>s</a:t>
                </a:r>
                <a:r>
                  <a:rPr lang="es-FR" dirty="0"/>
                  <a:t> and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𝜁</m:t>
                    </m:r>
                  </m:oMath>
                </a14:m>
                <a:endParaRPr lang="es-FR" dirty="0"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3963E2D-A2E2-4C60-91F4-3A4BB0D36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724" y="2103047"/>
                <a:ext cx="8616484" cy="400110"/>
              </a:xfrm>
              <a:prstGeom prst="rect">
                <a:avLst/>
              </a:prstGeom>
              <a:blipFill>
                <a:blip r:embed="rId3"/>
                <a:stretch>
                  <a:fillRect l="-636" t="-9091" b="-257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B1A0D233-9C9B-1698-AE5E-814CDDA5D8E3}"/>
              </a:ext>
            </a:extLst>
          </p:cNvPr>
          <p:cNvSpPr txBox="1"/>
          <p:nvPr/>
        </p:nvSpPr>
        <p:spPr>
          <a:xfrm>
            <a:off x="1576074" y="377119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dirty="0"/>
              <a:t>where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A249A67-33AE-0016-6B6C-82FB35DA5156}"/>
              </a:ext>
            </a:extLst>
          </p:cNvPr>
          <p:cNvSpPr txBox="1"/>
          <p:nvPr/>
        </p:nvSpPr>
        <p:spPr>
          <a:xfrm>
            <a:off x="5935956" y="3730295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dirty="0"/>
              <a:t>with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A0D0C62-8A32-D66B-21E5-9D28D9921AB9}"/>
              </a:ext>
            </a:extLst>
          </p:cNvPr>
          <p:cNvSpPr txBox="1"/>
          <p:nvPr/>
        </p:nvSpPr>
        <p:spPr>
          <a:xfrm>
            <a:off x="1160355" y="5704418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dirty="0">
                <a:solidFill>
                  <a:schemeClr val="accent5">
                    <a:lumMod val="50000"/>
                  </a:schemeClr>
                </a:solidFill>
                <a:latin typeface="Courier" pitchFamily="2" charset="0"/>
              </a:rPr>
              <a:t>Alves Neto ACCESS 2024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15">
                <a:extLst>
                  <a:ext uri="{FF2B5EF4-FFF2-40B4-BE49-F238E27FC236}">
                    <a16:creationId xmlns:a16="http://schemas.microsoft.com/office/drawing/2014/main" id="{A23E9F82-434C-8694-8C66-BD618CF38AAF}"/>
                  </a:ext>
                </a:extLst>
              </p:cNvPr>
              <p:cNvSpPr txBox="1"/>
              <p:nvPr/>
            </p:nvSpPr>
            <p:spPr bwMode="auto">
              <a:xfrm>
                <a:off x="1840241" y="2684804"/>
                <a:ext cx="3733627" cy="9093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num>
                        <m:den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d>
                            <m:d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d>
                        <m:d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Object 15">
                <a:extLst>
                  <a:ext uri="{FF2B5EF4-FFF2-40B4-BE49-F238E27FC236}">
                    <a16:creationId xmlns:a16="http://schemas.microsoft.com/office/drawing/2014/main" id="{A23E9F82-434C-8694-8C66-BD618CF38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0241" y="2684804"/>
                <a:ext cx="3733627" cy="9093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10">
                <a:extLst>
                  <a:ext uri="{FF2B5EF4-FFF2-40B4-BE49-F238E27FC236}">
                    <a16:creationId xmlns:a16="http://schemas.microsoft.com/office/drawing/2014/main" id="{204D6BF1-1156-40E1-EC09-431CE28C1BCB}"/>
                  </a:ext>
                </a:extLst>
              </p:cNvPr>
              <p:cNvSpPr txBox="1"/>
              <p:nvPr/>
            </p:nvSpPr>
            <p:spPr>
              <a:xfrm>
                <a:off x="1380350" y="4282747"/>
                <a:ext cx="2997552" cy="628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𝑆𝐵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−1+</m:t>
                      </m:r>
                      <m:func>
                        <m:func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" name="CaixaDeTexto 10">
                <a:extLst>
                  <a:ext uri="{FF2B5EF4-FFF2-40B4-BE49-F238E27FC236}">
                    <a16:creationId xmlns:a16="http://schemas.microsoft.com/office/drawing/2014/main" id="{204D6BF1-1156-40E1-EC09-431CE28C1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50" y="4282747"/>
                <a:ext cx="2997552" cy="6281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CEE00A27-409C-8554-2765-AD42EEA45E76}"/>
                  </a:ext>
                </a:extLst>
              </p:cNvPr>
              <p:cNvSpPr txBox="1"/>
              <p:nvPr/>
            </p:nvSpPr>
            <p:spPr bwMode="auto">
              <a:xfrm>
                <a:off x="1325470" y="5005658"/>
                <a:ext cx="4291219" cy="79420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𝑑𝑠𝑎𝑡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𝑑𝑠𝑎𝑡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CEE00A27-409C-8554-2765-AD42EEA45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25470" y="5005658"/>
                <a:ext cx="4291219" cy="7942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11">
                <a:extLst>
                  <a:ext uri="{FF2B5EF4-FFF2-40B4-BE49-F238E27FC236}">
                    <a16:creationId xmlns:a16="http://schemas.microsoft.com/office/drawing/2014/main" id="{0C6F00E9-E800-CA13-8BCE-30444F3A7151}"/>
                  </a:ext>
                </a:extLst>
              </p:cNvPr>
              <p:cNvSpPr txBox="1"/>
              <p:nvPr/>
            </p:nvSpPr>
            <p:spPr>
              <a:xfrm>
                <a:off x="6131199" y="4264124"/>
                <a:ext cx="3486852" cy="597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pt-B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</m:sub>
                          </m:sSub>
                          <m:r>
                            <a:rPr lang="pt-B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𝐷𝐵</m:t>
                                  </m:r>
                                </m:sub>
                              </m:sSub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pt-B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25" name="CaixaDeTexto 11">
                <a:extLst>
                  <a:ext uri="{FF2B5EF4-FFF2-40B4-BE49-F238E27FC236}">
                    <a16:creationId xmlns:a16="http://schemas.microsoft.com/office/drawing/2014/main" id="{0C6F00E9-E800-CA13-8BCE-30444F3A7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199" y="4264124"/>
                <a:ext cx="3486852" cy="5973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F0D3A373-3C83-4961-D679-DBB43648E370}"/>
                  </a:ext>
                </a:extLst>
              </p:cNvPr>
              <p:cNvSpPr txBox="1"/>
              <p:nvPr/>
            </p:nvSpPr>
            <p:spPr>
              <a:xfrm>
                <a:off x="5935956" y="4884387"/>
                <a:ext cx="4458848" cy="909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𝑑𝑠𝑎𝑡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+1+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l-GR" dirty="0" smtClean="0">
                              <a:solidFill>
                                <a:schemeClr val="tx1"/>
                              </a:solidFill>
                            </a:rPr>
                            <m:t>ζ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 −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nor/>
                                        </m:rPr>
                                        <a:rPr lang="el-GR" dirty="0">
                                          <a:solidFill>
                                            <a:schemeClr val="tx1"/>
                                          </a:solidFill>
                                        </a:rPr>
                                        <m:t>ζ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l-GR" dirty="0">
                                  <a:solidFill>
                                    <a:schemeClr val="tx1"/>
                                  </a:solidFill>
                                </a:rPr>
                                <m:t>ζ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F0D3A373-3C83-4961-D679-DBB43648E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956" y="4884387"/>
                <a:ext cx="4458848" cy="9093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agem 27">
            <a:extLst>
              <a:ext uri="{FF2B5EF4-FFF2-40B4-BE49-F238E27FC236}">
                <a16:creationId xmlns:a16="http://schemas.microsoft.com/office/drawing/2014/main" id="{236F288F-0462-D803-8616-47F036F63F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1165" y="1462708"/>
            <a:ext cx="3771622" cy="1905543"/>
          </a:xfrm>
          <a:prstGeom prst="rect">
            <a:avLst/>
          </a:prstGeom>
        </p:spPr>
      </p:pic>
      <p:sp>
        <p:nvSpPr>
          <p:cNvPr id="9" name="Rectángulo 1">
            <a:extLst>
              <a:ext uri="{FF2B5EF4-FFF2-40B4-BE49-F238E27FC236}">
                <a16:creationId xmlns:a16="http://schemas.microsoft.com/office/drawing/2014/main" id="{AEBF2975-1DE1-7E45-34E3-558E3F21C15D}"/>
              </a:ext>
            </a:extLst>
          </p:cNvPr>
          <p:cNvSpPr/>
          <p:nvPr/>
        </p:nvSpPr>
        <p:spPr>
          <a:xfrm>
            <a:off x="2374326" y="2854532"/>
            <a:ext cx="394802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 dirty="0"/>
          </a:p>
        </p:txBody>
      </p:sp>
      <p:sp>
        <p:nvSpPr>
          <p:cNvPr id="10" name="Rectángulo 2">
            <a:extLst>
              <a:ext uri="{FF2B5EF4-FFF2-40B4-BE49-F238E27FC236}">
                <a16:creationId xmlns:a16="http://schemas.microsoft.com/office/drawing/2014/main" id="{4E018BFA-D69E-3C08-8609-F9B7973995BF}"/>
              </a:ext>
            </a:extLst>
          </p:cNvPr>
          <p:cNvSpPr/>
          <p:nvPr/>
        </p:nvSpPr>
        <p:spPr>
          <a:xfrm>
            <a:off x="7415012" y="4177690"/>
            <a:ext cx="481187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 dirty="0"/>
          </a:p>
        </p:txBody>
      </p:sp>
      <p:sp>
        <p:nvSpPr>
          <p:cNvPr id="11" name="Rectángulo 23">
            <a:extLst>
              <a:ext uri="{FF2B5EF4-FFF2-40B4-BE49-F238E27FC236}">
                <a16:creationId xmlns:a16="http://schemas.microsoft.com/office/drawing/2014/main" id="{668133F3-3FDD-EDD1-0569-A9D70A6F629F}"/>
              </a:ext>
            </a:extLst>
          </p:cNvPr>
          <p:cNvSpPr/>
          <p:nvPr/>
        </p:nvSpPr>
        <p:spPr>
          <a:xfrm>
            <a:off x="7990708" y="4256532"/>
            <a:ext cx="394802" cy="330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 dirty="0"/>
          </a:p>
        </p:txBody>
      </p:sp>
      <p:sp>
        <p:nvSpPr>
          <p:cNvPr id="12" name="Rectángulo 24">
            <a:extLst>
              <a:ext uri="{FF2B5EF4-FFF2-40B4-BE49-F238E27FC236}">
                <a16:creationId xmlns:a16="http://schemas.microsoft.com/office/drawing/2014/main" id="{5C0710EA-3694-CFD5-CC59-CFEAC681BB26}"/>
              </a:ext>
            </a:extLst>
          </p:cNvPr>
          <p:cNvSpPr/>
          <p:nvPr/>
        </p:nvSpPr>
        <p:spPr>
          <a:xfrm>
            <a:off x="7990708" y="4598334"/>
            <a:ext cx="394802" cy="386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 dirty="0"/>
          </a:p>
        </p:txBody>
      </p:sp>
      <p:sp>
        <p:nvSpPr>
          <p:cNvPr id="13" name="Rectángulo 25">
            <a:extLst>
              <a:ext uri="{FF2B5EF4-FFF2-40B4-BE49-F238E27FC236}">
                <a16:creationId xmlns:a16="http://schemas.microsoft.com/office/drawing/2014/main" id="{A13DEEF1-7F33-304A-1DC5-114ACE845CDD}"/>
              </a:ext>
            </a:extLst>
          </p:cNvPr>
          <p:cNvSpPr/>
          <p:nvPr/>
        </p:nvSpPr>
        <p:spPr>
          <a:xfrm>
            <a:off x="7874625" y="5383094"/>
            <a:ext cx="2361835" cy="386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 dirty="0"/>
          </a:p>
        </p:txBody>
      </p:sp>
      <p:sp>
        <p:nvSpPr>
          <p:cNvPr id="14" name="Rectángulo 26">
            <a:extLst>
              <a:ext uri="{FF2B5EF4-FFF2-40B4-BE49-F238E27FC236}">
                <a16:creationId xmlns:a16="http://schemas.microsoft.com/office/drawing/2014/main" id="{4CE7A2F4-45C9-8827-3437-03DD0B2D6729}"/>
              </a:ext>
            </a:extLst>
          </p:cNvPr>
          <p:cNvSpPr/>
          <p:nvPr/>
        </p:nvSpPr>
        <p:spPr>
          <a:xfrm>
            <a:off x="3093953" y="3039787"/>
            <a:ext cx="257674" cy="386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 dirty="0"/>
          </a:p>
        </p:txBody>
      </p:sp>
    </p:spTree>
    <p:extLst>
      <p:ext uri="{BB962C8B-B14F-4D97-AF65-F5344CB8AC3E}">
        <p14:creationId xmlns:p14="http://schemas.microsoft.com/office/powerpoint/2010/main" val="31422093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485BF-B91B-2DF4-3500-430E4ABD3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DFA41AA3-C3F6-78C9-CB3A-55EE5C883F3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6232" y="448469"/>
            <a:ext cx="7490008" cy="547687"/>
          </a:xfrm>
        </p:spPr>
        <p:txBody>
          <a:bodyPr/>
          <a:lstStyle/>
          <a:p>
            <a:pPr eaLnBrk="1" hangingPunct="1"/>
            <a:r>
              <a:rPr lang="en-US" altLang="en-US" sz="3400" dirty="0"/>
              <a:t>The ACM2 model (a quick recap)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ADFA437-A79A-720A-4907-A349628015FB}"/>
              </a:ext>
            </a:extLst>
          </p:cNvPr>
          <p:cNvSpPr txBox="1"/>
          <p:nvPr/>
        </p:nvSpPr>
        <p:spPr>
          <a:xfrm>
            <a:off x="1691126" y="1265353"/>
            <a:ext cx="8616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b="1" dirty="0"/>
              <a:t>Computing I</a:t>
            </a:r>
            <a:r>
              <a:rPr lang="es-FR" b="1" baseline="-25000" dirty="0"/>
              <a:t>D</a:t>
            </a:r>
            <a:r>
              <a:rPr lang="es-FR" b="1" dirty="0"/>
              <a:t> in practice:</a:t>
            </a:r>
            <a:endParaRPr lang="es-FR" b="1" dirty="0">
              <a:latin typeface="Symbol" pitchFamily="2" charset="2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D9B31EFB-59DF-0C07-572F-C81850F06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739" y="1495631"/>
            <a:ext cx="1422400" cy="1422400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FE4A8E14-3216-2BAD-80BF-FA648FB0832F}"/>
              </a:ext>
            </a:extLst>
          </p:cNvPr>
          <p:cNvSpPr txBox="1"/>
          <p:nvPr/>
        </p:nvSpPr>
        <p:spPr>
          <a:xfrm>
            <a:off x="1655501" y="1693637"/>
            <a:ext cx="5861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sz="1600" dirty="0"/>
              <a:t>Given the model parameters and polarization voltages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4AE5AFA4-8E2E-4C29-ADD9-0FB6B037DC73}"/>
                  </a:ext>
                </a:extLst>
              </p:cNvPr>
              <p:cNvSpPr txBox="1"/>
              <p:nvPr/>
            </p:nvSpPr>
            <p:spPr>
              <a:xfrm>
                <a:off x="2242476" y="2058716"/>
                <a:ext cx="20906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FR" sz="1600" dirty="0">
                    <a:solidFill>
                      <a:srgbClr val="FF0000"/>
                    </a:solidFill>
                  </a:rPr>
                  <a:t>n, I</a:t>
                </a:r>
                <a:r>
                  <a:rPr lang="es-FR" sz="1600" baseline="-25000" dirty="0">
                    <a:solidFill>
                      <a:srgbClr val="FF0000"/>
                    </a:solidFill>
                  </a:rPr>
                  <a:t>S0</a:t>
                </a:r>
                <a:r>
                  <a:rPr lang="es-FR" sz="1600" dirty="0">
                    <a:solidFill>
                      <a:srgbClr val="FF0000"/>
                    </a:solidFill>
                  </a:rPr>
                  <a:t>, V</a:t>
                </a:r>
                <a:r>
                  <a:rPr lang="es-FR" sz="1600" baseline="-25000" dirty="0">
                    <a:solidFill>
                      <a:srgbClr val="FF0000"/>
                    </a:solidFill>
                  </a:rPr>
                  <a:t>T0</a:t>
                </a:r>
                <a:r>
                  <a:rPr lang="es-FR" sz="1600" dirty="0">
                    <a:solidFill>
                      <a:srgbClr val="FF0000"/>
                    </a:solidFill>
                  </a:rPr>
                  <a:t>, </a:t>
                </a:r>
                <a:r>
                  <a:rPr lang="es-FR" sz="1600" dirty="0">
                    <a:solidFill>
                      <a:srgbClr val="FF0000"/>
                    </a:solidFill>
                    <a:latin typeface="Symbol" pitchFamily="2" charset="2"/>
                  </a:rPr>
                  <a:t>s</a:t>
                </a:r>
                <a:r>
                  <a:rPr lang="es-FR" sz="16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pt-BR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𝜁</m:t>
                    </m:r>
                  </m:oMath>
                </a14:m>
                <a:endParaRPr lang="es-FR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4AE5AFA4-8E2E-4C29-ADD9-0FB6B037D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476" y="2058716"/>
                <a:ext cx="2090637" cy="338554"/>
              </a:xfrm>
              <a:prstGeom prst="rect">
                <a:avLst/>
              </a:prstGeom>
              <a:blipFill>
                <a:blip r:embed="rId4"/>
                <a:stretch>
                  <a:fillRect l="-1749" t="-5455" b="-2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uadroTexto 31">
            <a:extLst>
              <a:ext uri="{FF2B5EF4-FFF2-40B4-BE49-F238E27FC236}">
                <a16:creationId xmlns:a16="http://schemas.microsoft.com/office/drawing/2014/main" id="{909BB87B-6FF2-E0FB-21F1-EF90C373BF7D}"/>
              </a:ext>
            </a:extLst>
          </p:cNvPr>
          <p:cNvSpPr txBox="1"/>
          <p:nvPr/>
        </p:nvSpPr>
        <p:spPr>
          <a:xfrm>
            <a:off x="5609400" y="2058716"/>
            <a:ext cx="1656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sz="1600" dirty="0">
                <a:solidFill>
                  <a:srgbClr val="FF0000"/>
                </a:solidFill>
              </a:rPr>
              <a:t>V</a:t>
            </a:r>
            <a:r>
              <a:rPr lang="es-FR" sz="1600" baseline="-25000" dirty="0">
                <a:solidFill>
                  <a:srgbClr val="FF0000"/>
                </a:solidFill>
              </a:rPr>
              <a:t>G</a:t>
            </a:r>
            <a:r>
              <a:rPr lang="es-FR" sz="1600" dirty="0">
                <a:solidFill>
                  <a:srgbClr val="FF0000"/>
                </a:solidFill>
              </a:rPr>
              <a:t>, V</a:t>
            </a:r>
            <a:r>
              <a:rPr lang="es-FR" sz="1600" baseline="-25000" dirty="0">
                <a:solidFill>
                  <a:srgbClr val="FF0000"/>
                </a:solidFill>
              </a:rPr>
              <a:t>D</a:t>
            </a:r>
            <a:r>
              <a:rPr lang="es-FR" sz="1600" dirty="0">
                <a:solidFill>
                  <a:srgbClr val="FF0000"/>
                </a:solidFill>
              </a:rPr>
              <a:t>, V</a:t>
            </a:r>
            <a:r>
              <a:rPr lang="es-FR" sz="1600" baseline="-25000" dirty="0">
                <a:solidFill>
                  <a:srgbClr val="FF0000"/>
                </a:solidFill>
              </a:rPr>
              <a:t>S</a:t>
            </a:r>
            <a:r>
              <a:rPr lang="es-FR" sz="1600" dirty="0">
                <a:solidFill>
                  <a:srgbClr val="FF0000"/>
                </a:solidFill>
              </a:rPr>
              <a:t>, V</a:t>
            </a:r>
            <a:r>
              <a:rPr lang="es-FR" sz="1600" baseline="-25000" dirty="0">
                <a:solidFill>
                  <a:srgbClr val="FF0000"/>
                </a:solidFill>
              </a:rPr>
              <a:t>B</a:t>
            </a:r>
            <a:r>
              <a:rPr lang="es-FR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1370AE1-60B3-0443-9D26-E10331F86E67}"/>
              </a:ext>
            </a:extLst>
          </p:cNvPr>
          <p:cNvSpPr txBox="1"/>
          <p:nvPr/>
        </p:nvSpPr>
        <p:spPr>
          <a:xfrm>
            <a:off x="1656836" y="2656167"/>
            <a:ext cx="2339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sz="1600" dirty="0"/>
              <a:t>Step 1: Compute V</a:t>
            </a:r>
            <a:r>
              <a:rPr lang="es-FR" sz="1600" baseline="-25000" dirty="0"/>
              <a:t>P</a:t>
            </a:r>
            <a:r>
              <a:rPr lang="es-FR" sz="1600" dirty="0"/>
              <a:t>: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A3B1B05-8910-20E9-1F59-97E10F2516ED}"/>
              </a:ext>
            </a:extLst>
          </p:cNvPr>
          <p:cNvSpPr txBox="1"/>
          <p:nvPr/>
        </p:nvSpPr>
        <p:spPr>
          <a:xfrm>
            <a:off x="1656836" y="3317290"/>
            <a:ext cx="2326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sz="1600" dirty="0"/>
              <a:t>Step 2: Compute q</a:t>
            </a:r>
            <a:r>
              <a:rPr lang="es-FR" sz="1600" baseline="-25000" dirty="0"/>
              <a:t>S</a:t>
            </a:r>
            <a:r>
              <a:rPr lang="es-FR" sz="1600" dirty="0"/>
              <a:t>: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FB3770F0-48DA-BEE2-9FAE-59BD0121812D}"/>
              </a:ext>
            </a:extLst>
          </p:cNvPr>
          <p:cNvSpPr txBox="1"/>
          <p:nvPr/>
        </p:nvSpPr>
        <p:spPr>
          <a:xfrm>
            <a:off x="1669660" y="4020923"/>
            <a:ext cx="2557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sz="1600" dirty="0"/>
              <a:t>Step 3: Compute q</a:t>
            </a:r>
            <a:r>
              <a:rPr lang="es-FR" sz="1600" baseline="-25000" dirty="0"/>
              <a:t>Dsat</a:t>
            </a:r>
            <a:r>
              <a:rPr lang="es-FR" sz="1600" dirty="0"/>
              <a:t>: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7C5BABC-FC90-9AB5-1020-DD98E7F72CA8}"/>
              </a:ext>
            </a:extLst>
          </p:cNvPr>
          <p:cNvSpPr txBox="1"/>
          <p:nvPr/>
        </p:nvSpPr>
        <p:spPr>
          <a:xfrm>
            <a:off x="1656836" y="4845860"/>
            <a:ext cx="2420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sz="1600" dirty="0"/>
              <a:t>Step 4: Compute q</a:t>
            </a:r>
            <a:r>
              <a:rPr lang="es-FR" sz="1600" baseline="-25000" dirty="0"/>
              <a:t>D</a:t>
            </a:r>
            <a:r>
              <a:rPr lang="es-FR" sz="1600" dirty="0"/>
              <a:t>: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53FD1BA-554B-BFD6-7637-376C4B102502}"/>
              </a:ext>
            </a:extLst>
          </p:cNvPr>
          <p:cNvSpPr txBox="1"/>
          <p:nvPr/>
        </p:nvSpPr>
        <p:spPr>
          <a:xfrm>
            <a:off x="1669660" y="5611282"/>
            <a:ext cx="2308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sz="1600" dirty="0"/>
              <a:t>Step 5: Compute I</a:t>
            </a:r>
            <a:r>
              <a:rPr lang="es-FR" sz="1600" baseline="-25000" dirty="0"/>
              <a:t>D</a:t>
            </a:r>
            <a:r>
              <a:rPr lang="es-FR" sz="16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15">
                <a:extLst>
                  <a:ext uri="{FF2B5EF4-FFF2-40B4-BE49-F238E27FC236}">
                    <a16:creationId xmlns:a16="http://schemas.microsoft.com/office/drawing/2014/main" id="{C972554F-F188-7692-B9C3-8A1B0790ECAC}"/>
                  </a:ext>
                </a:extLst>
              </p:cNvPr>
              <p:cNvSpPr txBox="1"/>
              <p:nvPr/>
            </p:nvSpPr>
            <p:spPr bwMode="auto">
              <a:xfrm>
                <a:off x="3891919" y="5456402"/>
                <a:ext cx="3733627" cy="9093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num>
                        <m:den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d>
                            <m:d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d>
                        <m:d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Object 15">
                <a:extLst>
                  <a:ext uri="{FF2B5EF4-FFF2-40B4-BE49-F238E27FC236}">
                    <a16:creationId xmlns:a16="http://schemas.microsoft.com/office/drawing/2014/main" id="{C972554F-F188-7692-B9C3-8A1B0790E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91919" y="5456402"/>
                <a:ext cx="3733627" cy="9093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10">
                <a:extLst>
                  <a:ext uri="{FF2B5EF4-FFF2-40B4-BE49-F238E27FC236}">
                    <a16:creationId xmlns:a16="http://schemas.microsoft.com/office/drawing/2014/main" id="{D6758720-29EE-4E18-CAD3-F5523D0F0C10}"/>
                  </a:ext>
                </a:extLst>
              </p:cNvPr>
              <p:cNvSpPr txBox="1"/>
              <p:nvPr/>
            </p:nvSpPr>
            <p:spPr>
              <a:xfrm>
                <a:off x="4110624" y="3215425"/>
                <a:ext cx="2997552" cy="628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𝑆𝐵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−1+</m:t>
                      </m:r>
                      <m:func>
                        <m:func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" name="CaixaDeTexto 10">
                <a:extLst>
                  <a:ext uri="{FF2B5EF4-FFF2-40B4-BE49-F238E27FC236}">
                    <a16:creationId xmlns:a16="http://schemas.microsoft.com/office/drawing/2014/main" id="{D6758720-29EE-4E18-CAD3-F5523D0F0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624" y="3215425"/>
                <a:ext cx="2997552" cy="6281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B4269534-9F6D-CAD8-470C-1041135C2E88}"/>
                  </a:ext>
                </a:extLst>
              </p:cNvPr>
              <p:cNvSpPr txBox="1"/>
              <p:nvPr/>
            </p:nvSpPr>
            <p:spPr bwMode="auto">
              <a:xfrm>
                <a:off x="3953201" y="4721342"/>
                <a:ext cx="4291219" cy="79420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𝑑𝑠𝑎𝑡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𝑑𝑠𝑎𝑡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B4269534-9F6D-CAD8-470C-1041135C2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3201" y="4721342"/>
                <a:ext cx="4291219" cy="7942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11">
                <a:extLst>
                  <a:ext uri="{FF2B5EF4-FFF2-40B4-BE49-F238E27FC236}">
                    <a16:creationId xmlns:a16="http://schemas.microsoft.com/office/drawing/2014/main" id="{04C6EE69-8CAA-3A22-23F4-3A1FC1830675}"/>
                  </a:ext>
                </a:extLst>
              </p:cNvPr>
              <p:cNvSpPr txBox="1"/>
              <p:nvPr/>
            </p:nvSpPr>
            <p:spPr>
              <a:xfrm>
                <a:off x="4015307" y="2500346"/>
                <a:ext cx="3486852" cy="597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pt-B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</m:sub>
                          </m:sSub>
                          <m:r>
                            <a:rPr lang="pt-B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𝐷𝐵</m:t>
                                  </m:r>
                                </m:sub>
                              </m:sSub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pt-B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5" name="CaixaDeTexto 11">
                <a:extLst>
                  <a:ext uri="{FF2B5EF4-FFF2-40B4-BE49-F238E27FC236}">
                    <a16:creationId xmlns:a16="http://schemas.microsoft.com/office/drawing/2014/main" id="{04C6EE69-8CAA-3A22-23F4-3A1FC1830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307" y="2500346"/>
                <a:ext cx="3486852" cy="5973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EB947AD7-5FEB-EE69-B98C-B8EB6CDBAB1E}"/>
                  </a:ext>
                </a:extLst>
              </p:cNvPr>
              <p:cNvSpPr txBox="1"/>
              <p:nvPr/>
            </p:nvSpPr>
            <p:spPr>
              <a:xfrm>
                <a:off x="4110624" y="3750799"/>
                <a:ext cx="4458848" cy="909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𝑑𝑠𝑎𝑡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+1+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l-GR" dirty="0" smtClean="0">
                              <a:solidFill>
                                <a:schemeClr val="tx1"/>
                              </a:solidFill>
                            </a:rPr>
                            <m:t>ζ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 −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nor/>
                                        </m:rPr>
                                        <a:rPr lang="el-GR" dirty="0">
                                          <a:solidFill>
                                            <a:schemeClr val="tx1"/>
                                          </a:solidFill>
                                        </a:rPr>
                                        <m:t>ζ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l-GR" dirty="0">
                                  <a:solidFill>
                                    <a:schemeClr val="tx1"/>
                                  </a:solidFill>
                                </a:rPr>
                                <m:t>ζ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EB947AD7-5FEB-EE69-B98C-B8EB6CDBA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624" y="3750799"/>
                <a:ext cx="4458848" cy="9093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145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7" grpId="0"/>
      <p:bldP spid="38" grpId="0"/>
      <p:bldP spid="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48A67-155C-EB3F-C553-AB2DD019D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F7D503FA-9F80-7360-4413-B36FFE69735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6232" y="448469"/>
            <a:ext cx="7490008" cy="547687"/>
          </a:xfrm>
        </p:spPr>
        <p:txBody>
          <a:bodyPr/>
          <a:lstStyle/>
          <a:p>
            <a:pPr eaLnBrk="1" hangingPunct="1"/>
            <a:r>
              <a:rPr lang="en-US" altLang="en-US" sz="3400" dirty="0"/>
              <a:t>The ACM2 model (a quick recap)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288EAC7-2912-0590-E096-92A5A9E3C53B}"/>
              </a:ext>
            </a:extLst>
          </p:cNvPr>
          <p:cNvSpPr txBox="1"/>
          <p:nvPr/>
        </p:nvSpPr>
        <p:spPr>
          <a:xfrm>
            <a:off x="1691126" y="1265353"/>
            <a:ext cx="8616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b="1" dirty="0"/>
              <a:t>Computing I</a:t>
            </a:r>
            <a:r>
              <a:rPr lang="es-FR" b="1" baseline="-25000" dirty="0"/>
              <a:t>D</a:t>
            </a:r>
            <a:r>
              <a:rPr lang="es-FR" b="1" dirty="0"/>
              <a:t> in practice:</a:t>
            </a:r>
            <a:endParaRPr lang="es-FR" b="1" dirty="0">
              <a:latin typeface="Symbol" pitchFamily="2" charset="2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20026C2C-68CB-D162-8CD2-0669F858E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739" y="1495631"/>
            <a:ext cx="1422400" cy="1422400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378C3ADA-705B-2394-345A-148209F8DE77}"/>
              </a:ext>
            </a:extLst>
          </p:cNvPr>
          <p:cNvSpPr txBox="1"/>
          <p:nvPr/>
        </p:nvSpPr>
        <p:spPr>
          <a:xfrm>
            <a:off x="1655501" y="1693637"/>
            <a:ext cx="5861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sz="1600" dirty="0"/>
              <a:t>Given the model parameters and polarization voltages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72714C8A-170F-CBC5-B1F7-D2D23C126E06}"/>
                  </a:ext>
                </a:extLst>
              </p:cNvPr>
              <p:cNvSpPr txBox="1"/>
              <p:nvPr/>
            </p:nvSpPr>
            <p:spPr>
              <a:xfrm>
                <a:off x="2242476" y="2058716"/>
                <a:ext cx="20906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FR" sz="1600" dirty="0">
                    <a:solidFill>
                      <a:srgbClr val="FF0000"/>
                    </a:solidFill>
                  </a:rPr>
                  <a:t>n, I</a:t>
                </a:r>
                <a:r>
                  <a:rPr lang="es-FR" sz="1600" baseline="-25000" dirty="0">
                    <a:solidFill>
                      <a:srgbClr val="FF0000"/>
                    </a:solidFill>
                  </a:rPr>
                  <a:t>S0</a:t>
                </a:r>
                <a:r>
                  <a:rPr lang="es-FR" sz="1600" dirty="0">
                    <a:solidFill>
                      <a:srgbClr val="FF0000"/>
                    </a:solidFill>
                  </a:rPr>
                  <a:t>, V</a:t>
                </a:r>
                <a:r>
                  <a:rPr lang="es-FR" sz="1600" baseline="-25000" dirty="0">
                    <a:solidFill>
                      <a:srgbClr val="FF0000"/>
                    </a:solidFill>
                  </a:rPr>
                  <a:t>T0</a:t>
                </a:r>
                <a:r>
                  <a:rPr lang="es-FR" sz="1600" dirty="0">
                    <a:solidFill>
                      <a:srgbClr val="FF0000"/>
                    </a:solidFill>
                  </a:rPr>
                  <a:t>, </a:t>
                </a:r>
                <a:r>
                  <a:rPr lang="es-FR" sz="1600" dirty="0">
                    <a:solidFill>
                      <a:srgbClr val="FF0000"/>
                    </a:solidFill>
                    <a:latin typeface="Symbol" pitchFamily="2" charset="2"/>
                  </a:rPr>
                  <a:t>s</a:t>
                </a:r>
                <a:r>
                  <a:rPr lang="es-FR" sz="16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pt-BR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𝜁</m:t>
                    </m:r>
                  </m:oMath>
                </a14:m>
                <a:endParaRPr lang="es-FR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72714C8A-170F-CBC5-B1F7-D2D23C126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476" y="2058716"/>
                <a:ext cx="2090637" cy="338554"/>
              </a:xfrm>
              <a:prstGeom prst="rect">
                <a:avLst/>
              </a:prstGeom>
              <a:blipFill>
                <a:blip r:embed="rId4"/>
                <a:stretch>
                  <a:fillRect l="-1749" t="-5455" b="-2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uadroTexto 31">
            <a:extLst>
              <a:ext uri="{FF2B5EF4-FFF2-40B4-BE49-F238E27FC236}">
                <a16:creationId xmlns:a16="http://schemas.microsoft.com/office/drawing/2014/main" id="{BE808E52-309D-AA23-248A-573D20CA21ED}"/>
              </a:ext>
            </a:extLst>
          </p:cNvPr>
          <p:cNvSpPr txBox="1"/>
          <p:nvPr/>
        </p:nvSpPr>
        <p:spPr>
          <a:xfrm>
            <a:off x="5609400" y="2058716"/>
            <a:ext cx="1656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sz="1600" dirty="0">
                <a:solidFill>
                  <a:srgbClr val="FF0000"/>
                </a:solidFill>
              </a:rPr>
              <a:t>V</a:t>
            </a:r>
            <a:r>
              <a:rPr lang="es-FR" sz="1600" baseline="-25000" dirty="0">
                <a:solidFill>
                  <a:srgbClr val="FF0000"/>
                </a:solidFill>
              </a:rPr>
              <a:t>G</a:t>
            </a:r>
            <a:r>
              <a:rPr lang="es-FR" sz="1600" dirty="0">
                <a:solidFill>
                  <a:srgbClr val="FF0000"/>
                </a:solidFill>
              </a:rPr>
              <a:t>, V</a:t>
            </a:r>
            <a:r>
              <a:rPr lang="es-FR" sz="1600" baseline="-25000" dirty="0">
                <a:solidFill>
                  <a:srgbClr val="FF0000"/>
                </a:solidFill>
              </a:rPr>
              <a:t>D</a:t>
            </a:r>
            <a:r>
              <a:rPr lang="es-FR" sz="1600" dirty="0">
                <a:solidFill>
                  <a:srgbClr val="FF0000"/>
                </a:solidFill>
              </a:rPr>
              <a:t>, V</a:t>
            </a:r>
            <a:r>
              <a:rPr lang="es-FR" sz="1600" baseline="-25000" dirty="0">
                <a:solidFill>
                  <a:srgbClr val="FF0000"/>
                </a:solidFill>
              </a:rPr>
              <a:t>S</a:t>
            </a:r>
            <a:r>
              <a:rPr lang="es-FR" sz="1600" dirty="0">
                <a:solidFill>
                  <a:srgbClr val="FF0000"/>
                </a:solidFill>
              </a:rPr>
              <a:t>, V</a:t>
            </a:r>
            <a:r>
              <a:rPr lang="es-FR" sz="1600" baseline="-25000" dirty="0">
                <a:solidFill>
                  <a:srgbClr val="FF0000"/>
                </a:solidFill>
              </a:rPr>
              <a:t>B</a:t>
            </a:r>
            <a:r>
              <a:rPr lang="es-FR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8E08B1B-1EED-5FB8-1AF8-878A10292ED4}"/>
              </a:ext>
            </a:extLst>
          </p:cNvPr>
          <p:cNvSpPr txBox="1"/>
          <p:nvPr/>
        </p:nvSpPr>
        <p:spPr>
          <a:xfrm>
            <a:off x="1656836" y="2656167"/>
            <a:ext cx="2339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sz="1600" dirty="0"/>
              <a:t>Step 1: Compute V</a:t>
            </a:r>
            <a:r>
              <a:rPr lang="es-FR" sz="1600" baseline="-25000" dirty="0"/>
              <a:t>P</a:t>
            </a:r>
            <a:r>
              <a:rPr lang="es-FR" sz="1600" dirty="0"/>
              <a:t>: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5910494F-9C4B-CBB1-D935-A56EE3F16AF5}"/>
              </a:ext>
            </a:extLst>
          </p:cNvPr>
          <p:cNvSpPr txBox="1"/>
          <p:nvPr/>
        </p:nvSpPr>
        <p:spPr>
          <a:xfrm>
            <a:off x="1656836" y="3317290"/>
            <a:ext cx="2326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sz="1600" dirty="0"/>
              <a:t>Step 2: Compute q</a:t>
            </a:r>
            <a:r>
              <a:rPr lang="es-FR" sz="1600" baseline="-25000" dirty="0"/>
              <a:t>S</a:t>
            </a:r>
            <a:r>
              <a:rPr lang="es-FR" sz="1600" dirty="0"/>
              <a:t>: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60E687E7-0186-35CD-398B-DDD7D978B895}"/>
              </a:ext>
            </a:extLst>
          </p:cNvPr>
          <p:cNvSpPr txBox="1"/>
          <p:nvPr/>
        </p:nvSpPr>
        <p:spPr>
          <a:xfrm>
            <a:off x="1669660" y="4020923"/>
            <a:ext cx="2557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sz="1600" dirty="0"/>
              <a:t>Step 3: Compute q</a:t>
            </a:r>
            <a:r>
              <a:rPr lang="es-FR" sz="1600" baseline="-25000" dirty="0"/>
              <a:t>Dsat</a:t>
            </a:r>
            <a:r>
              <a:rPr lang="es-FR" sz="1600" dirty="0"/>
              <a:t>: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6312E45-F34D-490F-FDFF-F2BEFF0AEA18}"/>
              </a:ext>
            </a:extLst>
          </p:cNvPr>
          <p:cNvSpPr txBox="1"/>
          <p:nvPr/>
        </p:nvSpPr>
        <p:spPr>
          <a:xfrm>
            <a:off x="1656836" y="4845860"/>
            <a:ext cx="2420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sz="1600" dirty="0"/>
              <a:t>Step 4: Compute q</a:t>
            </a:r>
            <a:r>
              <a:rPr lang="es-FR" sz="1600" baseline="-25000" dirty="0"/>
              <a:t>D</a:t>
            </a:r>
            <a:r>
              <a:rPr lang="es-FR" sz="1600" dirty="0"/>
              <a:t>: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263A982-17A5-5218-6A9C-6F80FF3001CE}"/>
              </a:ext>
            </a:extLst>
          </p:cNvPr>
          <p:cNvSpPr txBox="1"/>
          <p:nvPr/>
        </p:nvSpPr>
        <p:spPr>
          <a:xfrm>
            <a:off x="1669660" y="5611282"/>
            <a:ext cx="2308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sz="1600" dirty="0"/>
              <a:t>Step 5: Compute I</a:t>
            </a:r>
            <a:r>
              <a:rPr lang="es-FR" sz="1600" baseline="-25000" dirty="0"/>
              <a:t>D</a:t>
            </a:r>
            <a:r>
              <a:rPr lang="es-FR" sz="16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15">
                <a:extLst>
                  <a:ext uri="{FF2B5EF4-FFF2-40B4-BE49-F238E27FC236}">
                    <a16:creationId xmlns:a16="http://schemas.microsoft.com/office/drawing/2014/main" id="{A1A53E02-9703-E132-D21F-EB116C571538}"/>
                  </a:ext>
                </a:extLst>
              </p:cNvPr>
              <p:cNvSpPr txBox="1"/>
              <p:nvPr/>
            </p:nvSpPr>
            <p:spPr bwMode="auto">
              <a:xfrm>
                <a:off x="3891919" y="5456402"/>
                <a:ext cx="3733627" cy="9093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num>
                        <m:den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d>
                            <m:d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d>
                        <m:d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Object 15">
                <a:extLst>
                  <a:ext uri="{FF2B5EF4-FFF2-40B4-BE49-F238E27FC236}">
                    <a16:creationId xmlns:a16="http://schemas.microsoft.com/office/drawing/2014/main" id="{A1A53E02-9703-E132-D21F-EB116C571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91919" y="5456402"/>
                <a:ext cx="3733627" cy="9093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10">
                <a:extLst>
                  <a:ext uri="{FF2B5EF4-FFF2-40B4-BE49-F238E27FC236}">
                    <a16:creationId xmlns:a16="http://schemas.microsoft.com/office/drawing/2014/main" id="{E976AE2B-70D4-6C2F-FCE9-CC7DE51C1C01}"/>
                  </a:ext>
                </a:extLst>
              </p:cNvPr>
              <p:cNvSpPr txBox="1"/>
              <p:nvPr/>
            </p:nvSpPr>
            <p:spPr>
              <a:xfrm>
                <a:off x="4110624" y="3215425"/>
                <a:ext cx="2997552" cy="628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𝑆𝐵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−1+</m:t>
                      </m:r>
                      <m:func>
                        <m:func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" name="CaixaDeTexto 10">
                <a:extLst>
                  <a:ext uri="{FF2B5EF4-FFF2-40B4-BE49-F238E27FC236}">
                    <a16:creationId xmlns:a16="http://schemas.microsoft.com/office/drawing/2014/main" id="{E976AE2B-70D4-6C2F-FCE9-CC7DE51C1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624" y="3215425"/>
                <a:ext cx="2997552" cy="6281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8B050B56-CA63-283A-895C-E951FCC5E663}"/>
                  </a:ext>
                </a:extLst>
              </p:cNvPr>
              <p:cNvSpPr txBox="1"/>
              <p:nvPr/>
            </p:nvSpPr>
            <p:spPr bwMode="auto">
              <a:xfrm>
                <a:off x="3953201" y="4721342"/>
                <a:ext cx="4291219" cy="79420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𝑑𝑠𝑎𝑡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𝑑𝑠𝑎𝑡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8B050B56-CA63-283A-895C-E951FCC5E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3201" y="4721342"/>
                <a:ext cx="4291219" cy="7942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11">
                <a:extLst>
                  <a:ext uri="{FF2B5EF4-FFF2-40B4-BE49-F238E27FC236}">
                    <a16:creationId xmlns:a16="http://schemas.microsoft.com/office/drawing/2014/main" id="{13C45F48-64EC-31AF-0DE7-2D0F9CE7242F}"/>
                  </a:ext>
                </a:extLst>
              </p:cNvPr>
              <p:cNvSpPr txBox="1"/>
              <p:nvPr/>
            </p:nvSpPr>
            <p:spPr>
              <a:xfrm>
                <a:off x="4015307" y="2500346"/>
                <a:ext cx="3486852" cy="597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pt-B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</m:sub>
                          </m:sSub>
                          <m:r>
                            <a:rPr lang="pt-B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𝐷𝐵</m:t>
                                  </m:r>
                                </m:sub>
                              </m:sSub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pt-B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5" name="CaixaDeTexto 11">
                <a:extLst>
                  <a:ext uri="{FF2B5EF4-FFF2-40B4-BE49-F238E27FC236}">
                    <a16:creationId xmlns:a16="http://schemas.microsoft.com/office/drawing/2014/main" id="{13C45F48-64EC-31AF-0DE7-2D0F9CE72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307" y="2500346"/>
                <a:ext cx="3486852" cy="5973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51844505-16C8-B02B-07AA-9B654C0D6154}"/>
                  </a:ext>
                </a:extLst>
              </p:cNvPr>
              <p:cNvSpPr txBox="1"/>
              <p:nvPr/>
            </p:nvSpPr>
            <p:spPr>
              <a:xfrm>
                <a:off x="4110624" y="3750799"/>
                <a:ext cx="4458848" cy="909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𝑑𝑠𝑎𝑡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+1+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l-GR" dirty="0" smtClean="0">
                              <a:solidFill>
                                <a:schemeClr val="tx1"/>
                              </a:solidFill>
                            </a:rPr>
                            <m:t>ζ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 −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nor/>
                                        </m:rPr>
                                        <a:rPr lang="el-GR" dirty="0">
                                          <a:solidFill>
                                            <a:schemeClr val="tx1"/>
                                          </a:solidFill>
                                        </a:rPr>
                                        <m:t>ζ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l-GR" dirty="0">
                                  <a:solidFill>
                                    <a:schemeClr val="tx1"/>
                                  </a:solidFill>
                                </a:rPr>
                                <m:t>ζ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51844505-16C8-B02B-07AA-9B654C0D6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624" y="3750799"/>
                <a:ext cx="4458848" cy="9093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o 2">
            <a:extLst>
              <a:ext uri="{FF2B5EF4-FFF2-40B4-BE49-F238E27FC236}">
                <a16:creationId xmlns:a16="http://schemas.microsoft.com/office/drawing/2014/main" id="{3A9DE1E5-A6C1-1690-FFFD-9F5B085F41F9}"/>
              </a:ext>
            </a:extLst>
          </p:cNvPr>
          <p:cNvGrpSpPr/>
          <p:nvPr/>
        </p:nvGrpSpPr>
        <p:grpSpPr>
          <a:xfrm>
            <a:off x="8907344" y="3340124"/>
            <a:ext cx="2619590" cy="1387562"/>
            <a:chOff x="7608967" y="3026755"/>
            <a:chExt cx="2063680" cy="1387562"/>
          </a:xfrm>
        </p:grpSpPr>
        <p:pic>
          <p:nvPicPr>
            <p:cNvPr id="8" name="Imagen 3">
              <a:extLst>
                <a:ext uri="{FF2B5EF4-FFF2-40B4-BE49-F238E27FC236}">
                  <a16:creationId xmlns:a16="http://schemas.microsoft.com/office/drawing/2014/main" id="{1EB61E85-29BB-9728-47B6-FE6B49938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4896" y="3026755"/>
              <a:ext cx="831822" cy="831822"/>
            </a:xfrm>
            <a:prstGeom prst="rect">
              <a:avLst/>
            </a:prstGeom>
          </p:spPr>
        </p:pic>
        <p:sp>
          <p:nvSpPr>
            <p:cNvPr id="9" name="CuadroTexto 4">
              <a:extLst>
                <a:ext uri="{FF2B5EF4-FFF2-40B4-BE49-F238E27FC236}">
                  <a16:creationId xmlns:a16="http://schemas.microsoft.com/office/drawing/2014/main" id="{6753F37B-AE2A-A4BE-4275-288EB1C228C4}"/>
                </a:ext>
              </a:extLst>
            </p:cNvPr>
            <p:cNvSpPr txBox="1"/>
            <p:nvPr/>
          </p:nvSpPr>
          <p:spPr>
            <a:xfrm>
              <a:off x="7608967" y="3767986"/>
              <a:ext cx="2063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 err="1"/>
                <a:t>Tr</a:t>
              </a:r>
              <a:r>
                <a:rPr lang="es-FR" dirty="0"/>
                <a:t>anscendental equations</a:t>
              </a:r>
            </a:p>
          </p:txBody>
        </p:sp>
      </p:grpSp>
      <p:sp>
        <p:nvSpPr>
          <p:cNvPr id="10" name="Rectángulo 1">
            <a:extLst>
              <a:ext uri="{FF2B5EF4-FFF2-40B4-BE49-F238E27FC236}">
                <a16:creationId xmlns:a16="http://schemas.microsoft.com/office/drawing/2014/main" id="{0940E590-CC7D-7C0F-D6C8-FA5C941F4533}"/>
              </a:ext>
            </a:extLst>
          </p:cNvPr>
          <p:cNvSpPr/>
          <p:nvPr/>
        </p:nvSpPr>
        <p:spPr>
          <a:xfrm>
            <a:off x="3891919" y="3158880"/>
            <a:ext cx="3216257" cy="735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 dirty="0"/>
          </a:p>
        </p:txBody>
      </p:sp>
      <p:sp>
        <p:nvSpPr>
          <p:cNvPr id="11" name="Rectángulo 5">
            <a:extLst>
              <a:ext uri="{FF2B5EF4-FFF2-40B4-BE49-F238E27FC236}">
                <a16:creationId xmlns:a16="http://schemas.microsoft.com/office/drawing/2014/main" id="{E6E6A895-6321-201E-A07E-788BE7B251B1}"/>
              </a:ext>
            </a:extLst>
          </p:cNvPr>
          <p:cNvSpPr/>
          <p:nvPr/>
        </p:nvSpPr>
        <p:spPr>
          <a:xfrm>
            <a:off x="3914240" y="4659789"/>
            <a:ext cx="3772588" cy="8557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 dirty="0"/>
          </a:p>
        </p:txBody>
      </p:sp>
    </p:spTree>
    <p:extLst>
      <p:ext uri="{BB962C8B-B14F-4D97-AF65-F5344CB8AC3E}">
        <p14:creationId xmlns:p14="http://schemas.microsoft.com/office/powerpoint/2010/main" val="34139839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7" grpId="0"/>
      <p:bldP spid="38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8BDCD-2FF6-C8D9-AF00-A5B3FEEBD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992E26B0-5445-368A-38FA-1F03D2E3D74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6231" y="448469"/>
            <a:ext cx="10685363" cy="547687"/>
          </a:xfrm>
        </p:spPr>
        <p:txBody>
          <a:bodyPr/>
          <a:lstStyle/>
          <a:p>
            <a:pPr eaLnBrk="1" hangingPunct="1"/>
            <a:r>
              <a:rPr lang="en-US" altLang="en-US" sz="2800" dirty="0" err="1"/>
              <a:t>Acm</a:t>
            </a:r>
            <a:r>
              <a:rPr lang="en-US" altLang="en-US" sz="2800" dirty="0"/>
              <a:t> 443 algorithm and Lambert W Functions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C8E5BEE-EB33-AA25-FEF5-EDDD8CC6CA20}"/>
              </a:ext>
            </a:extLst>
          </p:cNvPr>
          <p:cNvSpPr txBox="1"/>
          <p:nvPr/>
        </p:nvSpPr>
        <p:spPr>
          <a:xfrm>
            <a:off x="1832758" y="1662129"/>
            <a:ext cx="167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dirty="0"/>
              <a:t>How to solve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A8EA7BD-1232-9893-92ED-46982F8FDEFC}"/>
              </a:ext>
            </a:extLst>
          </p:cNvPr>
          <p:cNvSpPr txBox="1"/>
          <p:nvPr/>
        </p:nvSpPr>
        <p:spPr>
          <a:xfrm>
            <a:off x="6679734" y="1667755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</a:t>
            </a:r>
            <a:r>
              <a:rPr lang="es-FR" dirty="0"/>
              <a:t>fficiently?</a:t>
            </a:r>
          </a:p>
        </p:txBody>
      </p:sp>
      <p:sp>
        <p:nvSpPr>
          <p:cNvPr id="11" name="Flecha abajo 10">
            <a:extLst>
              <a:ext uri="{FF2B5EF4-FFF2-40B4-BE49-F238E27FC236}">
                <a16:creationId xmlns:a16="http://schemas.microsoft.com/office/drawing/2014/main" id="{ADF27495-A73E-C6B6-0BE1-C2682434434F}"/>
              </a:ext>
            </a:extLst>
          </p:cNvPr>
          <p:cNvSpPr/>
          <p:nvPr/>
        </p:nvSpPr>
        <p:spPr>
          <a:xfrm rot="16200000">
            <a:off x="4460840" y="2549261"/>
            <a:ext cx="296336" cy="4863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/>
          </a:p>
        </p:txBody>
      </p:sp>
      <p:sp>
        <p:nvSpPr>
          <p:cNvPr id="13" name="Flecha abajo 12">
            <a:extLst>
              <a:ext uri="{FF2B5EF4-FFF2-40B4-BE49-F238E27FC236}">
                <a16:creationId xmlns:a16="http://schemas.microsoft.com/office/drawing/2014/main" id="{E8B68364-21F6-C396-9E09-4E2B05787339}"/>
              </a:ext>
            </a:extLst>
          </p:cNvPr>
          <p:cNvSpPr/>
          <p:nvPr/>
        </p:nvSpPr>
        <p:spPr>
          <a:xfrm rot="16200000">
            <a:off x="7249872" y="2605962"/>
            <a:ext cx="296336" cy="4863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89E2ABE-75BF-5109-302D-E79B8499CFED}"/>
              </a:ext>
            </a:extLst>
          </p:cNvPr>
          <p:cNvSpPr txBox="1"/>
          <p:nvPr/>
        </p:nvSpPr>
        <p:spPr>
          <a:xfrm>
            <a:off x="1955540" y="3333289"/>
            <a:ext cx="753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dirty="0"/>
              <a:t>Algorithm 443: Solution of the transcendental equation we</a:t>
            </a:r>
            <a:r>
              <a:rPr lang="es-FR" baseline="30000" dirty="0"/>
              <a:t>w</a:t>
            </a:r>
            <a:r>
              <a:rPr lang="es-FR" dirty="0"/>
              <a:t>=x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A7CE6B1-7413-167E-7905-29E97C013BE8}"/>
              </a:ext>
            </a:extLst>
          </p:cNvPr>
          <p:cNvSpPr txBox="1"/>
          <p:nvPr/>
        </p:nvSpPr>
        <p:spPr>
          <a:xfrm>
            <a:off x="1524000" y="5804309"/>
            <a:ext cx="4461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sz="1200" dirty="0">
                <a:solidFill>
                  <a:srgbClr val="C00000"/>
                </a:solidFill>
                <a:latin typeface="Courier" pitchFamily="2" charset="0"/>
              </a:rPr>
              <a:t>Fritsch et al. Communications of the ACM, 1973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0">
                <a:extLst>
                  <a:ext uri="{FF2B5EF4-FFF2-40B4-BE49-F238E27FC236}">
                    <a16:creationId xmlns:a16="http://schemas.microsoft.com/office/drawing/2014/main" id="{E4D0DE45-A074-A5D8-C709-77A0AA2AAF54}"/>
                  </a:ext>
                </a:extLst>
              </p:cNvPr>
              <p:cNvSpPr txBox="1"/>
              <p:nvPr/>
            </p:nvSpPr>
            <p:spPr>
              <a:xfrm>
                <a:off x="3682182" y="1566489"/>
                <a:ext cx="2997552" cy="628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𝑆𝐵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−1+</m:t>
                      </m:r>
                      <m:func>
                        <m:func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2" name="CaixaDeTexto 10">
                <a:extLst>
                  <a:ext uri="{FF2B5EF4-FFF2-40B4-BE49-F238E27FC236}">
                    <a16:creationId xmlns:a16="http://schemas.microsoft.com/office/drawing/2014/main" id="{E4D0DE45-A074-A5D8-C709-77A0AA2AA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182" y="1566489"/>
                <a:ext cx="2997552" cy="628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10">
                <a:extLst>
                  <a:ext uri="{FF2B5EF4-FFF2-40B4-BE49-F238E27FC236}">
                    <a16:creationId xmlns:a16="http://schemas.microsoft.com/office/drawing/2014/main" id="{EFAA7A93-754F-1E1C-F26C-32E7E0AE31AB}"/>
                  </a:ext>
                </a:extLst>
              </p:cNvPr>
              <p:cNvSpPr txBox="1"/>
              <p:nvPr/>
            </p:nvSpPr>
            <p:spPr>
              <a:xfrm>
                <a:off x="1010435" y="2450875"/>
                <a:ext cx="2997552" cy="628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𝑆𝐵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−1+</m:t>
                      </m:r>
                      <m:func>
                        <m:func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" name="CaixaDeTexto 10">
                <a:extLst>
                  <a:ext uri="{FF2B5EF4-FFF2-40B4-BE49-F238E27FC236}">
                    <a16:creationId xmlns:a16="http://schemas.microsoft.com/office/drawing/2014/main" id="{EFAA7A93-754F-1E1C-F26C-32E7E0AE3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35" y="2450875"/>
                <a:ext cx="2997552" cy="6281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10">
                <a:extLst>
                  <a:ext uri="{FF2B5EF4-FFF2-40B4-BE49-F238E27FC236}">
                    <a16:creationId xmlns:a16="http://schemas.microsoft.com/office/drawing/2014/main" id="{BB6140C9-A2EB-9F61-9E6D-330BA1A69B10}"/>
                  </a:ext>
                </a:extLst>
              </p:cNvPr>
              <p:cNvSpPr txBox="1"/>
              <p:nvPr/>
            </p:nvSpPr>
            <p:spPr>
              <a:xfrm>
                <a:off x="4819898" y="2540015"/>
                <a:ext cx="2288319" cy="498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pt-BR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𝑆𝐵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pt-BR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pt-B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pt-B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pt-BR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4" name="CaixaDeTexto 10">
                <a:extLst>
                  <a:ext uri="{FF2B5EF4-FFF2-40B4-BE49-F238E27FC236}">
                    <a16:creationId xmlns:a16="http://schemas.microsoft.com/office/drawing/2014/main" id="{BB6140C9-A2EB-9F61-9E6D-330BA1A6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898" y="2540015"/>
                <a:ext cx="2288319" cy="4987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10">
                <a:extLst>
                  <a:ext uri="{FF2B5EF4-FFF2-40B4-BE49-F238E27FC236}">
                    <a16:creationId xmlns:a16="http://schemas.microsoft.com/office/drawing/2014/main" id="{9CC98139-AC56-EB44-765F-0AA8E75637BA}"/>
                  </a:ext>
                </a:extLst>
              </p:cNvPr>
              <p:cNvSpPr txBox="1"/>
              <p:nvPr/>
            </p:nvSpPr>
            <p:spPr>
              <a:xfrm>
                <a:off x="7786625" y="2676216"/>
                <a:ext cx="10557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sSup>
                        <m:sSupPr>
                          <m:ctrlPr>
                            <a:rPr lang="pt-B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5" name="CaixaDeTexto 10">
                <a:extLst>
                  <a:ext uri="{FF2B5EF4-FFF2-40B4-BE49-F238E27FC236}">
                    <a16:creationId xmlns:a16="http://schemas.microsoft.com/office/drawing/2014/main" id="{9CC98139-AC56-EB44-765F-0AA8E7563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625" y="2676216"/>
                <a:ext cx="1055737" cy="307777"/>
              </a:xfrm>
              <a:prstGeom prst="rect">
                <a:avLst/>
              </a:prstGeom>
              <a:blipFill>
                <a:blip r:embed="rId7"/>
                <a:stretch>
                  <a:fillRect l="-1724" b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Imagem 19">
            <a:extLst>
              <a:ext uri="{FF2B5EF4-FFF2-40B4-BE49-F238E27FC236}">
                <a16:creationId xmlns:a16="http://schemas.microsoft.com/office/drawing/2014/main" id="{4CCA08A0-0AD4-DE65-97FA-00D62023F2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207" y="3894689"/>
            <a:ext cx="11361585" cy="153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25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755651" y="1333500"/>
                <a:ext cx="10668000" cy="4686300"/>
              </a:xfrm>
            </p:spPr>
            <p:txBody>
              <a:bodyPr>
                <a:normAutofit fontScale="25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endParaRPr lang="en-US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7200" b="1" dirty="0">
                    <a:cs typeface="Arial" panose="020B0604020202020204" pitchFamily="34" charset="0"/>
                  </a:rPr>
                  <a:t>1993 </a:t>
                </a:r>
                <a14:m>
                  <m:oMath xmlns:m="http://schemas.openxmlformats.org/officeDocument/2006/math">
                    <m:r>
                      <a:rPr lang="pt-BR" sz="7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  <m:r>
                      <a:rPr lang="pt-BR" sz="7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sz="7200" b="1" dirty="0">
                    <a:cs typeface="Arial" panose="020B0604020202020204" pitchFamily="34" charset="0"/>
                  </a:rPr>
                  <a:t>-based model (SBMICRO, Campinas, Br)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7200" b="1" dirty="0">
                    <a:cs typeface="Arial" panose="020B0604020202020204" pitchFamily="34" charset="0"/>
                  </a:rPr>
                  <a:t>1995 Long-channel charge-based model (SSE, Nov.)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7200" b="1" dirty="0">
                    <a:cs typeface="Arial" panose="020B0604020202020204" pitchFamily="34" charset="0"/>
                  </a:rPr>
                  <a:t>1998 Most referenced ACM paper (JSSC, Oct.)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7200" b="1" dirty="0">
                    <a:cs typeface="Arial" panose="020B0604020202020204" pitchFamily="34" charset="0"/>
                  </a:rPr>
                  <a:t>2000 ACM model in SMASH simulator ( CICC, Orlando)</a:t>
                </a:r>
              </a:p>
              <a:p>
                <a:pPr>
                  <a:lnSpc>
                    <a:spcPct val="120000"/>
                  </a:lnSpc>
                </a:pPr>
                <a:endParaRPr lang="en-US" sz="7200" b="1" dirty="0"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7200" b="1" dirty="0"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7200" b="1" dirty="0"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7200" b="1" dirty="0"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7200" b="1" dirty="0"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7200" b="1" dirty="0"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7200" b="1" dirty="0">
                    <a:solidFill>
                      <a:srgbClr val="00B050"/>
                    </a:solidFill>
                    <a:cs typeface="Arial" panose="020B0604020202020204" pitchFamily="34" charset="0"/>
                  </a:rPr>
                  <a:t>2018  Short course on ACM for ST organized by Prof. Sylvain </a:t>
                </a:r>
                <a:r>
                  <a:rPr lang="en-US" sz="7200" b="1" dirty="0" err="1">
                    <a:solidFill>
                      <a:srgbClr val="00B050"/>
                    </a:solidFill>
                    <a:cs typeface="Arial" panose="020B0604020202020204" pitchFamily="34" charset="0"/>
                  </a:rPr>
                  <a:t>Bourdel</a:t>
                </a:r>
                <a:r>
                  <a:rPr lang="en-US" sz="7200" b="1" dirty="0">
                    <a:solidFill>
                      <a:srgbClr val="00B050"/>
                    </a:solidFill>
                    <a:cs typeface="Arial" panose="020B0604020202020204" pitchFamily="34" charset="0"/>
                  </a:rPr>
                  <a:t> in  Grenoble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7200" b="1" dirty="0">
                    <a:solidFill>
                      <a:srgbClr val="FF0000"/>
                    </a:solidFill>
                    <a:cs typeface="Arial" panose="020B0604020202020204" pitchFamily="34" charset="0"/>
                  </a:rPr>
                  <a:t>2021 4-parameter single-piece model (</a:t>
                </a:r>
                <a:r>
                  <a:rPr lang="en-US" sz="7200" b="1" dirty="0" err="1">
                    <a:solidFill>
                      <a:srgbClr val="FF0000"/>
                    </a:solidFill>
                    <a:cs typeface="Arial" panose="020B0604020202020204" pitchFamily="34" charset="0"/>
                  </a:rPr>
                  <a:t>NorCAS</a:t>
                </a:r>
                <a:r>
                  <a:rPr lang="en-US" sz="7200" b="1" dirty="0">
                    <a:solidFill>
                      <a:srgbClr val="FF0000"/>
                    </a:solidFill>
                    <a:cs typeface="Arial" panose="020B0604020202020204" pitchFamily="34" charset="0"/>
                  </a:rPr>
                  <a:t>, Oslo)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7200" b="1" dirty="0">
                    <a:solidFill>
                      <a:srgbClr val="FF0000"/>
                    </a:solidFill>
                    <a:cs typeface="Arial" panose="020B0604020202020204" pitchFamily="34" charset="0"/>
                  </a:rPr>
                  <a:t>2023 ACM2 in VERILOG-AMS ( NEWCAS, Edinburgh) </a:t>
                </a:r>
              </a:p>
              <a:p>
                <a:pPr>
                  <a:lnSpc>
                    <a:spcPct val="120000"/>
                  </a:lnSpc>
                </a:pPr>
                <a:endParaRPr lang="en-US" sz="64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12800" b="1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12800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55651" y="1333500"/>
                <a:ext cx="10668000" cy="4686300"/>
              </a:xfrm>
              <a:blipFill>
                <a:blip r:embed="rId2"/>
                <a:stretch>
                  <a:fillRect l="-400" b="-35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EBF84A5-44D6-9328-F368-E5C9CA3AC174}"/>
              </a:ext>
            </a:extLst>
          </p:cNvPr>
          <p:cNvSpPr txBox="1"/>
          <p:nvPr/>
        </p:nvSpPr>
        <p:spPr>
          <a:xfrm>
            <a:off x="768748" y="312662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ACM timeline </a:t>
            </a:r>
            <a:endParaRPr lang="pt-BR" sz="3200" dirty="0">
              <a:latin typeface="+mj-lt"/>
            </a:endParaRPr>
          </a:p>
        </p:txBody>
      </p:sp>
      <p:pic>
        <p:nvPicPr>
          <p:cNvPr id="5" name="Picture 2" descr="Trek egypte - Traversée du désert Blanc et Dakhla - Trekking - Egypte -  Allibert Trekking">
            <a:extLst>
              <a:ext uri="{FF2B5EF4-FFF2-40B4-BE49-F238E27FC236}">
                <a16:creationId xmlns:a16="http://schemas.microsoft.com/office/drawing/2014/main" id="{EC53F753-222B-3D83-9C44-818852B5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685" y="2843935"/>
            <a:ext cx="4725525" cy="191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65235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07692-295A-CC8B-1E58-2E0C24AC9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A167BB7F-216C-9717-8BB7-8302596F162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6231" y="448469"/>
            <a:ext cx="10685363" cy="547687"/>
          </a:xfrm>
        </p:spPr>
        <p:txBody>
          <a:bodyPr/>
          <a:lstStyle/>
          <a:p>
            <a:pPr eaLnBrk="1" hangingPunct="1"/>
            <a:r>
              <a:rPr lang="en-US" altLang="en-US" sz="2800" dirty="0" err="1"/>
              <a:t>Acm</a:t>
            </a:r>
            <a:r>
              <a:rPr lang="en-US" altLang="en-US" sz="2800" dirty="0"/>
              <a:t> 443 algorithm and Lambert W Functions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AF84123-B398-A440-2B3B-B10D5F49AC6F}"/>
              </a:ext>
            </a:extLst>
          </p:cNvPr>
          <p:cNvSpPr txBox="1"/>
          <p:nvPr/>
        </p:nvSpPr>
        <p:spPr>
          <a:xfrm>
            <a:off x="1508888" y="1641231"/>
            <a:ext cx="167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dirty="0"/>
              <a:t>How to solve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B73DC96-E739-9007-92A4-199668B01A2B}"/>
              </a:ext>
            </a:extLst>
          </p:cNvPr>
          <p:cNvSpPr txBox="1"/>
          <p:nvPr/>
        </p:nvSpPr>
        <p:spPr>
          <a:xfrm>
            <a:off x="7041105" y="1648362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</a:t>
            </a:r>
            <a:r>
              <a:rPr lang="es-FR" dirty="0"/>
              <a:t>fficiently?</a:t>
            </a:r>
          </a:p>
        </p:txBody>
      </p:sp>
      <p:sp>
        <p:nvSpPr>
          <p:cNvPr id="4" name="Flecha abajo 3">
            <a:extLst>
              <a:ext uri="{FF2B5EF4-FFF2-40B4-BE49-F238E27FC236}">
                <a16:creationId xmlns:a16="http://schemas.microsoft.com/office/drawing/2014/main" id="{3878569F-B6A7-E493-EDD6-86CE30203772}"/>
              </a:ext>
            </a:extLst>
          </p:cNvPr>
          <p:cNvSpPr/>
          <p:nvPr/>
        </p:nvSpPr>
        <p:spPr>
          <a:xfrm rot="16200000">
            <a:off x="2635217" y="3151226"/>
            <a:ext cx="296336" cy="4863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/>
          </a:p>
        </p:txBody>
      </p:sp>
      <p:sp>
        <p:nvSpPr>
          <p:cNvPr id="5" name="Flecha abajo 4">
            <a:extLst>
              <a:ext uri="{FF2B5EF4-FFF2-40B4-BE49-F238E27FC236}">
                <a16:creationId xmlns:a16="http://schemas.microsoft.com/office/drawing/2014/main" id="{EDECB419-ED20-7386-A5A4-D5C304B8B2B1}"/>
              </a:ext>
            </a:extLst>
          </p:cNvPr>
          <p:cNvSpPr/>
          <p:nvPr/>
        </p:nvSpPr>
        <p:spPr>
          <a:xfrm rot="16200000">
            <a:off x="5245244" y="2401344"/>
            <a:ext cx="296336" cy="4863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/>
          </a:p>
        </p:txBody>
      </p:sp>
      <p:sp>
        <p:nvSpPr>
          <p:cNvPr id="21" name="Flecha abajo 20">
            <a:extLst>
              <a:ext uri="{FF2B5EF4-FFF2-40B4-BE49-F238E27FC236}">
                <a16:creationId xmlns:a16="http://schemas.microsoft.com/office/drawing/2014/main" id="{1F9014D6-30EC-73CF-AB11-B9162CC833D2}"/>
              </a:ext>
            </a:extLst>
          </p:cNvPr>
          <p:cNvSpPr/>
          <p:nvPr/>
        </p:nvSpPr>
        <p:spPr>
          <a:xfrm rot="16200000">
            <a:off x="8565063" y="3072664"/>
            <a:ext cx="296336" cy="4863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5FF2519-02C5-1122-DB99-C013E477B157}"/>
              </a:ext>
            </a:extLst>
          </p:cNvPr>
          <p:cNvSpPr txBox="1"/>
          <p:nvPr/>
        </p:nvSpPr>
        <p:spPr>
          <a:xfrm>
            <a:off x="7473273" y="3520498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dirty="0"/>
              <a:t>Algorithm 443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92E8552-4317-C76F-B8AD-48CF17F7F29F}"/>
              </a:ext>
            </a:extLst>
          </p:cNvPr>
          <p:cNvSpPr txBox="1"/>
          <p:nvPr/>
        </p:nvSpPr>
        <p:spPr>
          <a:xfrm>
            <a:off x="1508888" y="5902616"/>
            <a:ext cx="4461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sz="1200" dirty="0">
                <a:solidFill>
                  <a:srgbClr val="C00000"/>
                </a:solidFill>
                <a:latin typeface="Courier" pitchFamily="2" charset="0"/>
              </a:rPr>
              <a:t>Fritsch et al. Communications of the ACM, 1973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10">
                <a:extLst>
                  <a:ext uri="{FF2B5EF4-FFF2-40B4-BE49-F238E27FC236}">
                    <a16:creationId xmlns:a16="http://schemas.microsoft.com/office/drawing/2014/main" id="{A2D8DE44-BC54-D35A-05B3-15308C2CB9C3}"/>
                  </a:ext>
                </a:extLst>
              </p:cNvPr>
              <p:cNvSpPr txBox="1"/>
              <p:nvPr/>
            </p:nvSpPr>
            <p:spPr>
              <a:xfrm>
                <a:off x="9123920" y="3161949"/>
                <a:ext cx="10557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sSup>
                        <m:sSupPr>
                          <m:ctrlPr>
                            <a:rPr lang="pt-B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7" name="CaixaDeTexto 10">
                <a:extLst>
                  <a:ext uri="{FF2B5EF4-FFF2-40B4-BE49-F238E27FC236}">
                    <a16:creationId xmlns:a16="http://schemas.microsoft.com/office/drawing/2014/main" id="{A2D8DE44-BC54-D35A-05B3-15308C2CB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920" y="3161949"/>
                <a:ext cx="1055737" cy="307777"/>
              </a:xfrm>
              <a:prstGeom prst="rect">
                <a:avLst/>
              </a:prstGeom>
              <a:blipFill>
                <a:blip r:embed="rId3"/>
                <a:stretch>
                  <a:fillRect l="-2312" b="-2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2">
                <a:extLst>
                  <a:ext uri="{FF2B5EF4-FFF2-40B4-BE49-F238E27FC236}">
                    <a16:creationId xmlns:a16="http://schemas.microsoft.com/office/drawing/2014/main" id="{DCDD3C16-1D3F-518F-55FA-81FE674C6A0E}"/>
                  </a:ext>
                </a:extLst>
              </p:cNvPr>
              <p:cNvSpPr txBox="1"/>
              <p:nvPr/>
            </p:nvSpPr>
            <p:spPr bwMode="auto">
              <a:xfrm>
                <a:off x="3387405" y="1482545"/>
                <a:ext cx="4291219" cy="79420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𝑑𝑠𝑎𝑡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𝑑𝑠𝑎𝑡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Object 2">
                <a:extLst>
                  <a:ext uri="{FF2B5EF4-FFF2-40B4-BE49-F238E27FC236}">
                    <a16:creationId xmlns:a16="http://schemas.microsoft.com/office/drawing/2014/main" id="{DCDD3C16-1D3F-518F-55FA-81FE674C6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87405" y="1482545"/>
                <a:ext cx="4291219" cy="794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2">
                <a:extLst>
                  <a:ext uri="{FF2B5EF4-FFF2-40B4-BE49-F238E27FC236}">
                    <a16:creationId xmlns:a16="http://schemas.microsoft.com/office/drawing/2014/main" id="{07AE8299-9C9C-33E5-53C9-CE227D6650D1}"/>
                  </a:ext>
                </a:extLst>
              </p:cNvPr>
              <p:cNvSpPr txBox="1"/>
              <p:nvPr/>
            </p:nvSpPr>
            <p:spPr bwMode="auto">
              <a:xfrm>
                <a:off x="1181043" y="2324357"/>
                <a:ext cx="4291219" cy="79420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𝑑𝑠𝑎𝑡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𝑑𝑠𝑎𝑡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𝑑𝑠𝑎𝑡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𝑑𝑠𝑎𝑡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Object 2">
                <a:extLst>
                  <a:ext uri="{FF2B5EF4-FFF2-40B4-BE49-F238E27FC236}">
                    <a16:creationId xmlns:a16="http://schemas.microsoft.com/office/drawing/2014/main" id="{07AE8299-9C9C-33E5-53C9-CE227D665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1043" y="2324357"/>
                <a:ext cx="4291219" cy="7942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F706598D-6E42-C051-5AC0-157275D743DD}"/>
                  </a:ext>
                </a:extLst>
              </p:cNvPr>
              <p:cNvSpPr txBox="1"/>
              <p:nvPr/>
            </p:nvSpPr>
            <p:spPr>
              <a:xfrm>
                <a:off x="3136445" y="2964678"/>
                <a:ext cx="5158592" cy="831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𝑑𝑠𝑎𝑡</m:t>
                          </m:r>
                        </m:sub>
                      </m:sSub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𝑑𝑠𝑎𝑡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𝐷𝑆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pt-B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𝑑𝑠𝑎𝑡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pt-B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pt-BR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𝑑𝑠𝑎𝑡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F706598D-6E42-C051-5AC0-157275D74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45" y="2964678"/>
                <a:ext cx="5158592" cy="8317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m 13">
            <a:extLst>
              <a:ext uri="{FF2B5EF4-FFF2-40B4-BE49-F238E27FC236}">
                <a16:creationId xmlns:a16="http://schemas.microsoft.com/office/drawing/2014/main" id="{247E76EE-2D07-EE6F-B363-FDD6E5BB3F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269" y="3952540"/>
            <a:ext cx="11262194" cy="152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388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1" grpId="0" animBg="1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D0E03-E5FD-6D69-2586-9CE548A9D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4CA3875-6C5E-CC1A-D83B-40DB2D7E55C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6231" y="448469"/>
            <a:ext cx="10685363" cy="547687"/>
          </a:xfrm>
        </p:spPr>
        <p:txBody>
          <a:bodyPr/>
          <a:lstStyle/>
          <a:p>
            <a:pPr eaLnBrk="1" hangingPunct="1"/>
            <a:r>
              <a:rPr lang="en-US" altLang="en-US" sz="2800" dirty="0" err="1"/>
              <a:t>Acm</a:t>
            </a:r>
            <a:r>
              <a:rPr lang="en-US" altLang="en-US" sz="2800" dirty="0"/>
              <a:t> 443 algorithm and Lambert W Functions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A1C2E55-B6C3-B08D-6875-3F99653716CC}"/>
              </a:ext>
            </a:extLst>
          </p:cNvPr>
          <p:cNvSpPr txBox="1"/>
          <p:nvPr/>
        </p:nvSpPr>
        <p:spPr>
          <a:xfrm>
            <a:off x="1107328" y="1383620"/>
            <a:ext cx="5155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dirty="0"/>
              <a:t>Can we consider the problem analytically?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395A216-4B52-8BC0-9667-4C4D660ABE69}"/>
              </a:ext>
            </a:extLst>
          </p:cNvPr>
          <p:cNvSpPr txBox="1"/>
          <p:nvPr/>
        </p:nvSpPr>
        <p:spPr>
          <a:xfrm>
            <a:off x="1190455" y="1808820"/>
            <a:ext cx="8858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FR" dirty="0"/>
              <a:t>The Lambert 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FR" dirty="0"/>
              <a:t> function </a:t>
            </a:r>
            <a:r>
              <a:rPr lang="es-FR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= w e</a:t>
            </a:r>
            <a:r>
              <a:rPr lang="es-FR" b="1" i="1" baseline="3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FR" b="1" dirty="0">
                <a:solidFill>
                  <a:srgbClr val="C00000"/>
                </a:solidFill>
              </a:rPr>
              <a:t> </a:t>
            </a:r>
            <a:r>
              <a:rPr lang="es-FR" dirty="0"/>
              <a:t>for 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FR" dirty="0"/>
              <a:t> any complex number was studied by Johann Lambert in 1758, then properly defined by L. Euler in 1783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FR" dirty="0"/>
          </a:p>
        </p:txBody>
      </p:sp>
    </p:spTree>
    <p:extLst>
      <p:ext uri="{BB962C8B-B14F-4D97-AF65-F5344CB8AC3E}">
        <p14:creationId xmlns:p14="http://schemas.microsoft.com/office/powerpoint/2010/main" val="9699891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AD80F-0CEA-D5F0-CA34-4991518A5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2E36B500-0765-1A62-1C42-1F9B181C5B1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6231" y="448469"/>
            <a:ext cx="10685363" cy="547687"/>
          </a:xfrm>
        </p:spPr>
        <p:txBody>
          <a:bodyPr/>
          <a:lstStyle/>
          <a:p>
            <a:pPr eaLnBrk="1" hangingPunct="1"/>
            <a:r>
              <a:rPr lang="en-US" altLang="en-US" sz="2800" dirty="0" err="1"/>
              <a:t>Acm</a:t>
            </a:r>
            <a:r>
              <a:rPr lang="en-US" altLang="en-US" sz="2800" dirty="0"/>
              <a:t> 443 algorithm and Lambert W Functions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50AA7A3-9755-F15B-0C57-4D5819647606}"/>
              </a:ext>
            </a:extLst>
          </p:cNvPr>
          <p:cNvSpPr txBox="1"/>
          <p:nvPr/>
        </p:nvSpPr>
        <p:spPr>
          <a:xfrm>
            <a:off x="1107328" y="1383620"/>
            <a:ext cx="5155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dirty="0"/>
              <a:t>Can we consider the problem analytically?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93A4D2D-6BD8-A537-42B5-06085AA9F03E}"/>
              </a:ext>
            </a:extLst>
          </p:cNvPr>
          <p:cNvSpPr txBox="1"/>
          <p:nvPr/>
        </p:nvSpPr>
        <p:spPr>
          <a:xfrm>
            <a:off x="1190454" y="1811989"/>
            <a:ext cx="885853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FR" dirty="0"/>
              <a:t>The Lambert 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FR" dirty="0"/>
              <a:t> function </a:t>
            </a:r>
            <a:r>
              <a:rPr lang="es-FR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= w e</a:t>
            </a:r>
            <a:r>
              <a:rPr lang="es-FR" b="1" i="1" baseline="3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FR" b="1" dirty="0">
                <a:solidFill>
                  <a:srgbClr val="C00000"/>
                </a:solidFill>
              </a:rPr>
              <a:t> </a:t>
            </a:r>
            <a:r>
              <a:rPr lang="es-FR" dirty="0"/>
              <a:t>for 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FR" dirty="0"/>
              <a:t> any complex number was studied by Johann Lambert in 1758, then properly defined by L. Euler in 178</a:t>
            </a:r>
            <a:r>
              <a:rPr lang="pt-BR" dirty="0"/>
              <a:t>3</a:t>
            </a:r>
            <a:endParaRPr lang="es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FR" dirty="0"/>
              <a:t>For real numbers 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FR" i="1" dirty="0"/>
              <a:t> </a:t>
            </a:r>
            <a:r>
              <a:rPr lang="es-FR" dirty="0"/>
              <a:t>and 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equation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x= W</a:t>
            </a:r>
            <a:r>
              <a:rPr lang="es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s-FR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FR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FR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FR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s-FR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s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has solutions W</a:t>
            </a:r>
            <a:r>
              <a:rPr lang="es-FR" sz="1600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es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W</a:t>
            </a:r>
            <a:r>
              <a:rPr lang="es-FR" sz="1600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-1</a:t>
            </a:r>
            <a:r>
              <a:rPr lang="es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r>
              <a:rPr lang="es-FR" sz="1600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s-FR" baseline="30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DD88BCF-44B1-D742-0F2A-B8DAF0262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011" y="3689426"/>
            <a:ext cx="3617615" cy="241174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8B8A2AF-E985-5281-C3C5-9FE303C4F35B}"/>
              </a:ext>
            </a:extLst>
          </p:cNvPr>
          <p:cNvSpPr txBox="1"/>
          <p:nvPr/>
        </p:nvSpPr>
        <p:spPr>
          <a:xfrm>
            <a:off x="3958189" y="594981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AAD0972-D074-63C9-2453-61EE05D508EC}"/>
              </a:ext>
            </a:extLst>
          </p:cNvPr>
          <p:cNvSpPr txBox="1"/>
          <p:nvPr/>
        </p:nvSpPr>
        <p:spPr>
          <a:xfrm rot="16200000">
            <a:off x="1849263" y="4563656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FR" dirty="0"/>
              <a:t>(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FR" dirty="0"/>
              <a:t>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8F876F7-45CE-4C2C-101C-4093EC9F4CE7}"/>
              </a:ext>
            </a:extLst>
          </p:cNvPr>
          <p:cNvSpPr txBox="1"/>
          <p:nvPr/>
        </p:nvSpPr>
        <p:spPr>
          <a:xfrm>
            <a:off x="3072423" y="5052642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=–1/e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FBF907F0-C02C-DEF4-AEB8-DF0F50C54B45}"/>
              </a:ext>
            </a:extLst>
          </p:cNvPr>
          <p:cNvCxnSpPr/>
          <p:nvPr/>
        </p:nvCxnSpPr>
        <p:spPr>
          <a:xfrm flipH="1" flipV="1">
            <a:off x="2811166" y="4895297"/>
            <a:ext cx="261257" cy="3146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8589D533-731A-9245-4755-9D5232D6D43A}"/>
              </a:ext>
            </a:extLst>
          </p:cNvPr>
          <p:cNvSpPr txBox="1"/>
          <p:nvPr/>
        </p:nvSpPr>
        <p:spPr>
          <a:xfrm>
            <a:off x="6428781" y="4329710"/>
            <a:ext cx="3617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q</a:t>
            </a:r>
            <a:r>
              <a:rPr lang="es-ES" sz="1600" baseline="-25000" dirty="0" err="1"/>
              <a:t>S</a:t>
            </a:r>
            <a:r>
              <a:rPr lang="es-ES" sz="1600" dirty="0"/>
              <a:t>, </a:t>
            </a:r>
            <a:r>
              <a:rPr lang="es-ES" sz="1600" dirty="0" err="1"/>
              <a:t>q</a:t>
            </a:r>
            <a:r>
              <a:rPr lang="es-ES" sz="1600" baseline="-25000" dirty="0" err="1"/>
              <a:t>D</a:t>
            </a:r>
            <a:r>
              <a:rPr lang="es-ES" sz="1600" dirty="0"/>
              <a:t> and </a:t>
            </a:r>
            <a:r>
              <a:rPr lang="es-ES" sz="1600" dirty="0" err="1"/>
              <a:t>q</a:t>
            </a:r>
            <a:r>
              <a:rPr lang="es-ES" sz="1600" baseline="-25000" dirty="0" err="1"/>
              <a:t>Dsat</a:t>
            </a:r>
            <a:r>
              <a:rPr lang="es-ES" sz="1600" dirty="0"/>
              <a:t>, and I</a:t>
            </a:r>
            <a:r>
              <a:rPr lang="es-ES" sz="1600" baseline="-25000" dirty="0"/>
              <a:t>D</a:t>
            </a:r>
            <a:r>
              <a:rPr lang="es-ES" sz="1600" dirty="0"/>
              <a:t> can be </a:t>
            </a:r>
            <a:r>
              <a:rPr lang="es-ES" sz="1600" dirty="0" err="1"/>
              <a:t>expressed</a:t>
            </a:r>
            <a:r>
              <a:rPr lang="es-ES" sz="1600" dirty="0"/>
              <a:t> as a </a:t>
            </a:r>
            <a:r>
              <a:rPr lang="es-ES" sz="1600" dirty="0" err="1"/>
              <a:t>function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V</a:t>
            </a:r>
            <a:r>
              <a:rPr lang="es-ES" sz="1600" baseline="-25000" dirty="0"/>
              <a:t>G</a:t>
            </a:r>
            <a:r>
              <a:rPr lang="es-ES" sz="1600" dirty="0"/>
              <a:t>, V</a:t>
            </a:r>
            <a:r>
              <a:rPr lang="es-ES" sz="1600" baseline="-25000" dirty="0"/>
              <a:t>D</a:t>
            </a:r>
            <a:r>
              <a:rPr lang="es-ES" sz="1600" dirty="0"/>
              <a:t>, V</a:t>
            </a:r>
            <a:r>
              <a:rPr lang="es-ES" sz="1600" baseline="-25000" dirty="0"/>
              <a:t>s </a:t>
            </a:r>
            <a:r>
              <a:rPr lang="es-ES" sz="1600" dirty="0" err="1"/>
              <a:t>using</a:t>
            </a:r>
            <a:r>
              <a:rPr lang="es-ES" sz="1600" dirty="0"/>
              <a:t> </a:t>
            </a:r>
            <a:r>
              <a:rPr lang="es-E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ES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s-FR" sz="1600" dirty="0"/>
          </a:p>
        </p:txBody>
      </p:sp>
    </p:spTree>
    <p:extLst>
      <p:ext uri="{BB962C8B-B14F-4D97-AF65-F5344CB8AC3E}">
        <p14:creationId xmlns:p14="http://schemas.microsoft.com/office/powerpoint/2010/main" val="270700680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97418-EA66-A5C0-E4E9-63295C019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F8666C4A-4C3D-411D-F51E-4471E9B9781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6231" y="448469"/>
            <a:ext cx="10685363" cy="547687"/>
          </a:xfrm>
        </p:spPr>
        <p:txBody>
          <a:bodyPr/>
          <a:lstStyle/>
          <a:p>
            <a:pPr eaLnBrk="1" hangingPunct="1"/>
            <a:r>
              <a:rPr lang="en-US" altLang="en-US" sz="2800" dirty="0" err="1"/>
              <a:t>Acm</a:t>
            </a:r>
            <a:r>
              <a:rPr lang="en-US" altLang="en-US" sz="2800" dirty="0"/>
              <a:t> 443 algorithm and Lambert W Functions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6CFB19F-C818-F553-3299-51480117C3C4}"/>
              </a:ext>
            </a:extLst>
          </p:cNvPr>
          <p:cNvSpPr txBox="1"/>
          <p:nvPr/>
        </p:nvSpPr>
        <p:spPr>
          <a:xfrm>
            <a:off x="1562370" y="5503876"/>
            <a:ext cx="888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dirty="0"/>
              <a:t>…but can we approximate 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F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s-FR" dirty="0"/>
              <a:t>  in terms of elementary functions?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A693A79-AAE7-C974-FFA7-996F5F09A61F}"/>
              </a:ext>
            </a:extLst>
          </p:cNvPr>
          <p:cNvSpPr txBox="1"/>
          <p:nvPr/>
        </p:nvSpPr>
        <p:spPr>
          <a:xfrm>
            <a:off x="1609874" y="1345755"/>
            <a:ext cx="526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b="1" dirty="0"/>
              <a:t>Expressing I</a:t>
            </a:r>
            <a:r>
              <a:rPr lang="es-FR" b="1" baseline="-25000" dirty="0"/>
              <a:t>D</a:t>
            </a:r>
            <a:r>
              <a:rPr lang="es-FR" b="1" dirty="0"/>
              <a:t> using Lamber W function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C8E473B-3839-DB51-5BB8-28A9FEFA1B7C}"/>
              </a:ext>
            </a:extLst>
          </p:cNvPr>
          <p:cNvSpPr txBox="1"/>
          <p:nvPr/>
        </p:nvSpPr>
        <p:spPr>
          <a:xfrm>
            <a:off x="1550495" y="4776147"/>
            <a:ext cx="9226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i="1" dirty="0"/>
              <a:t>W</a:t>
            </a:r>
            <a:r>
              <a:rPr lang="es-FR" i="1" baseline="-25000" dirty="0"/>
              <a:t>0</a:t>
            </a:r>
            <a:r>
              <a:rPr lang="es-FR" dirty="0"/>
              <a:t> is available in main programming languages: Matlab (lambertw), Octave (lambertw), Python (lambertw in scipy lib), R (lambertW0), …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B365A41-3623-EC9A-6B0A-3FB81E4D5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370" y="1808820"/>
            <a:ext cx="7835360" cy="28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470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7A749-1869-40E6-F53E-92EF118B5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6BBB3416-8A02-60B8-E56E-9FE027E08F7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6231" y="448469"/>
            <a:ext cx="10685363" cy="547687"/>
          </a:xfrm>
        </p:spPr>
        <p:txBody>
          <a:bodyPr/>
          <a:lstStyle/>
          <a:p>
            <a:pPr eaLnBrk="1" hangingPunct="1"/>
            <a:r>
              <a:rPr lang="en-US" altLang="en-US" sz="2800" dirty="0" err="1"/>
              <a:t>Acm</a:t>
            </a:r>
            <a:r>
              <a:rPr lang="en-US" altLang="en-US" sz="2800" dirty="0"/>
              <a:t> 443 algorithm and Lambert W Functions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C85CD2A-ADFA-8C14-7ECF-5BECD47EA530}"/>
              </a:ext>
            </a:extLst>
          </p:cNvPr>
          <p:cNvSpPr txBox="1"/>
          <p:nvPr/>
        </p:nvSpPr>
        <p:spPr>
          <a:xfrm>
            <a:off x="1678013" y="1538665"/>
            <a:ext cx="469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dirty="0"/>
              <a:t>Approximating the Lambert 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FR" dirty="0"/>
              <a:t> function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BA72CEA-FF84-16C8-858B-8EF941BA594D}"/>
              </a:ext>
            </a:extLst>
          </p:cNvPr>
          <p:cNvSpPr txBox="1"/>
          <p:nvPr/>
        </p:nvSpPr>
        <p:spPr>
          <a:xfrm>
            <a:off x="1761140" y="1963865"/>
            <a:ext cx="885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dirty="0"/>
              <a:t>For real numbers 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FR" i="1" dirty="0"/>
              <a:t> </a:t>
            </a:r>
            <a:r>
              <a:rPr lang="es-FR" dirty="0"/>
              <a:t>and 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x= W</a:t>
            </a:r>
            <a:r>
              <a:rPr lang="es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s-FR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FR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FR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FR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s-FR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DAFBD5-21B2-F2F3-CBA8-B430BFE4A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50" y="2573905"/>
            <a:ext cx="3617615" cy="241174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AEBD527-C907-315D-1987-2CC4A204A9A0}"/>
              </a:ext>
            </a:extLst>
          </p:cNvPr>
          <p:cNvSpPr txBox="1"/>
          <p:nvPr/>
        </p:nvSpPr>
        <p:spPr>
          <a:xfrm>
            <a:off x="3710728" y="483429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CF9E1E7-622D-A755-D7B4-A5760F5CBB9D}"/>
              </a:ext>
            </a:extLst>
          </p:cNvPr>
          <p:cNvSpPr txBox="1"/>
          <p:nvPr/>
        </p:nvSpPr>
        <p:spPr>
          <a:xfrm rot="16200000">
            <a:off x="1601802" y="3448135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FR" dirty="0"/>
              <a:t>(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FR" dirty="0"/>
              <a:t>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27F80A2-850A-F730-7292-BF3479E923C5}"/>
              </a:ext>
            </a:extLst>
          </p:cNvPr>
          <p:cNvSpPr txBox="1"/>
          <p:nvPr/>
        </p:nvSpPr>
        <p:spPr>
          <a:xfrm>
            <a:off x="1524088" y="5546650"/>
            <a:ext cx="84892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FR" sz="1400" dirty="0">
                <a:solidFill>
                  <a:srgbClr val="C00000"/>
                </a:solidFill>
                <a:latin typeface="Courier" pitchFamily="2" charset="0"/>
              </a:rPr>
              <a:t>R. Iacono et al. Advances in Computational Mathematics, 2017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CF239F3-3E17-549F-C607-26938EC5C3E7}"/>
              </a:ext>
            </a:extLst>
          </p:cNvPr>
          <p:cNvSpPr txBox="1"/>
          <p:nvPr/>
        </p:nvSpPr>
        <p:spPr>
          <a:xfrm>
            <a:off x="6725025" y="2358141"/>
            <a:ext cx="3292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sz="1600" dirty="0"/>
              <a:t>Approximation of </a:t>
            </a:r>
            <a:r>
              <a:rPr lang="es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FR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s-FR" sz="1600" dirty="0"/>
              <a:t>(</a:t>
            </a:r>
            <a:r>
              <a:rPr lang="es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FR" sz="1600" dirty="0"/>
              <a:t>)for </a:t>
            </a:r>
            <a:r>
              <a:rPr lang="es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FR" sz="1600" dirty="0"/>
              <a:t>&gt;0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A921271-D64A-36C0-048C-F81AB1E4B089}"/>
              </a:ext>
            </a:extLst>
          </p:cNvPr>
          <p:cNvSpPr/>
          <p:nvPr/>
        </p:nvSpPr>
        <p:spPr>
          <a:xfrm>
            <a:off x="2749299" y="2686380"/>
            <a:ext cx="2657565" cy="688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9D0F8CC-26D4-78A5-6E9F-0482F40698DC}"/>
              </a:ext>
            </a:extLst>
          </p:cNvPr>
          <p:cNvSpPr txBox="1"/>
          <p:nvPr/>
        </p:nvSpPr>
        <p:spPr>
          <a:xfrm>
            <a:off x="6725025" y="3976806"/>
            <a:ext cx="1665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F</a:t>
            </a:r>
            <a:r>
              <a:rPr lang="es-FR" sz="1600" dirty="0"/>
              <a:t>or n=1,2,3,…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4617B76-D66D-66F9-1F05-C9656C90397C}"/>
              </a:ext>
            </a:extLst>
          </p:cNvPr>
          <p:cNvSpPr txBox="1"/>
          <p:nvPr/>
        </p:nvSpPr>
        <p:spPr>
          <a:xfrm>
            <a:off x="6843779" y="4540809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sz="1600" dirty="0"/>
              <a:t>where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8AF9FD3-9F95-3212-043B-984A0197A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025" y="2630872"/>
            <a:ext cx="2579076" cy="50064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00A90A5-B46F-E08F-C74B-987F17639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4024" y="3203897"/>
            <a:ext cx="4420514" cy="69914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7E826F9-10BA-4619-6CC7-184FB3AA86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2741" y="4389125"/>
            <a:ext cx="2483079" cy="100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2568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82FDA-8E51-395E-61CA-DE9718C5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EADC2AC0-F3FC-F1A5-434A-869BC2AA19E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6231" y="448469"/>
            <a:ext cx="10685363" cy="547687"/>
          </a:xfrm>
        </p:spPr>
        <p:txBody>
          <a:bodyPr/>
          <a:lstStyle/>
          <a:p>
            <a:pPr eaLnBrk="1" hangingPunct="1"/>
            <a:r>
              <a:rPr lang="en-US" altLang="en-US" sz="2800" dirty="0" err="1"/>
              <a:t>Acm</a:t>
            </a:r>
            <a:r>
              <a:rPr lang="en-US" altLang="en-US" sz="2800" dirty="0"/>
              <a:t> 443 algorithm and Lambert W Functions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9A4B65C-7AF6-E232-64E5-E62E01FFD7DE}"/>
              </a:ext>
            </a:extLst>
          </p:cNvPr>
          <p:cNvSpPr txBox="1"/>
          <p:nvPr/>
        </p:nvSpPr>
        <p:spPr>
          <a:xfrm>
            <a:off x="1678013" y="1538665"/>
            <a:ext cx="469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dirty="0"/>
              <a:t>Approximating the Lambert 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FR" dirty="0"/>
              <a:t> function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24FAA61-DA12-47C9-246E-35798419B692}"/>
              </a:ext>
            </a:extLst>
          </p:cNvPr>
          <p:cNvSpPr txBox="1"/>
          <p:nvPr/>
        </p:nvSpPr>
        <p:spPr>
          <a:xfrm>
            <a:off x="1761140" y="1963865"/>
            <a:ext cx="885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dirty="0"/>
              <a:t>For real numbers 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FR" i="1" dirty="0"/>
              <a:t> </a:t>
            </a:r>
            <a:r>
              <a:rPr lang="es-FR" dirty="0"/>
              <a:t>and 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x= W</a:t>
            </a:r>
            <a:r>
              <a:rPr lang="es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s-FR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FR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FR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FR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s-FR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F2E52BC-39E5-6A11-8AFF-28793E0E5AEF}"/>
              </a:ext>
            </a:extLst>
          </p:cNvPr>
          <p:cNvSpPr txBox="1"/>
          <p:nvPr/>
        </p:nvSpPr>
        <p:spPr>
          <a:xfrm>
            <a:off x="1130481" y="5737838"/>
            <a:ext cx="84892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FR" sz="1400" dirty="0">
                <a:solidFill>
                  <a:srgbClr val="C00000"/>
                </a:solidFill>
                <a:latin typeface="Courier" pitchFamily="2" charset="0"/>
              </a:rPr>
              <a:t>R. Iacono et al. Advances in Computational Mathematics, 2017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45BE240-1FE7-ED03-7F06-442106F773D6}"/>
              </a:ext>
            </a:extLst>
          </p:cNvPr>
          <p:cNvSpPr txBox="1"/>
          <p:nvPr/>
        </p:nvSpPr>
        <p:spPr>
          <a:xfrm>
            <a:off x="6725025" y="2358141"/>
            <a:ext cx="3292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sz="1600" dirty="0"/>
              <a:t>Approximation of </a:t>
            </a:r>
            <a:r>
              <a:rPr lang="es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FR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s-FR" sz="1600" dirty="0"/>
              <a:t>(</a:t>
            </a:r>
            <a:r>
              <a:rPr lang="es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FR" sz="1600" dirty="0"/>
              <a:t>)for </a:t>
            </a:r>
            <a:r>
              <a:rPr lang="es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FR" sz="1600" dirty="0"/>
              <a:t>&gt;0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A3429F9-E372-EB66-8207-CF0581F3C58B}"/>
              </a:ext>
            </a:extLst>
          </p:cNvPr>
          <p:cNvSpPr txBox="1"/>
          <p:nvPr/>
        </p:nvSpPr>
        <p:spPr>
          <a:xfrm>
            <a:off x="6725025" y="3976806"/>
            <a:ext cx="1665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F</a:t>
            </a:r>
            <a:r>
              <a:rPr lang="es-FR" sz="1600" dirty="0"/>
              <a:t>or n=1,2,3,…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C072459-2D5B-7DFF-ECFE-06BA43A3281F}"/>
              </a:ext>
            </a:extLst>
          </p:cNvPr>
          <p:cNvSpPr txBox="1"/>
          <p:nvPr/>
        </p:nvSpPr>
        <p:spPr>
          <a:xfrm>
            <a:off x="6843779" y="4540809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sz="1600" dirty="0"/>
              <a:t>where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EC83EA3-7F83-3A9D-3D37-66FFF0544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53" y="2477550"/>
            <a:ext cx="4947947" cy="299851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B8E660F-0976-8EAE-4BFF-CAC99D8CF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000" y="2779392"/>
            <a:ext cx="2869685" cy="44218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D3C5210-4E35-30BE-4417-FEA230811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005" y="3210216"/>
            <a:ext cx="5238960" cy="771327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D3D3CD74-F39F-32B8-35D7-FC9986693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1185" y="4412367"/>
            <a:ext cx="2431175" cy="90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1885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9E509-F37C-2773-F699-DE8AB52FA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68457E0E-D4DD-8D61-8326-637A7561EC3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6231" y="448469"/>
            <a:ext cx="10685363" cy="547687"/>
          </a:xfrm>
        </p:spPr>
        <p:txBody>
          <a:bodyPr/>
          <a:lstStyle/>
          <a:p>
            <a:pPr eaLnBrk="1" hangingPunct="1"/>
            <a:r>
              <a:rPr lang="en-US" altLang="en-US" sz="2800" dirty="0" err="1"/>
              <a:t>Acm</a:t>
            </a:r>
            <a:r>
              <a:rPr lang="en-US" altLang="en-US" sz="2800" dirty="0"/>
              <a:t> 443 algorithm and Lambert W Functions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56904A0-302A-0C6B-D804-446E96C7F631}"/>
              </a:ext>
            </a:extLst>
          </p:cNvPr>
          <p:cNvSpPr txBox="1"/>
          <p:nvPr/>
        </p:nvSpPr>
        <p:spPr>
          <a:xfrm>
            <a:off x="1678013" y="1538665"/>
            <a:ext cx="469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dirty="0"/>
              <a:t>Approximating the Lambert 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FR" dirty="0"/>
              <a:t> function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1E2065C-F13C-9391-25D9-603D348D26E6}"/>
              </a:ext>
            </a:extLst>
          </p:cNvPr>
          <p:cNvSpPr txBox="1"/>
          <p:nvPr/>
        </p:nvSpPr>
        <p:spPr>
          <a:xfrm>
            <a:off x="1761140" y="1963865"/>
            <a:ext cx="885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dirty="0"/>
              <a:t>For real numbers 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FR" i="1" dirty="0"/>
              <a:t> </a:t>
            </a:r>
            <a:r>
              <a:rPr lang="es-FR" dirty="0"/>
              <a:t>and 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x= W</a:t>
            </a:r>
            <a:r>
              <a:rPr lang="es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s-FR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FR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FR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FR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s-FR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B6AC59C-73FE-0B9F-A542-E11572394B73}"/>
              </a:ext>
            </a:extLst>
          </p:cNvPr>
          <p:cNvSpPr txBox="1"/>
          <p:nvPr/>
        </p:nvSpPr>
        <p:spPr>
          <a:xfrm>
            <a:off x="1524088" y="5827760"/>
            <a:ext cx="84892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FR" sz="1400" dirty="0">
                <a:solidFill>
                  <a:srgbClr val="C00000"/>
                </a:solidFill>
                <a:latin typeface="Courier" pitchFamily="2" charset="0"/>
              </a:rPr>
              <a:t>R. Iacono et al. Advances in Computational Mathematics, 2017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64C9292-E165-ACC7-EB8C-65F073D7E785}"/>
              </a:ext>
            </a:extLst>
          </p:cNvPr>
          <p:cNvSpPr txBox="1"/>
          <p:nvPr/>
        </p:nvSpPr>
        <p:spPr>
          <a:xfrm>
            <a:off x="7393260" y="2358141"/>
            <a:ext cx="3292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sz="1600" dirty="0"/>
              <a:t>Approximation of </a:t>
            </a:r>
            <a:r>
              <a:rPr lang="es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FR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s-FR" sz="1600" dirty="0"/>
              <a:t>(</a:t>
            </a:r>
            <a:r>
              <a:rPr lang="es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FR" sz="1600" dirty="0"/>
              <a:t>)for </a:t>
            </a:r>
            <a:r>
              <a:rPr lang="es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FR" sz="1600" dirty="0"/>
              <a:t>&gt;0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139DEB0-0201-B405-46BA-EDEA0B48B62E}"/>
              </a:ext>
            </a:extLst>
          </p:cNvPr>
          <p:cNvSpPr txBox="1"/>
          <p:nvPr/>
        </p:nvSpPr>
        <p:spPr>
          <a:xfrm>
            <a:off x="7683647" y="367965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sz="1600" dirty="0"/>
              <a:t>where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AEAF885-987B-C323-1B46-BC534B89C913}"/>
              </a:ext>
            </a:extLst>
          </p:cNvPr>
          <p:cNvSpPr txBox="1"/>
          <p:nvPr/>
        </p:nvSpPr>
        <p:spPr>
          <a:xfrm>
            <a:off x="4430815" y="2341171"/>
            <a:ext cx="2266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M</a:t>
            </a:r>
            <a:r>
              <a:rPr lang="es-FR" sz="1600" dirty="0"/>
              <a:t>ax. rel. error &lt;4%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4A8F9DD-6BC1-7BD5-EA82-7D20514C05D3}"/>
              </a:ext>
            </a:extLst>
          </p:cNvPr>
          <p:cNvSpPr/>
          <p:nvPr/>
        </p:nvSpPr>
        <p:spPr>
          <a:xfrm>
            <a:off x="7401145" y="2942286"/>
            <a:ext cx="3690410" cy="1656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CF08017-982F-7582-493A-8113833B0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013" y="2829586"/>
            <a:ext cx="4564977" cy="2966057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49C5850A-E7A9-FE67-08B0-521D547CF6C6}"/>
              </a:ext>
            </a:extLst>
          </p:cNvPr>
          <p:cNvCxnSpPr>
            <a:cxnSpLocks/>
          </p:cNvCxnSpPr>
          <p:nvPr/>
        </p:nvCxnSpPr>
        <p:spPr>
          <a:xfrm flipH="1">
            <a:off x="4610835" y="2608244"/>
            <a:ext cx="365280" cy="4157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B0BCCC57-9F44-9BE0-9991-BA3958348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302" y="3023955"/>
            <a:ext cx="2869685" cy="44218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76FF1197-105E-B3F3-91B7-C93DDA070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701" y="3529553"/>
            <a:ext cx="2431175" cy="90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5084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D4A77-1077-F8C9-01DD-BBC896D0E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3EF6CE2-DDA5-D2FB-D637-634033ED787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6231" y="448469"/>
            <a:ext cx="10685363" cy="547687"/>
          </a:xfrm>
        </p:spPr>
        <p:txBody>
          <a:bodyPr/>
          <a:lstStyle/>
          <a:p>
            <a:pPr eaLnBrk="1" hangingPunct="1"/>
            <a:r>
              <a:rPr lang="en-US" altLang="en-US" sz="2800" dirty="0" err="1"/>
              <a:t>Acm</a:t>
            </a:r>
            <a:r>
              <a:rPr lang="en-US" altLang="en-US" sz="2800" dirty="0"/>
              <a:t> 443 algorithm and Lambert W Functions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2A781CF-2B49-ACF7-9A0F-2C2D6695EF38}"/>
              </a:ext>
            </a:extLst>
          </p:cNvPr>
          <p:cNvSpPr txBox="1"/>
          <p:nvPr/>
        </p:nvSpPr>
        <p:spPr>
          <a:xfrm>
            <a:off x="1520324" y="1568902"/>
            <a:ext cx="469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dirty="0"/>
              <a:t>Approximating the Lambert </a:t>
            </a:r>
            <a:r>
              <a:rPr lang="es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s-FR" dirty="0"/>
              <a:t> function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6730073-2DEE-E0BC-5E31-E9C58E7A88AC}"/>
              </a:ext>
            </a:extLst>
          </p:cNvPr>
          <p:cNvSpPr txBox="1"/>
          <p:nvPr/>
        </p:nvSpPr>
        <p:spPr>
          <a:xfrm>
            <a:off x="1520324" y="2073226"/>
            <a:ext cx="1982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sz="1600" dirty="0"/>
              <a:t>Approximating q</a:t>
            </a:r>
            <a:r>
              <a:rPr lang="es-FR" sz="1600" baseline="-25000" dirty="0"/>
              <a:t>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333803A-644D-ED09-DCCD-6F6B9740754A}"/>
              </a:ext>
            </a:extLst>
          </p:cNvPr>
          <p:cNvSpPr txBox="1"/>
          <p:nvPr/>
        </p:nvSpPr>
        <p:spPr>
          <a:xfrm>
            <a:off x="1507500" y="3641459"/>
            <a:ext cx="366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sz="1600" dirty="0"/>
              <a:t>Approximating q</a:t>
            </a:r>
            <a:r>
              <a:rPr lang="es-FR" sz="1600" baseline="-25000" dirty="0"/>
              <a:t>D  </a:t>
            </a:r>
            <a:r>
              <a:rPr lang="es-FR" sz="1600" dirty="0"/>
              <a:t>is similar from:</a:t>
            </a:r>
          </a:p>
        </p:txBody>
      </p:sp>
      <p:sp>
        <p:nvSpPr>
          <p:cNvPr id="22" name="Flecha abajo 21">
            <a:extLst>
              <a:ext uri="{FF2B5EF4-FFF2-40B4-BE49-F238E27FC236}">
                <a16:creationId xmlns:a16="http://schemas.microsoft.com/office/drawing/2014/main" id="{D90EEDD0-9D44-1231-66BF-3F34BC92C3C2}"/>
              </a:ext>
            </a:extLst>
          </p:cNvPr>
          <p:cNvSpPr/>
          <p:nvPr/>
        </p:nvSpPr>
        <p:spPr>
          <a:xfrm rot="16200000">
            <a:off x="4246686" y="2790932"/>
            <a:ext cx="296336" cy="4863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93FF8E2-E054-D4AA-EAB0-87D0794F7C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61"/>
          <a:stretch>
            <a:fillRect/>
          </a:stretch>
        </p:blipFill>
        <p:spPr>
          <a:xfrm>
            <a:off x="1055440" y="2654349"/>
            <a:ext cx="2990997" cy="8206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DB178D2-7FEE-A9D1-A3E9-9F9C0D866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271" y="2230934"/>
            <a:ext cx="6955314" cy="14563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378AF7B-81DB-1FB5-2D10-3B8F00E23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515" y="4000627"/>
            <a:ext cx="8526270" cy="101108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291BB1E-590A-9A7A-F0EC-3BDCE5435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7635" y="4924582"/>
            <a:ext cx="8058180" cy="101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537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507E-900F-A97F-EC35-6274903DF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B9D3263-D52C-DA9C-41FD-5164B774FB1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6231" y="448469"/>
            <a:ext cx="10685363" cy="547687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Towards an analytical I-V MOSFET model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16A5281-11BC-1A49-AA8B-C010C30F7863}"/>
              </a:ext>
            </a:extLst>
          </p:cNvPr>
          <p:cNvSpPr txBox="1"/>
          <p:nvPr/>
        </p:nvSpPr>
        <p:spPr>
          <a:xfrm>
            <a:off x="1795642" y="1655186"/>
            <a:ext cx="8214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dirty="0"/>
              <a:t>Replacing q</a:t>
            </a:r>
            <a:r>
              <a:rPr lang="es-FR" baseline="-25000" dirty="0"/>
              <a:t>S</a:t>
            </a:r>
            <a:r>
              <a:rPr lang="es-FR" dirty="0"/>
              <a:t>(V</a:t>
            </a:r>
            <a:r>
              <a:rPr lang="es-FR" baseline="-25000" dirty="0"/>
              <a:t>G</a:t>
            </a:r>
            <a:r>
              <a:rPr lang="es-FR" dirty="0"/>
              <a:t>, V</a:t>
            </a:r>
            <a:r>
              <a:rPr lang="es-FR" baseline="-25000" dirty="0"/>
              <a:t>S</a:t>
            </a:r>
            <a:r>
              <a:rPr lang="es-FR" dirty="0"/>
              <a:t>, V</a:t>
            </a:r>
            <a:r>
              <a:rPr lang="es-FR" baseline="-25000" dirty="0"/>
              <a:t>D</a:t>
            </a:r>
            <a:r>
              <a:rPr lang="es-FR" dirty="0"/>
              <a:t>,) and q</a:t>
            </a:r>
            <a:r>
              <a:rPr lang="es-FR" baseline="-25000" dirty="0"/>
              <a:t>D</a:t>
            </a:r>
            <a:r>
              <a:rPr lang="es-FR" dirty="0"/>
              <a:t>(V</a:t>
            </a:r>
            <a:r>
              <a:rPr lang="es-FR" baseline="-25000" dirty="0"/>
              <a:t>G</a:t>
            </a:r>
            <a:r>
              <a:rPr lang="es-FR" dirty="0"/>
              <a:t>, V</a:t>
            </a:r>
            <a:r>
              <a:rPr lang="es-FR" baseline="-25000" dirty="0"/>
              <a:t>S</a:t>
            </a:r>
            <a:r>
              <a:rPr lang="es-FR" dirty="0"/>
              <a:t>, V</a:t>
            </a:r>
            <a:r>
              <a:rPr lang="es-FR" baseline="-25000" dirty="0"/>
              <a:t>D</a:t>
            </a:r>
            <a:r>
              <a:rPr lang="es-FR" dirty="0"/>
              <a:t>) in I</a:t>
            </a:r>
            <a:r>
              <a:rPr lang="es-FR" baseline="-25000" dirty="0"/>
              <a:t>D</a:t>
            </a:r>
            <a:r>
              <a:rPr lang="es-FR" dirty="0"/>
              <a:t> will give a closed-form I-V model… but the expression is complex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9F5EB5E-391E-E83C-DF42-F538EEBD659A}"/>
              </a:ext>
            </a:extLst>
          </p:cNvPr>
          <p:cNvSpPr txBox="1"/>
          <p:nvPr/>
        </p:nvSpPr>
        <p:spPr>
          <a:xfrm>
            <a:off x="2059197" y="2597231"/>
            <a:ext cx="735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dirty="0"/>
              <a:t>Proposal: modified empirical model targeting closed-form I-V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84D4FE-9020-D8C0-2048-1FC16679AE2F}"/>
              </a:ext>
            </a:extLst>
          </p:cNvPr>
          <p:cNvSpPr txBox="1"/>
          <p:nvPr/>
        </p:nvSpPr>
        <p:spPr>
          <a:xfrm>
            <a:off x="1190455" y="5763038"/>
            <a:ext cx="84892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FR" sz="1400" dirty="0">
                <a:solidFill>
                  <a:srgbClr val="C00000"/>
                </a:solidFill>
                <a:latin typeface="Courier" pitchFamily="2" charset="0"/>
              </a:rPr>
              <a:t>J. Poupon et al., IEEE Access 2024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D566BC9-51C5-572C-B173-93221209BD3C}"/>
              </a:ext>
            </a:extLst>
          </p:cNvPr>
          <p:cNvSpPr txBox="1"/>
          <p:nvPr/>
        </p:nvSpPr>
        <p:spPr>
          <a:xfrm>
            <a:off x="1955540" y="4257079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dirty="0"/>
              <a:t>where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699AB03-0278-224B-EFD5-AD4422AF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251" y="3036091"/>
            <a:ext cx="5009996" cy="77951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13CB9A3-A585-CF07-BDF9-474DAFC50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211" y="4614502"/>
            <a:ext cx="5531225" cy="77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2720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A4C31-6129-686B-A783-24B5DE4EA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F719EB6A-7743-49CA-B712-EA41AF55C49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6231" y="448469"/>
            <a:ext cx="10685363" cy="547687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Towards an analytical I-V MOSFET model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D1CA157-A030-E8EA-23A6-7E98CABC00FE}"/>
              </a:ext>
            </a:extLst>
          </p:cNvPr>
          <p:cNvSpPr txBox="1"/>
          <p:nvPr/>
        </p:nvSpPr>
        <p:spPr>
          <a:xfrm>
            <a:off x="1795642" y="1655186"/>
            <a:ext cx="8214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dirty="0"/>
              <a:t>Replacing q</a:t>
            </a:r>
            <a:r>
              <a:rPr lang="es-FR" baseline="-25000" dirty="0"/>
              <a:t>S</a:t>
            </a:r>
            <a:r>
              <a:rPr lang="es-FR" dirty="0"/>
              <a:t>(V</a:t>
            </a:r>
            <a:r>
              <a:rPr lang="es-FR" baseline="-25000" dirty="0"/>
              <a:t>G</a:t>
            </a:r>
            <a:r>
              <a:rPr lang="es-FR" dirty="0"/>
              <a:t>, V</a:t>
            </a:r>
            <a:r>
              <a:rPr lang="es-FR" baseline="-25000" dirty="0"/>
              <a:t>S</a:t>
            </a:r>
            <a:r>
              <a:rPr lang="es-FR" dirty="0"/>
              <a:t>, V</a:t>
            </a:r>
            <a:r>
              <a:rPr lang="es-FR" baseline="-25000" dirty="0"/>
              <a:t>D</a:t>
            </a:r>
            <a:r>
              <a:rPr lang="es-FR" dirty="0"/>
              <a:t>,) and q</a:t>
            </a:r>
            <a:r>
              <a:rPr lang="es-FR" baseline="-25000" dirty="0"/>
              <a:t>D</a:t>
            </a:r>
            <a:r>
              <a:rPr lang="es-FR" dirty="0"/>
              <a:t>(V</a:t>
            </a:r>
            <a:r>
              <a:rPr lang="es-FR" baseline="-25000" dirty="0"/>
              <a:t>G</a:t>
            </a:r>
            <a:r>
              <a:rPr lang="es-FR" dirty="0"/>
              <a:t>, V</a:t>
            </a:r>
            <a:r>
              <a:rPr lang="es-FR" baseline="-25000" dirty="0"/>
              <a:t>S</a:t>
            </a:r>
            <a:r>
              <a:rPr lang="es-FR" dirty="0"/>
              <a:t>, V</a:t>
            </a:r>
            <a:r>
              <a:rPr lang="es-FR" baseline="-25000" dirty="0"/>
              <a:t>D</a:t>
            </a:r>
            <a:r>
              <a:rPr lang="es-FR" dirty="0"/>
              <a:t>) in I</a:t>
            </a:r>
            <a:r>
              <a:rPr lang="es-FR" baseline="-25000" dirty="0"/>
              <a:t>D</a:t>
            </a:r>
            <a:r>
              <a:rPr lang="es-FR" dirty="0"/>
              <a:t> will give a closed-form I-V model… but the expression is complex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D31AAA2-79E5-7841-A61E-A88088F8FD8C}"/>
              </a:ext>
            </a:extLst>
          </p:cNvPr>
          <p:cNvSpPr txBox="1"/>
          <p:nvPr/>
        </p:nvSpPr>
        <p:spPr>
          <a:xfrm>
            <a:off x="2059197" y="2597231"/>
            <a:ext cx="735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dirty="0"/>
              <a:t>Proposal: modified empirical model targeting closed-form I-V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51A0023-F6CA-F591-17A6-137F33B9EF9E}"/>
              </a:ext>
            </a:extLst>
          </p:cNvPr>
          <p:cNvSpPr txBox="1"/>
          <p:nvPr/>
        </p:nvSpPr>
        <p:spPr>
          <a:xfrm>
            <a:off x="1192855" y="5692261"/>
            <a:ext cx="84892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FR" sz="1400" dirty="0">
                <a:solidFill>
                  <a:srgbClr val="C00000"/>
                </a:solidFill>
                <a:latin typeface="Courier" pitchFamily="2" charset="0"/>
              </a:rPr>
              <a:t>J. Poupon et al., IEEE Access 2024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FA86292-28AE-D47B-32BB-E1208993D9DE}"/>
              </a:ext>
            </a:extLst>
          </p:cNvPr>
          <p:cNvSpPr txBox="1"/>
          <p:nvPr/>
        </p:nvSpPr>
        <p:spPr>
          <a:xfrm>
            <a:off x="1819393" y="3887747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FR" dirty="0"/>
              <a:t>where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A872EF-3818-E5D1-6A16-C5E6E75E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251" y="3036091"/>
            <a:ext cx="5009996" cy="77951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C9AC10D-AFC8-0E0B-D7A0-B060C8954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540" y="4326444"/>
            <a:ext cx="9906158" cy="99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6017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2DBC5-2039-965A-7F0E-40090CF47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594269-755D-7A4D-205E-A7F90479684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5651" y="1333500"/>
            <a:ext cx="10668000" cy="46863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cs typeface="Arial" panose="020B0604020202020204" pitchFamily="34" charset="0"/>
              </a:rPr>
              <a:t>Introduction: ACM timeline </a:t>
            </a:r>
          </a:p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rgbClr val="0000FF"/>
                </a:solidFill>
                <a:cs typeface="Arial" panose="020B0604020202020204" pitchFamily="34" charset="0"/>
              </a:rPr>
              <a:t>ACM2 model</a:t>
            </a:r>
          </a:p>
          <a:p>
            <a:pPr>
              <a:lnSpc>
                <a:spcPct val="120000"/>
              </a:lnSpc>
            </a:pPr>
            <a:r>
              <a:rPr lang="en-US" sz="3200" b="1" dirty="0">
                <a:cs typeface="Arial" panose="020B0604020202020204" pitchFamily="34" charset="0"/>
              </a:rPr>
              <a:t>Long-channel: </a:t>
            </a:r>
            <a:r>
              <a:rPr lang="en-US" sz="3200" b="1" i="1" dirty="0">
                <a:cs typeface="Arial" panose="020B0604020202020204" pitchFamily="34" charset="0"/>
              </a:rPr>
              <a:t>I</a:t>
            </a:r>
            <a:r>
              <a:rPr lang="en-US" sz="3200" b="1" i="1" baseline="-25000" dirty="0">
                <a:cs typeface="Arial" panose="020B0604020202020204" pitchFamily="34" charset="0"/>
              </a:rPr>
              <a:t>D</a:t>
            </a:r>
            <a:r>
              <a:rPr lang="en-US" sz="3200" b="1" dirty="0">
                <a:cs typeface="Arial" panose="020B0604020202020204" pitchFamily="34" charset="0"/>
              </a:rPr>
              <a:t> and </a:t>
            </a:r>
            <a:r>
              <a:rPr lang="en-US" sz="3200" b="1" i="1" dirty="0">
                <a:cs typeface="Arial" panose="020B0604020202020204" pitchFamily="34" charset="0"/>
              </a:rPr>
              <a:t>g</a:t>
            </a:r>
            <a:r>
              <a:rPr lang="en-US" sz="3200" b="1" i="1" baseline="-25000" dirty="0">
                <a:cs typeface="Arial" panose="020B0604020202020204" pitchFamily="34" charset="0"/>
              </a:rPr>
              <a:t>m</a:t>
            </a:r>
            <a:r>
              <a:rPr lang="en-US" sz="3200" b="1" dirty="0">
                <a:cs typeface="Arial" panose="020B0604020202020204" pitchFamily="34" charset="0"/>
              </a:rPr>
              <a:t>/</a:t>
            </a:r>
            <a:r>
              <a:rPr lang="en-US" sz="3200" b="1" i="1" dirty="0">
                <a:cs typeface="Arial" panose="020B0604020202020204" pitchFamily="34" charset="0"/>
              </a:rPr>
              <a:t>I</a:t>
            </a:r>
            <a:r>
              <a:rPr lang="en-US" sz="3200" b="1" i="1" baseline="-25000" dirty="0">
                <a:cs typeface="Arial" panose="020B0604020202020204" pitchFamily="34" charset="0"/>
              </a:rPr>
              <a:t>D</a:t>
            </a:r>
            <a:r>
              <a:rPr lang="en-US" sz="3200" b="1" i="1" dirty="0">
                <a:cs typeface="Arial" panose="020B0604020202020204" pitchFamily="34" charset="0"/>
              </a:rPr>
              <a:t> </a:t>
            </a:r>
            <a:r>
              <a:rPr lang="en-US" sz="3200" b="1" dirty="0">
                <a:cs typeface="Arial" panose="020B0604020202020204" pitchFamily="34" charset="0"/>
              </a:rPr>
              <a:t>models </a:t>
            </a:r>
          </a:p>
          <a:p>
            <a:pPr>
              <a:lnSpc>
                <a:spcPct val="120000"/>
              </a:lnSpc>
            </a:pPr>
            <a:endParaRPr lang="en-US" sz="12800" b="1" dirty="0"/>
          </a:p>
          <a:p>
            <a:pPr marL="0" indent="0">
              <a:lnSpc>
                <a:spcPct val="120000"/>
              </a:lnSpc>
              <a:buNone/>
            </a:pPr>
            <a:endParaRPr lang="en-US" sz="12800" b="1" dirty="0"/>
          </a:p>
          <a:p>
            <a:endParaRPr lang="en-US" b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B3F3F4-59A9-A8F9-6107-A92E7E0147D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6233" y="395289"/>
            <a:ext cx="10668000" cy="547687"/>
          </a:xfrm>
        </p:spPr>
        <p:txBody>
          <a:bodyPr>
            <a:normAutofit fontScale="90000"/>
          </a:bodyPr>
          <a:lstStyle/>
          <a:p>
            <a:br>
              <a:rPr lang="en-US" sz="3600" b="1" dirty="0">
                <a:solidFill>
                  <a:srgbClr val="0000FF"/>
                </a:solidFill>
                <a:latin typeface="+mn-lt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46947078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8EDED-0CC5-FAC0-512A-D36390858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5F6D98E3-DF10-7CFE-8E14-29892ADF35B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6231" y="448469"/>
            <a:ext cx="10685363" cy="547687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Take aways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FD78F4-A9CD-2632-22F2-87560583F64A}"/>
              </a:ext>
            </a:extLst>
          </p:cNvPr>
          <p:cNvSpPr txBox="1"/>
          <p:nvPr/>
        </p:nvSpPr>
        <p:spPr>
          <a:xfrm>
            <a:off x="2653228" y="1690062"/>
            <a:ext cx="879836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endParaRPr lang="es-ES" sz="2000" dirty="0">
              <a:solidFill>
                <a:srgbClr val="000000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pitchFamily="2" charset="2"/>
              <a:buChar char="q"/>
            </a:pPr>
            <a:r>
              <a:rPr lang="es-FR" sz="2000" dirty="0">
                <a:solidFill>
                  <a:srgbClr val="000000"/>
                </a:solidFill>
              </a:rPr>
              <a:t>The ACM2 model contains transcendental equations</a:t>
            </a:r>
          </a:p>
          <a:p>
            <a:pPr>
              <a:buClr>
                <a:schemeClr val="tx1"/>
              </a:buClr>
            </a:pPr>
            <a:endParaRPr lang="es-FR" sz="2000" dirty="0">
              <a:solidFill>
                <a:srgbClr val="000000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pitchFamily="2" charset="2"/>
              <a:buChar char="q"/>
            </a:pPr>
            <a:r>
              <a:rPr lang="es-FR" sz="2000" dirty="0">
                <a:solidFill>
                  <a:srgbClr val="000000"/>
                </a:solidFill>
              </a:rPr>
              <a:t>Numerical solving and/or approximations are needed</a:t>
            </a:r>
          </a:p>
          <a:p>
            <a:pPr marL="285750" indent="-285750">
              <a:buClr>
                <a:schemeClr val="tx1"/>
              </a:buClr>
              <a:buFont typeface="Wingdings" pitchFamily="2" charset="2"/>
              <a:buChar char="q"/>
            </a:pPr>
            <a:endParaRPr lang="es-FR" sz="2000" dirty="0">
              <a:solidFill>
                <a:srgbClr val="000000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pitchFamily="2" charset="2"/>
              <a:buChar char="q"/>
            </a:pPr>
            <a:r>
              <a:rPr lang="es-ES" sz="2000" dirty="0">
                <a:solidFill>
                  <a:srgbClr val="000000"/>
                </a:solidFill>
              </a:rPr>
              <a:t>a</a:t>
            </a:r>
            <a:r>
              <a:rPr lang="es-FR" sz="2000" dirty="0">
                <a:solidFill>
                  <a:srgbClr val="000000"/>
                </a:solidFill>
              </a:rPr>
              <a:t>cm 433 algorithm and Lambert W function are two useful mathematical tools in this context</a:t>
            </a:r>
          </a:p>
          <a:p>
            <a:pPr marL="285750" indent="-285750">
              <a:buClr>
                <a:schemeClr val="tx1"/>
              </a:buClr>
              <a:buFont typeface="Wingdings" pitchFamily="2" charset="2"/>
              <a:buChar char="q"/>
            </a:pPr>
            <a:endParaRPr lang="es-FR" sz="2000" dirty="0">
              <a:solidFill>
                <a:srgbClr val="000000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pitchFamily="2" charset="2"/>
              <a:buChar char="q"/>
            </a:pPr>
            <a:r>
              <a:rPr lang="es-FR" sz="2000" dirty="0">
                <a:solidFill>
                  <a:srgbClr val="000000"/>
                </a:solidFill>
              </a:rPr>
              <a:t>Happy coding!!</a:t>
            </a:r>
          </a:p>
          <a:p>
            <a:pPr>
              <a:buClr>
                <a:schemeClr val="tx1"/>
              </a:buClr>
            </a:pPr>
            <a:endParaRPr lang="es-FR" sz="2000" dirty="0">
              <a:solidFill>
                <a:srgbClr val="000000"/>
              </a:solidFill>
            </a:endParaRPr>
          </a:p>
          <a:p>
            <a:endParaRPr lang="es-FR" dirty="0"/>
          </a:p>
        </p:txBody>
      </p:sp>
    </p:spTree>
    <p:extLst>
      <p:ext uri="{BB962C8B-B14F-4D97-AF65-F5344CB8AC3E}">
        <p14:creationId xmlns:p14="http://schemas.microsoft.com/office/powerpoint/2010/main" val="423141234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7118E-DA8B-3702-94C8-569E5CD8F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7">
            <a:extLst>
              <a:ext uri="{FF2B5EF4-FFF2-40B4-BE49-F238E27FC236}">
                <a16:creationId xmlns:a16="http://schemas.microsoft.com/office/drawing/2014/main" id="{D4EA0892-C3AA-6D36-54A5-49143446F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531" y="1763815"/>
            <a:ext cx="6738938" cy="359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uadroTexto 3">
            <a:extLst>
              <a:ext uri="{FF2B5EF4-FFF2-40B4-BE49-F238E27FC236}">
                <a16:creationId xmlns:a16="http://schemas.microsoft.com/office/drawing/2014/main" id="{08E63C0E-3CB1-B8F2-3CD4-B85741DDA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168" y="2991183"/>
            <a:ext cx="291778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A9D4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s-E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8732130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A6D6C795-B9E6-41D2-613E-010CC856D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1718810"/>
            <a:ext cx="10566400" cy="430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 eaLnBrk="1" hangingPunct="1"/>
            <a:r>
              <a:rPr lang="it-IT" altLang="en-US" sz="3200" b="1" kern="0" dirty="0"/>
              <a:t>Design and Simulation of analog/RF ICs </a:t>
            </a:r>
            <a:br>
              <a:rPr lang="it-IT" altLang="en-US" sz="3200" b="1" kern="0" dirty="0"/>
            </a:br>
            <a:r>
              <a:rPr lang="it-IT" altLang="en-US" sz="3200" b="1" kern="0" dirty="0"/>
              <a:t>with Open-Source CAD Tools and PDKs</a:t>
            </a:r>
            <a:r>
              <a:rPr lang="pt-BR" altLang="en-US" sz="3200" b="1" kern="0" dirty="0"/>
              <a:t>:</a:t>
            </a:r>
            <a:endParaRPr lang="en-US" altLang="en-US" sz="3200" kern="0" dirty="0"/>
          </a:p>
          <a:p>
            <a:pPr algn="ctr" eaLnBrk="1" hangingPunct="1"/>
            <a:r>
              <a:rPr lang="en-US" altLang="en-US" sz="3200" kern="0" dirty="0"/>
              <a:t>Parameter Extraction and Circuit Simulation</a:t>
            </a:r>
          </a:p>
          <a:p>
            <a:pPr algn="ctr" eaLnBrk="1" hangingPunct="1"/>
            <a:br>
              <a:rPr lang="en-US" altLang="en-US" sz="3600" kern="0" dirty="0"/>
            </a:br>
            <a:r>
              <a:rPr lang="en-US" altLang="en-US" sz="2400" kern="0" dirty="0"/>
              <a:t>Deni Germano Alves Neto</a:t>
            </a:r>
            <a:br>
              <a:rPr lang="en-US" altLang="en-US" sz="2400" kern="0" dirty="0"/>
            </a:br>
            <a:r>
              <a:rPr lang="en-US" altLang="en-US" sz="2400" kern="0" dirty="0"/>
              <a:t>PhD Student</a:t>
            </a:r>
            <a:br>
              <a:rPr lang="en-US" altLang="en-US" sz="2400" kern="0" dirty="0"/>
            </a:br>
            <a:r>
              <a:rPr lang="en-US" altLang="en-US" sz="2400" kern="0" dirty="0" err="1"/>
              <a:t>Universidade</a:t>
            </a:r>
            <a:r>
              <a:rPr lang="en-US" altLang="en-US" sz="2400" kern="0" dirty="0"/>
              <a:t> Federal de Santa Catarina, </a:t>
            </a:r>
            <a:r>
              <a:rPr lang="en-US" altLang="en-US" sz="2400" kern="0" dirty="0" err="1"/>
              <a:t>Brasil</a:t>
            </a:r>
            <a:endParaRPr lang="en-US" altLang="en-US" sz="2400" kern="0" dirty="0"/>
          </a:p>
          <a:p>
            <a:pPr algn="ctr" eaLnBrk="1" hangingPunct="1"/>
            <a:r>
              <a:rPr lang="en-US" altLang="en-US" sz="2400" kern="0" dirty="0" err="1"/>
              <a:t>Universit</a:t>
            </a:r>
            <a:r>
              <a:rPr lang="pt-BR" altLang="en-US" sz="2400" kern="0" dirty="0"/>
              <a:t>é Grenoble Alpes, France</a:t>
            </a:r>
            <a:br>
              <a:rPr lang="en-US" altLang="en-US" sz="2400" kern="0" dirty="0"/>
            </a:br>
            <a:br>
              <a:rPr lang="en-US" altLang="en-US" sz="2400" kern="0" dirty="0"/>
            </a:br>
            <a:endParaRPr lang="en-US" altLang="en-US" sz="2400" kern="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7D9A11-67BC-B172-5D58-AA00BEC978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" y="5541324"/>
            <a:ext cx="1538642" cy="49151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3359C3F-9AA4-7827-5ABE-E844FBE478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090" y="5485603"/>
            <a:ext cx="594018" cy="59401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59EE9FA-3178-6A30-BCA7-DE1FD1A5BF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61" y="5601365"/>
            <a:ext cx="594019" cy="4672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C5DE281-CBD1-BF33-7310-977289F83E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740" y="5612325"/>
            <a:ext cx="762790" cy="46729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706DA52-7390-44F7-46AB-60E0C9A05F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039" y="5313865"/>
            <a:ext cx="594018" cy="818865"/>
          </a:xfrm>
          <a:prstGeom prst="rect">
            <a:avLst/>
          </a:prstGeom>
        </p:spPr>
      </p:pic>
      <p:pic>
        <p:nvPicPr>
          <p:cNvPr id="8" name="Picture 3" descr="E:\Doutorado\lcilogosombra.gif">
            <a:extLst>
              <a:ext uri="{FF2B5EF4-FFF2-40B4-BE49-F238E27FC236}">
                <a16:creationId xmlns:a16="http://schemas.microsoft.com/office/drawing/2014/main" id="{0D93BF03-B0BE-955B-D475-7D3B2C621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259853" y="5292028"/>
            <a:ext cx="696313" cy="9811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1840227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4294" y="300838"/>
            <a:ext cx="2393570" cy="493986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3600" b="1" dirty="0">
                <a:solidFill>
                  <a:srgbClr val="0000FF"/>
                </a:solidFill>
                <a:latin typeface="+mn-lt"/>
              </a:rPr>
            </a:br>
            <a:r>
              <a:rPr lang="en-US" dirty="0"/>
              <a:t>About me</a:t>
            </a: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664FB4AC-E309-E850-EE57-836725BDA19E}"/>
              </a:ext>
            </a:extLst>
          </p:cNvPr>
          <p:cNvSpPr txBox="1"/>
          <p:nvPr/>
        </p:nvSpPr>
        <p:spPr>
          <a:xfrm>
            <a:off x="804099" y="1123575"/>
            <a:ext cx="9092667" cy="464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cs typeface="Arial" panose="020B0604020202020204" pitchFamily="34" charset="0"/>
              </a:rPr>
              <a:t>Universidade</a:t>
            </a:r>
            <a:r>
              <a:rPr lang="en-US" dirty="0">
                <a:cs typeface="Arial" panose="020B0604020202020204" pitchFamily="34" charset="0"/>
              </a:rPr>
              <a:t> Federal de Santa Catarina – UFSC - </a:t>
            </a:r>
            <a:r>
              <a:rPr lang="en-US" dirty="0" err="1">
                <a:cs typeface="Arial" panose="020B0604020202020204" pitchFamily="34" charset="0"/>
              </a:rPr>
              <a:t>Brasil</a:t>
            </a:r>
            <a:endParaRPr lang="en-US" dirty="0">
              <a:cs typeface="Arial" panose="020B0604020202020204" pitchFamily="34" charset="0"/>
            </a:endParaRPr>
          </a:p>
          <a:p>
            <a:pPr marL="3429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Undergrad and Masters in IC design - 2022</a:t>
            </a:r>
          </a:p>
          <a:p>
            <a:pPr marL="125730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Dissertation: Ultra-Low-Voltage Standard Cell Library</a:t>
            </a:r>
          </a:p>
          <a:p>
            <a:pPr marL="171450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ACM for low voltage circuits</a:t>
            </a:r>
          </a:p>
          <a:p>
            <a:pPr marL="3429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Contact with open-source IC design : Analog/Digital IC design</a:t>
            </a:r>
          </a:p>
          <a:p>
            <a:pPr marL="8001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cs typeface="Arial" panose="020B0604020202020204" pitchFamily="34" charset="0"/>
              </a:rPr>
              <a:t>Chipathon</a:t>
            </a:r>
            <a:r>
              <a:rPr lang="en-US" dirty="0">
                <a:cs typeface="Arial" panose="020B0604020202020204" pitchFamily="34" charset="0"/>
              </a:rPr>
              <a:t>-SSCS 2021/2023 </a:t>
            </a:r>
          </a:p>
          <a:p>
            <a:pPr marL="8001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 UNIC-CASS 2023/2024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Joint PhD in 2023 : UFSC &amp; UGA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MOSFET Modeling – ACM2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RFIC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7549907" y="1583795"/>
                <a:ext cx="21137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&lt;100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𝑚𝑉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907" y="1583795"/>
                <a:ext cx="2113720" cy="369332"/>
              </a:xfrm>
              <a:prstGeom prst="rect">
                <a:avLst/>
              </a:prstGeom>
              <a:blipFill>
                <a:blip r:embed="rId2"/>
                <a:stretch>
                  <a:fillRect l="-289" b="-1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m 12" descr="Ícone&#10;&#10;Descrição gerada automaticamente">
            <a:extLst>
              <a:ext uri="{FF2B5EF4-FFF2-40B4-BE49-F238E27FC236}">
                <a16:creationId xmlns:a16="http://schemas.microsoft.com/office/drawing/2014/main" id="{03423295-0CAB-43D5-F1F8-B6CA2FDAB2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445" y="1349572"/>
            <a:ext cx="1423731" cy="1423731"/>
          </a:xfrm>
          <a:prstGeom prst="rect">
            <a:avLst/>
          </a:prstGeom>
        </p:spPr>
      </p:pic>
      <p:pic>
        <p:nvPicPr>
          <p:cNvPr id="12" name="Imagem 15">
            <a:extLst>
              <a:ext uri="{FF2B5EF4-FFF2-40B4-BE49-F238E27FC236}">
                <a16:creationId xmlns:a16="http://schemas.microsoft.com/office/drawing/2014/main" id="{284DAE27-C4D9-4A14-CCD3-DD3B5AF0F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914" y="214338"/>
            <a:ext cx="988792" cy="636722"/>
          </a:xfrm>
          <a:prstGeom prst="rect">
            <a:avLst/>
          </a:prstGeom>
        </p:spPr>
      </p:pic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33771F57-663C-F5F8-A4FC-773DA9426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427" y="3858480"/>
            <a:ext cx="1901537" cy="1911816"/>
          </a:xfrm>
          <a:prstGeom prst="rect">
            <a:avLst/>
          </a:prstGeom>
        </p:spPr>
      </p:pic>
      <p:pic>
        <p:nvPicPr>
          <p:cNvPr id="13" name="Imagem 12" descr="Tela de computador&#10;&#10;Descrição gerada automaticamente">
            <a:extLst>
              <a:ext uri="{FF2B5EF4-FFF2-40B4-BE49-F238E27FC236}">
                <a16:creationId xmlns:a16="http://schemas.microsoft.com/office/drawing/2014/main" id="{CB45DAFD-9391-ECA3-E971-3811EE54391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-414" b="50000"/>
          <a:stretch/>
        </p:blipFill>
        <p:spPr>
          <a:xfrm>
            <a:off x="8605525" y="3590289"/>
            <a:ext cx="1651122" cy="2375291"/>
          </a:xfrm>
          <a:prstGeom prst="rect">
            <a:avLst/>
          </a:prstGeom>
        </p:spPr>
      </p:pic>
      <p:pic>
        <p:nvPicPr>
          <p:cNvPr id="14" name="Imagem 13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27D0B71E-DBAD-DCE8-15C1-2120D02B4D6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043" t="12557" r="17908" b="1961"/>
          <a:stretch/>
        </p:blipFill>
        <p:spPr>
          <a:xfrm>
            <a:off x="10318914" y="3568162"/>
            <a:ext cx="1807756" cy="2450980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1F5B4F9-E936-8BED-FD65-A3D83D0BC53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81257" y="6259800"/>
            <a:ext cx="3429485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Munich, September 2025</a:t>
            </a:r>
          </a:p>
        </p:txBody>
      </p:sp>
    </p:spTree>
    <p:extLst>
      <p:ext uri="{BB962C8B-B14F-4D97-AF65-F5344CB8AC3E}">
        <p14:creationId xmlns:p14="http://schemas.microsoft.com/office/powerpoint/2010/main" val="14592290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755651" y="1333500"/>
            <a:ext cx="10668000" cy="4686300"/>
          </a:xfrm>
        </p:spPr>
        <p:txBody>
          <a:bodyPr>
            <a:normAutofit/>
          </a:bodyPr>
          <a:lstStyle/>
          <a:p>
            <a:r>
              <a:rPr lang="en-US" sz="2800" b="1" dirty="0"/>
              <a:t>Compact models</a:t>
            </a:r>
          </a:p>
          <a:p>
            <a:r>
              <a:rPr lang="en-US" sz="2800" dirty="0"/>
              <a:t>ACM2 model </a:t>
            </a:r>
          </a:p>
          <a:p>
            <a:pPr lvl="1"/>
            <a:r>
              <a:rPr lang="en-US" sz="2800" dirty="0"/>
              <a:t>Parameter Extraction</a:t>
            </a:r>
          </a:p>
          <a:p>
            <a:pPr lvl="1"/>
            <a:r>
              <a:rPr lang="en-US" sz="2800" dirty="0"/>
              <a:t>DC characteristics</a:t>
            </a:r>
          </a:p>
          <a:p>
            <a:pPr lvl="1"/>
            <a:r>
              <a:rPr lang="en-US" sz="2800" dirty="0"/>
              <a:t>Circuit examples</a:t>
            </a:r>
          </a:p>
          <a:p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766233" y="395289"/>
            <a:ext cx="10668000" cy="547687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6181260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59">
            <a:extLst>
              <a:ext uri="{FF2B5EF4-FFF2-40B4-BE49-F238E27FC236}">
                <a16:creationId xmlns:a16="http://schemas.microsoft.com/office/drawing/2014/main" id="{7DE97F65-B2B3-F2F6-21F8-E6D593DA1340}"/>
              </a:ext>
            </a:extLst>
          </p:cNvPr>
          <p:cNvSpPr/>
          <p:nvPr/>
        </p:nvSpPr>
        <p:spPr>
          <a:xfrm>
            <a:off x="-523226" y="3596583"/>
            <a:ext cx="4050631" cy="4682843"/>
          </a:xfrm>
          <a:custGeom>
            <a:avLst/>
            <a:gdLst>
              <a:gd name="connsiteX0" fmla="*/ 3028043 w 4050631"/>
              <a:gd name="connsiteY0" fmla="*/ 300235 h 4682843"/>
              <a:gd name="connsiteX1" fmla="*/ 2675357 w 4050631"/>
              <a:gd name="connsiteY1" fmla="*/ 587682 h 4682843"/>
              <a:gd name="connsiteX2" fmla="*/ 2673681 w 4050631"/>
              <a:gd name="connsiteY2" fmla="*/ 604307 h 4682843"/>
              <a:gd name="connsiteX3" fmla="*/ 2666957 w 4050631"/>
              <a:gd name="connsiteY3" fmla="*/ 604307 h 4682843"/>
              <a:gd name="connsiteX4" fmla="*/ 2666957 w 4050631"/>
              <a:gd name="connsiteY4" fmla="*/ 2040631 h 4682843"/>
              <a:gd name="connsiteX5" fmla="*/ 2819737 w 4050631"/>
              <a:gd name="connsiteY5" fmla="*/ 1940731 h 4682843"/>
              <a:gd name="connsiteX6" fmla="*/ 3236647 w 4050631"/>
              <a:gd name="connsiteY6" fmla="*/ 1706030 h 4682843"/>
              <a:gd name="connsiteX7" fmla="*/ 3386957 w 4050631"/>
              <a:gd name="connsiteY7" fmla="*/ 1634175 h 4682843"/>
              <a:gd name="connsiteX8" fmla="*/ 3386957 w 4050631"/>
              <a:gd name="connsiteY8" fmla="*/ 1031008 h 4682843"/>
              <a:gd name="connsiteX9" fmla="*/ 3388044 w 4050631"/>
              <a:gd name="connsiteY9" fmla="*/ 1020235 h 4682843"/>
              <a:gd name="connsiteX10" fmla="*/ 3388044 w 4050631"/>
              <a:gd name="connsiteY10" fmla="*/ 660235 h 4682843"/>
              <a:gd name="connsiteX11" fmla="*/ 3386957 w 4050631"/>
              <a:gd name="connsiteY11" fmla="*/ 649462 h 4682843"/>
              <a:gd name="connsiteX12" fmla="*/ 3386957 w 4050631"/>
              <a:gd name="connsiteY12" fmla="*/ 604307 h 4682843"/>
              <a:gd name="connsiteX13" fmla="*/ 3382406 w 4050631"/>
              <a:gd name="connsiteY13" fmla="*/ 604307 h 4682843"/>
              <a:gd name="connsiteX14" fmla="*/ 3380730 w 4050631"/>
              <a:gd name="connsiteY14" fmla="*/ 587682 h 4682843"/>
              <a:gd name="connsiteX15" fmla="*/ 3028043 w 4050631"/>
              <a:gd name="connsiteY15" fmla="*/ 300235 h 4682843"/>
              <a:gd name="connsiteX16" fmla="*/ 2020700 w 4050631"/>
              <a:gd name="connsiteY16" fmla="*/ 300235 h 4682843"/>
              <a:gd name="connsiteX17" fmla="*/ 1668014 w 4050631"/>
              <a:gd name="connsiteY17" fmla="*/ 587682 h 4682843"/>
              <a:gd name="connsiteX18" fmla="*/ 1666338 w 4050631"/>
              <a:gd name="connsiteY18" fmla="*/ 604307 h 4682843"/>
              <a:gd name="connsiteX19" fmla="*/ 1659614 w 4050631"/>
              <a:gd name="connsiteY19" fmla="*/ 604307 h 4682843"/>
              <a:gd name="connsiteX20" fmla="*/ 1659614 w 4050631"/>
              <a:gd name="connsiteY20" fmla="*/ 2818164 h 4682843"/>
              <a:gd name="connsiteX21" fmla="*/ 1680203 w 4050631"/>
              <a:gd name="connsiteY21" fmla="*/ 2797940 h 4682843"/>
              <a:gd name="connsiteX22" fmla="*/ 2040339 w 4050631"/>
              <a:gd name="connsiteY22" fmla="*/ 2487862 h 4682843"/>
              <a:gd name="connsiteX23" fmla="*/ 2379614 w 4050631"/>
              <a:gd name="connsiteY23" fmla="*/ 2232558 h 4682843"/>
              <a:gd name="connsiteX24" fmla="*/ 2379614 w 4050631"/>
              <a:gd name="connsiteY24" fmla="*/ 1031008 h 4682843"/>
              <a:gd name="connsiteX25" fmla="*/ 2380700 w 4050631"/>
              <a:gd name="connsiteY25" fmla="*/ 1020235 h 4682843"/>
              <a:gd name="connsiteX26" fmla="*/ 2380700 w 4050631"/>
              <a:gd name="connsiteY26" fmla="*/ 660235 h 4682843"/>
              <a:gd name="connsiteX27" fmla="*/ 2379614 w 4050631"/>
              <a:gd name="connsiteY27" fmla="*/ 649462 h 4682843"/>
              <a:gd name="connsiteX28" fmla="*/ 2379614 w 4050631"/>
              <a:gd name="connsiteY28" fmla="*/ 604307 h 4682843"/>
              <a:gd name="connsiteX29" fmla="*/ 2375062 w 4050631"/>
              <a:gd name="connsiteY29" fmla="*/ 604307 h 4682843"/>
              <a:gd name="connsiteX30" fmla="*/ 2373386 w 4050631"/>
              <a:gd name="connsiteY30" fmla="*/ 587682 h 4682843"/>
              <a:gd name="connsiteX31" fmla="*/ 2020700 w 4050631"/>
              <a:gd name="connsiteY31" fmla="*/ 300235 h 4682843"/>
              <a:gd name="connsiteX32" fmla="*/ 1013357 w 4050631"/>
              <a:gd name="connsiteY32" fmla="*/ 300235 h 4682843"/>
              <a:gd name="connsiteX33" fmla="*/ 660671 w 4050631"/>
              <a:gd name="connsiteY33" fmla="*/ 587682 h 4682843"/>
              <a:gd name="connsiteX34" fmla="*/ 658995 w 4050631"/>
              <a:gd name="connsiteY34" fmla="*/ 604307 h 4682843"/>
              <a:gd name="connsiteX35" fmla="*/ 652271 w 4050631"/>
              <a:gd name="connsiteY35" fmla="*/ 604307 h 4682843"/>
              <a:gd name="connsiteX36" fmla="*/ 652271 w 4050631"/>
              <a:gd name="connsiteY36" fmla="*/ 3977611 h 4682843"/>
              <a:gd name="connsiteX37" fmla="*/ 732162 w 4050631"/>
              <a:gd name="connsiteY37" fmla="*/ 3860112 h 4682843"/>
              <a:gd name="connsiteX38" fmla="*/ 1341344 w 4050631"/>
              <a:gd name="connsiteY38" fmla="*/ 3130792 h 4682843"/>
              <a:gd name="connsiteX39" fmla="*/ 1372271 w 4050631"/>
              <a:gd name="connsiteY39" fmla="*/ 3100413 h 4682843"/>
              <a:gd name="connsiteX40" fmla="*/ 1372271 w 4050631"/>
              <a:gd name="connsiteY40" fmla="*/ 1031008 h 4682843"/>
              <a:gd name="connsiteX41" fmla="*/ 1373357 w 4050631"/>
              <a:gd name="connsiteY41" fmla="*/ 1020235 h 4682843"/>
              <a:gd name="connsiteX42" fmla="*/ 1373357 w 4050631"/>
              <a:gd name="connsiteY42" fmla="*/ 660235 h 4682843"/>
              <a:gd name="connsiteX43" fmla="*/ 1372271 w 4050631"/>
              <a:gd name="connsiteY43" fmla="*/ 649462 h 4682843"/>
              <a:gd name="connsiteX44" fmla="*/ 1372271 w 4050631"/>
              <a:gd name="connsiteY44" fmla="*/ 604307 h 4682843"/>
              <a:gd name="connsiteX45" fmla="*/ 1367719 w 4050631"/>
              <a:gd name="connsiteY45" fmla="*/ 604307 h 4682843"/>
              <a:gd name="connsiteX46" fmla="*/ 1366043 w 4050631"/>
              <a:gd name="connsiteY46" fmla="*/ 587682 h 4682843"/>
              <a:gd name="connsiteX47" fmla="*/ 1013357 w 4050631"/>
              <a:gd name="connsiteY47" fmla="*/ 300235 h 4682843"/>
              <a:gd name="connsiteX48" fmla="*/ 0 w 4050631"/>
              <a:gd name="connsiteY48" fmla="*/ 0 h 4682843"/>
              <a:gd name="connsiteX49" fmla="*/ 4050631 w 4050631"/>
              <a:gd name="connsiteY49" fmla="*/ 0 h 4682843"/>
              <a:gd name="connsiteX50" fmla="*/ 4050631 w 4050631"/>
              <a:gd name="connsiteY50" fmla="*/ 301580 h 4682843"/>
              <a:gd name="connsiteX51" fmla="*/ 4035386 w 4050631"/>
              <a:gd name="connsiteY51" fmla="*/ 300235 h 4682843"/>
              <a:gd name="connsiteX52" fmla="*/ 3682700 w 4050631"/>
              <a:gd name="connsiteY52" fmla="*/ 587682 h 4682843"/>
              <a:gd name="connsiteX53" fmla="*/ 3681024 w 4050631"/>
              <a:gd name="connsiteY53" fmla="*/ 604307 h 4682843"/>
              <a:gd name="connsiteX54" fmla="*/ 3674300 w 4050631"/>
              <a:gd name="connsiteY54" fmla="*/ 604307 h 4682843"/>
              <a:gd name="connsiteX55" fmla="*/ 3674300 w 4050631"/>
              <a:gd name="connsiteY55" fmla="*/ 1497148 h 4682843"/>
              <a:gd name="connsiteX56" fmla="*/ 4050631 w 4050631"/>
              <a:gd name="connsiteY56" fmla="*/ 1347441 h 4682843"/>
              <a:gd name="connsiteX57" fmla="*/ 4050631 w 4050631"/>
              <a:gd name="connsiteY57" fmla="*/ 1582366 h 4682843"/>
              <a:gd name="connsiteX58" fmla="*/ 3929180 w 4050631"/>
              <a:gd name="connsiteY58" fmla="*/ 1628318 h 4682843"/>
              <a:gd name="connsiteX59" fmla="*/ 703448 w 4050631"/>
              <a:gd name="connsiteY59" fmla="*/ 4400119 h 4682843"/>
              <a:gd name="connsiteX60" fmla="*/ 540885 w 4050631"/>
              <a:gd name="connsiteY60" fmla="*/ 4682843 h 4682843"/>
              <a:gd name="connsiteX61" fmla="*/ 0 w 4050631"/>
              <a:gd name="connsiteY61" fmla="*/ 4682843 h 468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4050631" h="4682843">
                <a:moveTo>
                  <a:pt x="3028043" y="300235"/>
                </a:moveTo>
                <a:cubicBezTo>
                  <a:pt x="2854073" y="300235"/>
                  <a:pt x="2708925" y="423636"/>
                  <a:pt x="2675357" y="587682"/>
                </a:cubicBezTo>
                <a:lnTo>
                  <a:pt x="2673681" y="604307"/>
                </a:lnTo>
                <a:lnTo>
                  <a:pt x="2666957" y="604307"/>
                </a:lnTo>
                <a:lnTo>
                  <a:pt x="2666957" y="2040631"/>
                </a:lnTo>
                <a:lnTo>
                  <a:pt x="2819737" y="1940731"/>
                </a:lnTo>
                <a:cubicBezTo>
                  <a:pt x="2955814" y="1858048"/>
                  <a:pt x="3094849" y="1779749"/>
                  <a:pt x="3236647" y="1706030"/>
                </a:cubicBezTo>
                <a:lnTo>
                  <a:pt x="3386957" y="1634175"/>
                </a:lnTo>
                <a:lnTo>
                  <a:pt x="3386957" y="1031008"/>
                </a:lnTo>
                <a:lnTo>
                  <a:pt x="3388044" y="1020235"/>
                </a:lnTo>
                <a:lnTo>
                  <a:pt x="3388044" y="660235"/>
                </a:lnTo>
                <a:lnTo>
                  <a:pt x="3386957" y="649462"/>
                </a:lnTo>
                <a:lnTo>
                  <a:pt x="3386957" y="604307"/>
                </a:lnTo>
                <a:lnTo>
                  <a:pt x="3382406" y="604307"/>
                </a:lnTo>
                <a:lnTo>
                  <a:pt x="3380730" y="587682"/>
                </a:lnTo>
                <a:cubicBezTo>
                  <a:pt x="3347161" y="423636"/>
                  <a:pt x="3202014" y="300235"/>
                  <a:pt x="3028043" y="300235"/>
                </a:cubicBezTo>
                <a:close/>
                <a:moveTo>
                  <a:pt x="2020700" y="300235"/>
                </a:moveTo>
                <a:cubicBezTo>
                  <a:pt x="1846730" y="300235"/>
                  <a:pt x="1701582" y="423636"/>
                  <a:pt x="1668014" y="587682"/>
                </a:cubicBezTo>
                <a:lnTo>
                  <a:pt x="1666338" y="604307"/>
                </a:lnTo>
                <a:lnTo>
                  <a:pt x="1659614" y="604307"/>
                </a:lnTo>
                <a:lnTo>
                  <a:pt x="1659614" y="2818164"/>
                </a:lnTo>
                <a:lnTo>
                  <a:pt x="1680203" y="2797940"/>
                </a:lnTo>
                <a:cubicBezTo>
                  <a:pt x="1796767" y="2690720"/>
                  <a:pt x="1916878" y="2587296"/>
                  <a:pt x="2040339" y="2487862"/>
                </a:cubicBezTo>
                <a:lnTo>
                  <a:pt x="2379614" y="2232558"/>
                </a:lnTo>
                <a:lnTo>
                  <a:pt x="2379614" y="1031008"/>
                </a:lnTo>
                <a:lnTo>
                  <a:pt x="2380700" y="1020235"/>
                </a:lnTo>
                <a:lnTo>
                  <a:pt x="2380700" y="660235"/>
                </a:lnTo>
                <a:lnTo>
                  <a:pt x="2379614" y="649462"/>
                </a:lnTo>
                <a:lnTo>
                  <a:pt x="2379614" y="604307"/>
                </a:lnTo>
                <a:lnTo>
                  <a:pt x="2375062" y="604307"/>
                </a:lnTo>
                <a:lnTo>
                  <a:pt x="2373386" y="587682"/>
                </a:lnTo>
                <a:cubicBezTo>
                  <a:pt x="2339818" y="423636"/>
                  <a:pt x="2194670" y="300235"/>
                  <a:pt x="2020700" y="300235"/>
                </a:cubicBezTo>
                <a:close/>
                <a:moveTo>
                  <a:pt x="1013357" y="300235"/>
                </a:moveTo>
                <a:cubicBezTo>
                  <a:pt x="839387" y="300235"/>
                  <a:pt x="694239" y="423636"/>
                  <a:pt x="660671" y="587682"/>
                </a:cubicBezTo>
                <a:lnTo>
                  <a:pt x="658995" y="604307"/>
                </a:lnTo>
                <a:lnTo>
                  <a:pt x="652271" y="604307"/>
                </a:lnTo>
                <a:lnTo>
                  <a:pt x="652271" y="3977611"/>
                </a:lnTo>
                <a:lnTo>
                  <a:pt x="732162" y="3860112"/>
                </a:lnTo>
                <a:cubicBezTo>
                  <a:pt x="919208" y="3603653"/>
                  <a:pt x="1122792" y="3360023"/>
                  <a:pt x="1341344" y="3130792"/>
                </a:cubicBezTo>
                <a:lnTo>
                  <a:pt x="1372271" y="3100413"/>
                </a:lnTo>
                <a:lnTo>
                  <a:pt x="1372271" y="1031008"/>
                </a:lnTo>
                <a:lnTo>
                  <a:pt x="1373357" y="1020235"/>
                </a:lnTo>
                <a:lnTo>
                  <a:pt x="1373357" y="660235"/>
                </a:lnTo>
                <a:lnTo>
                  <a:pt x="1372271" y="649462"/>
                </a:lnTo>
                <a:lnTo>
                  <a:pt x="1372271" y="604307"/>
                </a:lnTo>
                <a:lnTo>
                  <a:pt x="1367719" y="604307"/>
                </a:lnTo>
                <a:lnTo>
                  <a:pt x="1366043" y="587682"/>
                </a:lnTo>
                <a:cubicBezTo>
                  <a:pt x="1332475" y="423636"/>
                  <a:pt x="1187327" y="300235"/>
                  <a:pt x="1013357" y="300235"/>
                </a:cubicBezTo>
                <a:close/>
                <a:moveTo>
                  <a:pt x="0" y="0"/>
                </a:moveTo>
                <a:lnTo>
                  <a:pt x="4050631" y="0"/>
                </a:lnTo>
                <a:lnTo>
                  <a:pt x="4050631" y="301580"/>
                </a:lnTo>
                <a:lnTo>
                  <a:pt x="4035386" y="300235"/>
                </a:lnTo>
                <a:cubicBezTo>
                  <a:pt x="3861416" y="300235"/>
                  <a:pt x="3716268" y="423636"/>
                  <a:pt x="3682700" y="587682"/>
                </a:cubicBezTo>
                <a:lnTo>
                  <a:pt x="3681024" y="604307"/>
                </a:lnTo>
                <a:lnTo>
                  <a:pt x="3674300" y="604307"/>
                </a:lnTo>
                <a:lnTo>
                  <a:pt x="3674300" y="1497148"/>
                </a:lnTo>
                <a:lnTo>
                  <a:pt x="4050631" y="1347441"/>
                </a:lnTo>
                <a:lnTo>
                  <a:pt x="4050631" y="1582366"/>
                </a:lnTo>
                <a:lnTo>
                  <a:pt x="3929180" y="1628318"/>
                </a:lnTo>
                <a:cubicBezTo>
                  <a:pt x="2582456" y="2188229"/>
                  <a:pt x="1453229" y="3166146"/>
                  <a:pt x="703448" y="4400119"/>
                </a:cubicBezTo>
                <a:lnTo>
                  <a:pt x="540885" y="4682843"/>
                </a:lnTo>
                <a:lnTo>
                  <a:pt x="0" y="468284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58">
            <a:extLst>
              <a:ext uri="{FF2B5EF4-FFF2-40B4-BE49-F238E27FC236}">
                <a16:creationId xmlns:a16="http://schemas.microsoft.com/office/drawing/2014/main" id="{777F8960-CDDF-2999-EDAF-E0CEA4DC79A5}"/>
              </a:ext>
            </a:extLst>
          </p:cNvPr>
          <p:cNvSpPr/>
          <p:nvPr/>
        </p:nvSpPr>
        <p:spPr>
          <a:xfrm>
            <a:off x="8578253" y="3593432"/>
            <a:ext cx="4038600" cy="4682843"/>
          </a:xfrm>
          <a:custGeom>
            <a:avLst/>
            <a:gdLst>
              <a:gd name="connsiteX0" fmla="*/ 3026330 w 4038600"/>
              <a:gd name="connsiteY0" fmla="*/ 300235 h 4682843"/>
              <a:gd name="connsiteX1" fmla="*/ 2673644 w 4038600"/>
              <a:gd name="connsiteY1" fmla="*/ 587682 h 4682843"/>
              <a:gd name="connsiteX2" fmla="*/ 2671968 w 4038600"/>
              <a:gd name="connsiteY2" fmla="*/ 604307 h 4682843"/>
              <a:gd name="connsiteX3" fmla="*/ 2665244 w 4038600"/>
              <a:gd name="connsiteY3" fmla="*/ 604307 h 4682843"/>
              <a:gd name="connsiteX4" fmla="*/ 2665244 w 4038600"/>
              <a:gd name="connsiteY4" fmla="*/ 3099349 h 4682843"/>
              <a:gd name="connsiteX5" fmla="*/ 2697254 w 4038600"/>
              <a:gd name="connsiteY5" fmla="*/ 3130792 h 4682843"/>
              <a:gd name="connsiteX6" fmla="*/ 3306437 w 4038600"/>
              <a:gd name="connsiteY6" fmla="*/ 3860112 h 4682843"/>
              <a:gd name="connsiteX7" fmla="*/ 3385244 w 4038600"/>
              <a:gd name="connsiteY7" fmla="*/ 3976017 h 4682843"/>
              <a:gd name="connsiteX8" fmla="*/ 3385244 w 4038600"/>
              <a:gd name="connsiteY8" fmla="*/ 1031008 h 4682843"/>
              <a:gd name="connsiteX9" fmla="*/ 3386330 w 4038600"/>
              <a:gd name="connsiteY9" fmla="*/ 1020235 h 4682843"/>
              <a:gd name="connsiteX10" fmla="*/ 3386330 w 4038600"/>
              <a:gd name="connsiteY10" fmla="*/ 660235 h 4682843"/>
              <a:gd name="connsiteX11" fmla="*/ 3385244 w 4038600"/>
              <a:gd name="connsiteY11" fmla="*/ 649462 h 4682843"/>
              <a:gd name="connsiteX12" fmla="*/ 3385244 w 4038600"/>
              <a:gd name="connsiteY12" fmla="*/ 604307 h 4682843"/>
              <a:gd name="connsiteX13" fmla="*/ 3380692 w 4038600"/>
              <a:gd name="connsiteY13" fmla="*/ 604307 h 4682843"/>
              <a:gd name="connsiteX14" fmla="*/ 3379016 w 4038600"/>
              <a:gd name="connsiteY14" fmla="*/ 587682 h 4682843"/>
              <a:gd name="connsiteX15" fmla="*/ 3026330 w 4038600"/>
              <a:gd name="connsiteY15" fmla="*/ 300235 h 4682843"/>
              <a:gd name="connsiteX16" fmla="*/ 2018987 w 4038600"/>
              <a:gd name="connsiteY16" fmla="*/ 300235 h 4682843"/>
              <a:gd name="connsiteX17" fmla="*/ 1666301 w 4038600"/>
              <a:gd name="connsiteY17" fmla="*/ 587682 h 4682843"/>
              <a:gd name="connsiteX18" fmla="*/ 1664625 w 4038600"/>
              <a:gd name="connsiteY18" fmla="*/ 604307 h 4682843"/>
              <a:gd name="connsiteX19" fmla="*/ 1657901 w 4038600"/>
              <a:gd name="connsiteY19" fmla="*/ 604307 h 4682843"/>
              <a:gd name="connsiteX20" fmla="*/ 1657901 w 4038600"/>
              <a:gd name="connsiteY20" fmla="*/ 2231742 h 4682843"/>
              <a:gd name="connsiteX21" fmla="*/ 1998260 w 4038600"/>
              <a:gd name="connsiteY21" fmla="*/ 2487862 h 4682843"/>
              <a:gd name="connsiteX22" fmla="*/ 2358396 w 4038600"/>
              <a:gd name="connsiteY22" fmla="*/ 2797940 h 4682843"/>
              <a:gd name="connsiteX23" fmla="*/ 2377901 w 4038600"/>
              <a:gd name="connsiteY23" fmla="*/ 2817100 h 4682843"/>
              <a:gd name="connsiteX24" fmla="*/ 2377901 w 4038600"/>
              <a:gd name="connsiteY24" fmla="*/ 1031008 h 4682843"/>
              <a:gd name="connsiteX25" fmla="*/ 2378987 w 4038600"/>
              <a:gd name="connsiteY25" fmla="*/ 1020235 h 4682843"/>
              <a:gd name="connsiteX26" fmla="*/ 2378987 w 4038600"/>
              <a:gd name="connsiteY26" fmla="*/ 660235 h 4682843"/>
              <a:gd name="connsiteX27" fmla="*/ 2377901 w 4038600"/>
              <a:gd name="connsiteY27" fmla="*/ 649462 h 4682843"/>
              <a:gd name="connsiteX28" fmla="*/ 2377901 w 4038600"/>
              <a:gd name="connsiteY28" fmla="*/ 604307 h 4682843"/>
              <a:gd name="connsiteX29" fmla="*/ 2373349 w 4038600"/>
              <a:gd name="connsiteY29" fmla="*/ 604307 h 4682843"/>
              <a:gd name="connsiteX30" fmla="*/ 2371673 w 4038600"/>
              <a:gd name="connsiteY30" fmla="*/ 587682 h 4682843"/>
              <a:gd name="connsiteX31" fmla="*/ 2018987 w 4038600"/>
              <a:gd name="connsiteY31" fmla="*/ 300235 h 4682843"/>
              <a:gd name="connsiteX32" fmla="*/ 1011644 w 4038600"/>
              <a:gd name="connsiteY32" fmla="*/ 300235 h 4682843"/>
              <a:gd name="connsiteX33" fmla="*/ 658958 w 4038600"/>
              <a:gd name="connsiteY33" fmla="*/ 587682 h 4682843"/>
              <a:gd name="connsiteX34" fmla="*/ 657282 w 4038600"/>
              <a:gd name="connsiteY34" fmla="*/ 604307 h 4682843"/>
              <a:gd name="connsiteX35" fmla="*/ 650558 w 4038600"/>
              <a:gd name="connsiteY35" fmla="*/ 604307 h 4682843"/>
              <a:gd name="connsiteX36" fmla="*/ 650558 w 4038600"/>
              <a:gd name="connsiteY36" fmla="*/ 1633658 h 4682843"/>
              <a:gd name="connsiteX37" fmla="*/ 801951 w 4038600"/>
              <a:gd name="connsiteY37" fmla="*/ 1706030 h 4682843"/>
              <a:gd name="connsiteX38" fmla="*/ 1218862 w 4038600"/>
              <a:gd name="connsiteY38" fmla="*/ 1940731 h 4682843"/>
              <a:gd name="connsiteX39" fmla="*/ 1370558 w 4038600"/>
              <a:gd name="connsiteY39" fmla="*/ 2039923 h 4682843"/>
              <a:gd name="connsiteX40" fmla="*/ 1370558 w 4038600"/>
              <a:gd name="connsiteY40" fmla="*/ 1031008 h 4682843"/>
              <a:gd name="connsiteX41" fmla="*/ 1371644 w 4038600"/>
              <a:gd name="connsiteY41" fmla="*/ 1020235 h 4682843"/>
              <a:gd name="connsiteX42" fmla="*/ 1371644 w 4038600"/>
              <a:gd name="connsiteY42" fmla="*/ 660235 h 4682843"/>
              <a:gd name="connsiteX43" fmla="*/ 1370558 w 4038600"/>
              <a:gd name="connsiteY43" fmla="*/ 649462 h 4682843"/>
              <a:gd name="connsiteX44" fmla="*/ 1370558 w 4038600"/>
              <a:gd name="connsiteY44" fmla="*/ 604307 h 4682843"/>
              <a:gd name="connsiteX45" fmla="*/ 1366006 w 4038600"/>
              <a:gd name="connsiteY45" fmla="*/ 604307 h 4682843"/>
              <a:gd name="connsiteX46" fmla="*/ 1364330 w 4038600"/>
              <a:gd name="connsiteY46" fmla="*/ 587682 h 4682843"/>
              <a:gd name="connsiteX47" fmla="*/ 1011644 w 4038600"/>
              <a:gd name="connsiteY47" fmla="*/ 300235 h 4682843"/>
              <a:gd name="connsiteX48" fmla="*/ 0 w 4038600"/>
              <a:gd name="connsiteY48" fmla="*/ 0 h 4682843"/>
              <a:gd name="connsiteX49" fmla="*/ 4038600 w 4038600"/>
              <a:gd name="connsiteY49" fmla="*/ 0 h 4682843"/>
              <a:gd name="connsiteX50" fmla="*/ 4038600 w 4038600"/>
              <a:gd name="connsiteY50" fmla="*/ 4682843 h 4682843"/>
              <a:gd name="connsiteX51" fmla="*/ 3497713 w 4038600"/>
              <a:gd name="connsiteY51" fmla="*/ 4682843 h 4682843"/>
              <a:gd name="connsiteX52" fmla="*/ 3335150 w 4038600"/>
              <a:gd name="connsiteY52" fmla="*/ 4400119 h 4682843"/>
              <a:gd name="connsiteX53" fmla="*/ 109418 w 4038600"/>
              <a:gd name="connsiteY53" fmla="*/ 1628318 h 4682843"/>
              <a:gd name="connsiteX54" fmla="*/ 0 w 4038600"/>
              <a:gd name="connsiteY54" fmla="*/ 1586919 h 4682843"/>
              <a:gd name="connsiteX55" fmla="*/ 0 w 4038600"/>
              <a:gd name="connsiteY55" fmla="*/ 1352227 h 4682843"/>
              <a:gd name="connsiteX56" fmla="*/ 363215 w 4038600"/>
              <a:gd name="connsiteY56" fmla="*/ 1496717 h 4682843"/>
              <a:gd name="connsiteX57" fmla="*/ 363215 w 4038600"/>
              <a:gd name="connsiteY57" fmla="*/ 1031008 h 4682843"/>
              <a:gd name="connsiteX58" fmla="*/ 364301 w 4038600"/>
              <a:gd name="connsiteY58" fmla="*/ 1020235 h 4682843"/>
              <a:gd name="connsiteX59" fmla="*/ 364301 w 4038600"/>
              <a:gd name="connsiteY59" fmla="*/ 660235 h 4682843"/>
              <a:gd name="connsiteX60" fmla="*/ 363215 w 4038600"/>
              <a:gd name="connsiteY60" fmla="*/ 649462 h 4682843"/>
              <a:gd name="connsiteX61" fmla="*/ 363215 w 4038600"/>
              <a:gd name="connsiteY61" fmla="*/ 604307 h 4682843"/>
              <a:gd name="connsiteX62" fmla="*/ 358663 w 4038600"/>
              <a:gd name="connsiteY62" fmla="*/ 604307 h 4682843"/>
              <a:gd name="connsiteX63" fmla="*/ 356987 w 4038600"/>
              <a:gd name="connsiteY63" fmla="*/ 587682 h 4682843"/>
              <a:gd name="connsiteX64" fmla="*/ 4301 w 4038600"/>
              <a:gd name="connsiteY64" fmla="*/ 300235 h 4682843"/>
              <a:gd name="connsiteX65" fmla="*/ 0 w 4038600"/>
              <a:gd name="connsiteY65" fmla="*/ 300615 h 468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038600" h="4682843">
                <a:moveTo>
                  <a:pt x="3026330" y="300235"/>
                </a:moveTo>
                <a:cubicBezTo>
                  <a:pt x="2852360" y="300235"/>
                  <a:pt x="2707212" y="423636"/>
                  <a:pt x="2673644" y="587682"/>
                </a:cubicBezTo>
                <a:lnTo>
                  <a:pt x="2671968" y="604307"/>
                </a:lnTo>
                <a:lnTo>
                  <a:pt x="2665244" y="604307"/>
                </a:lnTo>
                <a:lnTo>
                  <a:pt x="2665244" y="3099349"/>
                </a:lnTo>
                <a:lnTo>
                  <a:pt x="2697254" y="3130792"/>
                </a:lnTo>
                <a:cubicBezTo>
                  <a:pt x="2915806" y="3360023"/>
                  <a:pt x="3119390" y="3603653"/>
                  <a:pt x="3306437" y="3860112"/>
                </a:cubicBezTo>
                <a:lnTo>
                  <a:pt x="3385244" y="3976017"/>
                </a:lnTo>
                <a:lnTo>
                  <a:pt x="3385244" y="1031008"/>
                </a:lnTo>
                <a:lnTo>
                  <a:pt x="3386330" y="1020235"/>
                </a:lnTo>
                <a:lnTo>
                  <a:pt x="3386330" y="660235"/>
                </a:lnTo>
                <a:lnTo>
                  <a:pt x="3385244" y="649462"/>
                </a:lnTo>
                <a:lnTo>
                  <a:pt x="3385244" y="604307"/>
                </a:lnTo>
                <a:lnTo>
                  <a:pt x="3380692" y="604307"/>
                </a:lnTo>
                <a:lnTo>
                  <a:pt x="3379016" y="587682"/>
                </a:lnTo>
                <a:cubicBezTo>
                  <a:pt x="3345448" y="423636"/>
                  <a:pt x="3200300" y="300235"/>
                  <a:pt x="3026330" y="300235"/>
                </a:cubicBezTo>
                <a:close/>
                <a:moveTo>
                  <a:pt x="2018987" y="300235"/>
                </a:moveTo>
                <a:cubicBezTo>
                  <a:pt x="1845017" y="300235"/>
                  <a:pt x="1699869" y="423636"/>
                  <a:pt x="1666301" y="587682"/>
                </a:cubicBezTo>
                <a:lnTo>
                  <a:pt x="1664625" y="604307"/>
                </a:lnTo>
                <a:lnTo>
                  <a:pt x="1657901" y="604307"/>
                </a:lnTo>
                <a:lnTo>
                  <a:pt x="1657901" y="2231742"/>
                </a:lnTo>
                <a:lnTo>
                  <a:pt x="1998260" y="2487862"/>
                </a:lnTo>
                <a:cubicBezTo>
                  <a:pt x="2121720" y="2587296"/>
                  <a:pt x="2241831" y="2690720"/>
                  <a:pt x="2358396" y="2797940"/>
                </a:cubicBezTo>
                <a:lnTo>
                  <a:pt x="2377901" y="2817100"/>
                </a:lnTo>
                <a:lnTo>
                  <a:pt x="2377901" y="1031008"/>
                </a:lnTo>
                <a:lnTo>
                  <a:pt x="2378987" y="1020235"/>
                </a:lnTo>
                <a:lnTo>
                  <a:pt x="2378987" y="660235"/>
                </a:lnTo>
                <a:lnTo>
                  <a:pt x="2377901" y="649462"/>
                </a:lnTo>
                <a:lnTo>
                  <a:pt x="2377901" y="604307"/>
                </a:lnTo>
                <a:lnTo>
                  <a:pt x="2373349" y="604307"/>
                </a:lnTo>
                <a:lnTo>
                  <a:pt x="2371673" y="587682"/>
                </a:lnTo>
                <a:cubicBezTo>
                  <a:pt x="2338105" y="423636"/>
                  <a:pt x="2192957" y="300235"/>
                  <a:pt x="2018987" y="300235"/>
                </a:cubicBezTo>
                <a:close/>
                <a:moveTo>
                  <a:pt x="1011644" y="300235"/>
                </a:moveTo>
                <a:cubicBezTo>
                  <a:pt x="837674" y="300235"/>
                  <a:pt x="692526" y="423636"/>
                  <a:pt x="658958" y="587682"/>
                </a:cubicBezTo>
                <a:lnTo>
                  <a:pt x="657282" y="604307"/>
                </a:lnTo>
                <a:lnTo>
                  <a:pt x="650558" y="604307"/>
                </a:lnTo>
                <a:lnTo>
                  <a:pt x="650558" y="1633658"/>
                </a:lnTo>
                <a:lnTo>
                  <a:pt x="801951" y="1706030"/>
                </a:lnTo>
                <a:cubicBezTo>
                  <a:pt x="943749" y="1779749"/>
                  <a:pt x="1082784" y="1858048"/>
                  <a:pt x="1218862" y="1940731"/>
                </a:cubicBezTo>
                <a:lnTo>
                  <a:pt x="1370558" y="2039923"/>
                </a:lnTo>
                <a:lnTo>
                  <a:pt x="1370558" y="1031008"/>
                </a:lnTo>
                <a:lnTo>
                  <a:pt x="1371644" y="1020235"/>
                </a:lnTo>
                <a:lnTo>
                  <a:pt x="1371644" y="660235"/>
                </a:lnTo>
                <a:lnTo>
                  <a:pt x="1370558" y="649462"/>
                </a:lnTo>
                <a:lnTo>
                  <a:pt x="1370558" y="604307"/>
                </a:lnTo>
                <a:lnTo>
                  <a:pt x="1366006" y="604307"/>
                </a:lnTo>
                <a:lnTo>
                  <a:pt x="1364330" y="587682"/>
                </a:lnTo>
                <a:cubicBezTo>
                  <a:pt x="1330762" y="423636"/>
                  <a:pt x="1185614" y="300235"/>
                  <a:pt x="1011644" y="300235"/>
                </a:cubicBezTo>
                <a:close/>
                <a:moveTo>
                  <a:pt x="0" y="0"/>
                </a:moveTo>
                <a:lnTo>
                  <a:pt x="4038600" y="0"/>
                </a:lnTo>
                <a:lnTo>
                  <a:pt x="4038600" y="4682843"/>
                </a:lnTo>
                <a:lnTo>
                  <a:pt x="3497713" y="4682843"/>
                </a:lnTo>
                <a:lnTo>
                  <a:pt x="3335150" y="4400119"/>
                </a:lnTo>
                <a:cubicBezTo>
                  <a:pt x="2585370" y="3166146"/>
                  <a:pt x="1456142" y="2188229"/>
                  <a:pt x="109418" y="1628318"/>
                </a:cubicBezTo>
                <a:lnTo>
                  <a:pt x="0" y="1586919"/>
                </a:lnTo>
                <a:lnTo>
                  <a:pt x="0" y="1352227"/>
                </a:lnTo>
                <a:lnTo>
                  <a:pt x="363215" y="1496717"/>
                </a:lnTo>
                <a:lnTo>
                  <a:pt x="363215" y="1031008"/>
                </a:lnTo>
                <a:lnTo>
                  <a:pt x="364301" y="1020235"/>
                </a:lnTo>
                <a:lnTo>
                  <a:pt x="364301" y="660235"/>
                </a:lnTo>
                <a:lnTo>
                  <a:pt x="363215" y="649462"/>
                </a:lnTo>
                <a:lnTo>
                  <a:pt x="363215" y="604307"/>
                </a:lnTo>
                <a:lnTo>
                  <a:pt x="358663" y="604307"/>
                </a:lnTo>
                <a:lnTo>
                  <a:pt x="356987" y="587682"/>
                </a:lnTo>
                <a:cubicBezTo>
                  <a:pt x="323419" y="423636"/>
                  <a:pt x="178271" y="300235"/>
                  <a:pt x="4301" y="300235"/>
                </a:cubicBezTo>
                <a:lnTo>
                  <a:pt x="0" y="30061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9">
            <a:extLst>
              <a:ext uri="{FF2B5EF4-FFF2-40B4-BE49-F238E27FC236}">
                <a16:creationId xmlns:a16="http://schemas.microsoft.com/office/drawing/2014/main" id="{528B5121-A01E-5E15-3757-3770A6591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" y="199455"/>
            <a:ext cx="12061340" cy="6155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2813">
              <a:spcBef>
                <a:spcPct val="50000"/>
              </a:spcBef>
            </a:pPr>
            <a:r>
              <a:rPr lang="en-US" sz="3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Why the need for a design-oriented MOSFET model ?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64FB4AC-E309-E850-EE57-836725BDA19E}"/>
              </a:ext>
            </a:extLst>
          </p:cNvPr>
          <p:cNvSpPr txBox="1"/>
          <p:nvPr/>
        </p:nvSpPr>
        <p:spPr>
          <a:xfrm>
            <a:off x="783584" y="1106069"/>
            <a:ext cx="11026225" cy="1876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Medium of information exchange between foundry and designer.</a:t>
            </a:r>
          </a:p>
          <a:p>
            <a:pPr marL="3429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Provides detailed information about device operation &amp; characteristics.</a:t>
            </a:r>
          </a:p>
          <a:p>
            <a:pPr marL="3429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Simple enough to be incorporated in circuit simulators.</a:t>
            </a:r>
          </a:p>
          <a:p>
            <a:pPr marL="3429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Accurate enough to predict behavior of circuits.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80365" y="3588953"/>
            <a:ext cx="2048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Oversimplified models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876951" y="3593432"/>
            <a:ext cx="2363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 complex Models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876536" y="5824025"/>
            <a:ext cx="2797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Poor accuracy, only in one region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2/3 DC parameters</a:t>
            </a:r>
          </a:p>
        </p:txBody>
      </p:sp>
      <p:sp>
        <p:nvSpPr>
          <p:cNvPr id="4" name="ZoneTexte 14">
            <a:extLst>
              <a:ext uri="{FF2B5EF4-FFF2-40B4-BE49-F238E27FC236}">
                <a16:creationId xmlns:a16="http://schemas.microsoft.com/office/drawing/2014/main" id="{6C77202D-3E55-4540-1317-A41794955ABF}"/>
              </a:ext>
            </a:extLst>
          </p:cNvPr>
          <p:cNvSpPr txBox="1"/>
          <p:nvPr/>
        </p:nvSpPr>
        <p:spPr>
          <a:xfrm>
            <a:off x="7556292" y="5842337"/>
            <a:ext cx="27971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High accuracy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all regions 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tens of DC parameters</a:t>
            </a:r>
          </a:p>
        </p:txBody>
      </p:sp>
    </p:spTree>
    <p:extLst>
      <p:ext uri="{BB962C8B-B14F-4D97-AF65-F5344CB8AC3E}">
        <p14:creationId xmlns:p14="http://schemas.microsoft.com/office/powerpoint/2010/main" val="12964662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72532-5D66-A363-FA21-D40F8F8C5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59">
            <a:extLst>
              <a:ext uri="{FF2B5EF4-FFF2-40B4-BE49-F238E27FC236}">
                <a16:creationId xmlns:a16="http://schemas.microsoft.com/office/drawing/2014/main" id="{E4DE45FC-288C-3132-0CC2-E8182BA3FBB2}"/>
              </a:ext>
            </a:extLst>
          </p:cNvPr>
          <p:cNvSpPr/>
          <p:nvPr/>
        </p:nvSpPr>
        <p:spPr>
          <a:xfrm>
            <a:off x="-523226" y="3596583"/>
            <a:ext cx="4050631" cy="4682843"/>
          </a:xfrm>
          <a:custGeom>
            <a:avLst/>
            <a:gdLst>
              <a:gd name="connsiteX0" fmla="*/ 3028043 w 4050631"/>
              <a:gd name="connsiteY0" fmla="*/ 300235 h 4682843"/>
              <a:gd name="connsiteX1" fmla="*/ 2675357 w 4050631"/>
              <a:gd name="connsiteY1" fmla="*/ 587682 h 4682843"/>
              <a:gd name="connsiteX2" fmla="*/ 2673681 w 4050631"/>
              <a:gd name="connsiteY2" fmla="*/ 604307 h 4682843"/>
              <a:gd name="connsiteX3" fmla="*/ 2666957 w 4050631"/>
              <a:gd name="connsiteY3" fmla="*/ 604307 h 4682843"/>
              <a:gd name="connsiteX4" fmla="*/ 2666957 w 4050631"/>
              <a:gd name="connsiteY4" fmla="*/ 2040631 h 4682843"/>
              <a:gd name="connsiteX5" fmla="*/ 2819737 w 4050631"/>
              <a:gd name="connsiteY5" fmla="*/ 1940731 h 4682843"/>
              <a:gd name="connsiteX6" fmla="*/ 3236647 w 4050631"/>
              <a:gd name="connsiteY6" fmla="*/ 1706030 h 4682843"/>
              <a:gd name="connsiteX7" fmla="*/ 3386957 w 4050631"/>
              <a:gd name="connsiteY7" fmla="*/ 1634175 h 4682843"/>
              <a:gd name="connsiteX8" fmla="*/ 3386957 w 4050631"/>
              <a:gd name="connsiteY8" fmla="*/ 1031008 h 4682843"/>
              <a:gd name="connsiteX9" fmla="*/ 3388044 w 4050631"/>
              <a:gd name="connsiteY9" fmla="*/ 1020235 h 4682843"/>
              <a:gd name="connsiteX10" fmla="*/ 3388044 w 4050631"/>
              <a:gd name="connsiteY10" fmla="*/ 660235 h 4682843"/>
              <a:gd name="connsiteX11" fmla="*/ 3386957 w 4050631"/>
              <a:gd name="connsiteY11" fmla="*/ 649462 h 4682843"/>
              <a:gd name="connsiteX12" fmla="*/ 3386957 w 4050631"/>
              <a:gd name="connsiteY12" fmla="*/ 604307 h 4682843"/>
              <a:gd name="connsiteX13" fmla="*/ 3382406 w 4050631"/>
              <a:gd name="connsiteY13" fmla="*/ 604307 h 4682843"/>
              <a:gd name="connsiteX14" fmla="*/ 3380730 w 4050631"/>
              <a:gd name="connsiteY14" fmla="*/ 587682 h 4682843"/>
              <a:gd name="connsiteX15" fmla="*/ 3028043 w 4050631"/>
              <a:gd name="connsiteY15" fmla="*/ 300235 h 4682843"/>
              <a:gd name="connsiteX16" fmla="*/ 2020700 w 4050631"/>
              <a:gd name="connsiteY16" fmla="*/ 300235 h 4682843"/>
              <a:gd name="connsiteX17" fmla="*/ 1668014 w 4050631"/>
              <a:gd name="connsiteY17" fmla="*/ 587682 h 4682843"/>
              <a:gd name="connsiteX18" fmla="*/ 1666338 w 4050631"/>
              <a:gd name="connsiteY18" fmla="*/ 604307 h 4682843"/>
              <a:gd name="connsiteX19" fmla="*/ 1659614 w 4050631"/>
              <a:gd name="connsiteY19" fmla="*/ 604307 h 4682843"/>
              <a:gd name="connsiteX20" fmla="*/ 1659614 w 4050631"/>
              <a:gd name="connsiteY20" fmla="*/ 2818164 h 4682843"/>
              <a:gd name="connsiteX21" fmla="*/ 1680203 w 4050631"/>
              <a:gd name="connsiteY21" fmla="*/ 2797940 h 4682843"/>
              <a:gd name="connsiteX22" fmla="*/ 2040339 w 4050631"/>
              <a:gd name="connsiteY22" fmla="*/ 2487862 h 4682843"/>
              <a:gd name="connsiteX23" fmla="*/ 2379614 w 4050631"/>
              <a:gd name="connsiteY23" fmla="*/ 2232558 h 4682843"/>
              <a:gd name="connsiteX24" fmla="*/ 2379614 w 4050631"/>
              <a:gd name="connsiteY24" fmla="*/ 1031008 h 4682843"/>
              <a:gd name="connsiteX25" fmla="*/ 2380700 w 4050631"/>
              <a:gd name="connsiteY25" fmla="*/ 1020235 h 4682843"/>
              <a:gd name="connsiteX26" fmla="*/ 2380700 w 4050631"/>
              <a:gd name="connsiteY26" fmla="*/ 660235 h 4682843"/>
              <a:gd name="connsiteX27" fmla="*/ 2379614 w 4050631"/>
              <a:gd name="connsiteY27" fmla="*/ 649462 h 4682843"/>
              <a:gd name="connsiteX28" fmla="*/ 2379614 w 4050631"/>
              <a:gd name="connsiteY28" fmla="*/ 604307 h 4682843"/>
              <a:gd name="connsiteX29" fmla="*/ 2375062 w 4050631"/>
              <a:gd name="connsiteY29" fmla="*/ 604307 h 4682843"/>
              <a:gd name="connsiteX30" fmla="*/ 2373386 w 4050631"/>
              <a:gd name="connsiteY30" fmla="*/ 587682 h 4682843"/>
              <a:gd name="connsiteX31" fmla="*/ 2020700 w 4050631"/>
              <a:gd name="connsiteY31" fmla="*/ 300235 h 4682843"/>
              <a:gd name="connsiteX32" fmla="*/ 1013357 w 4050631"/>
              <a:gd name="connsiteY32" fmla="*/ 300235 h 4682843"/>
              <a:gd name="connsiteX33" fmla="*/ 660671 w 4050631"/>
              <a:gd name="connsiteY33" fmla="*/ 587682 h 4682843"/>
              <a:gd name="connsiteX34" fmla="*/ 658995 w 4050631"/>
              <a:gd name="connsiteY34" fmla="*/ 604307 h 4682843"/>
              <a:gd name="connsiteX35" fmla="*/ 652271 w 4050631"/>
              <a:gd name="connsiteY35" fmla="*/ 604307 h 4682843"/>
              <a:gd name="connsiteX36" fmla="*/ 652271 w 4050631"/>
              <a:gd name="connsiteY36" fmla="*/ 3977611 h 4682843"/>
              <a:gd name="connsiteX37" fmla="*/ 732162 w 4050631"/>
              <a:gd name="connsiteY37" fmla="*/ 3860112 h 4682843"/>
              <a:gd name="connsiteX38" fmla="*/ 1341344 w 4050631"/>
              <a:gd name="connsiteY38" fmla="*/ 3130792 h 4682843"/>
              <a:gd name="connsiteX39" fmla="*/ 1372271 w 4050631"/>
              <a:gd name="connsiteY39" fmla="*/ 3100413 h 4682843"/>
              <a:gd name="connsiteX40" fmla="*/ 1372271 w 4050631"/>
              <a:gd name="connsiteY40" fmla="*/ 1031008 h 4682843"/>
              <a:gd name="connsiteX41" fmla="*/ 1373357 w 4050631"/>
              <a:gd name="connsiteY41" fmla="*/ 1020235 h 4682843"/>
              <a:gd name="connsiteX42" fmla="*/ 1373357 w 4050631"/>
              <a:gd name="connsiteY42" fmla="*/ 660235 h 4682843"/>
              <a:gd name="connsiteX43" fmla="*/ 1372271 w 4050631"/>
              <a:gd name="connsiteY43" fmla="*/ 649462 h 4682843"/>
              <a:gd name="connsiteX44" fmla="*/ 1372271 w 4050631"/>
              <a:gd name="connsiteY44" fmla="*/ 604307 h 4682843"/>
              <a:gd name="connsiteX45" fmla="*/ 1367719 w 4050631"/>
              <a:gd name="connsiteY45" fmla="*/ 604307 h 4682843"/>
              <a:gd name="connsiteX46" fmla="*/ 1366043 w 4050631"/>
              <a:gd name="connsiteY46" fmla="*/ 587682 h 4682843"/>
              <a:gd name="connsiteX47" fmla="*/ 1013357 w 4050631"/>
              <a:gd name="connsiteY47" fmla="*/ 300235 h 4682843"/>
              <a:gd name="connsiteX48" fmla="*/ 0 w 4050631"/>
              <a:gd name="connsiteY48" fmla="*/ 0 h 4682843"/>
              <a:gd name="connsiteX49" fmla="*/ 4050631 w 4050631"/>
              <a:gd name="connsiteY49" fmla="*/ 0 h 4682843"/>
              <a:gd name="connsiteX50" fmla="*/ 4050631 w 4050631"/>
              <a:gd name="connsiteY50" fmla="*/ 301580 h 4682843"/>
              <a:gd name="connsiteX51" fmla="*/ 4035386 w 4050631"/>
              <a:gd name="connsiteY51" fmla="*/ 300235 h 4682843"/>
              <a:gd name="connsiteX52" fmla="*/ 3682700 w 4050631"/>
              <a:gd name="connsiteY52" fmla="*/ 587682 h 4682843"/>
              <a:gd name="connsiteX53" fmla="*/ 3681024 w 4050631"/>
              <a:gd name="connsiteY53" fmla="*/ 604307 h 4682843"/>
              <a:gd name="connsiteX54" fmla="*/ 3674300 w 4050631"/>
              <a:gd name="connsiteY54" fmla="*/ 604307 h 4682843"/>
              <a:gd name="connsiteX55" fmla="*/ 3674300 w 4050631"/>
              <a:gd name="connsiteY55" fmla="*/ 1497148 h 4682843"/>
              <a:gd name="connsiteX56" fmla="*/ 4050631 w 4050631"/>
              <a:gd name="connsiteY56" fmla="*/ 1347441 h 4682843"/>
              <a:gd name="connsiteX57" fmla="*/ 4050631 w 4050631"/>
              <a:gd name="connsiteY57" fmla="*/ 1582366 h 4682843"/>
              <a:gd name="connsiteX58" fmla="*/ 3929180 w 4050631"/>
              <a:gd name="connsiteY58" fmla="*/ 1628318 h 4682843"/>
              <a:gd name="connsiteX59" fmla="*/ 703448 w 4050631"/>
              <a:gd name="connsiteY59" fmla="*/ 4400119 h 4682843"/>
              <a:gd name="connsiteX60" fmla="*/ 540885 w 4050631"/>
              <a:gd name="connsiteY60" fmla="*/ 4682843 h 4682843"/>
              <a:gd name="connsiteX61" fmla="*/ 0 w 4050631"/>
              <a:gd name="connsiteY61" fmla="*/ 4682843 h 468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4050631" h="4682843">
                <a:moveTo>
                  <a:pt x="3028043" y="300235"/>
                </a:moveTo>
                <a:cubicBezTo>
                  <a:pt x="2854073" y="300235"/>
                  <a:pt x="2708925" y="423636"/>
                  <a:pt x="2675357" y="587682"/>
                </a:cubicBezTo>
                <a:lnTo>
                  <a:pt x="2673681" y="604307"/>
                </a:lnTo>
                <a:lnTo>
                  <a:pt x="2666957" y="604307"/>
                </a:lnTo>
                <a:lnTo>
                  <a:pt x="2666957" y="2040631"/>
                </a:lnTo>
                <a:lnTo>
                  <a:pt x="2819737" y="1940731"/>
                </a:lnTo>
                <a:cubicBezTo>
                  <a:pt x="2955814" y="1858048"/>
                  <a:pt x="3094849" y="1779749"/>
                  <a:pt x="3236647" y="1706030"/>
                </a:cubicBezTo>
                <a:lnTo>
                  <a:pt x="3386957" y="1634175"/>
                </a:lnTo>
                <a:lnTo>
                  <a:pt x="3386957" y="1031008"/>
                </a:lnTo>
                <a:lnTo>
                  <a:pt x="3388044" y="1020235"/>
                </a:lnTo>
                <a:lnTo>
                  <a:pt x="3388044" y="660235"/>
                </a:lnTo>
                <a:lnTo>
                  <a:pt x="3386957" y="649462"/>
                </a:lnTo>
                <a:lnTo>
                  <a:pt x="3386957" y="604307"/>
                </a:lnTo>
                <a:lnTo>
                  <a:pt x="3382406" y="604307"/>
                </a:lnTo>
                <a:lnTo>
                  <a:pt x="3380730" y="587682"/>
                </a:lnTo>
                <a:cubicBezTo>
                  <a:pt x="3347161" y="423636"/>
                  <a:pt x="3202014" y="300235"/>
                  <a:pt x="3028043" y="300235"/>
                </a:cubicBezTo>
                <a:close/>
                <a:moveTo>
                  <a:pt x="2020700" y="300235"/>
                </a:moveTo>
                <a:cubicBezTo>
                  <a:pt x="1846730" y="300235"/>
                  <a:pt x="1701582" y="423636"/>
                  <a:pt x="1668014" y="587682"/>
                </a:cubicBezTo>
                <a:lnTo>
                  <a:pt x="1666338" y="604307"/>
                </a:lnTo>
                <a:lnTo>
                  <a:pt x="1659614" y="604307"/>
                </a:lnTo>
                <a:lnTo>
                  <a:pt x="1659614" y="2818164"/>
                </a:lnTo>
                <a:lnTo>
                  <a:pt x="1680203" y="2797940"/>
                </a:lnTo>
                <a:cubicBezTo>
                  <a:pt x="1796767" y="2690720"/>
                  <a:pt x="1916878" y="2587296"/>
                  <a:pt x="2040339" y="2487862"/>
                </a:cubicBezTo>
                <a:lnTo>
                  <a:pt x="2379614" y="2232558"/>
                </a:lnTo>
                <a:lnTo>
                  <a:pt x="2379614" y="1031008"/>
                </a:lnTo>
                <a:lnTo>
                  <a:pt x="2380700" y="1020235"/>
                </a:lnTo>
                <a:lnTo>
                  <a:pt x="2380700" y="660235"/>
                </a:lnTo>
                <a:lnTo>
                  <a:pt x="2379614" y="649462"/>
                </a:lnTo>
                <a:lnTo>
                  <a:pt x="2379614" y="604307"/>
                </a:lnTo>
                <a:lnTo>
                  <a:pt x="2375062" y="604307"/>
                </a:lnTo>
                <a:lnTo>
                  <a:pt x="2373386" y="587682"/>
                </a:lnTo>
                <a:cubicBezTo>
                  <a:pt x="2339818" y="423636"/>
                  <a:pt x="2194670" y="300235"/>
                  <a:pt x="2020700" y="300235"/>
                </a:cubicBezTo>
                <a:close/>
                <a:moveTo>
                  <a:pt x="1013357" y="300235"/>
                </a:moveTo>
                <a:cubicBezTo>
                  <a:pt x="839387" y="300235"/>
                  <a:pt x="694239" y="423636"/>
                  <a:pt x="660671" y="587682"/>
                </a:cubicBezTo>
                <a:lnTo>
                  <a:pt x="658995" y="604307"/>
                </a:lnTo>
                <a:lnTo>
                  <a:pt x="652271" y="604307"/>
                </a:lnTo>
                <a:lnTo>
                  <a:pt x="652271" y="3977611"/>
                </a:lnTo>
                <a:lnTo>
                  <a:pt x="732162" y="3860112"/>
                </a:lnTo>
                <a:cubicBezTo>
                  <a:pt x="919208" y="3603653"/>
                  <a:pt x="1122792" y="3360023"/>
                  <a:pt x="1341344" y="3130792"/>
                </a:cubicBezTo>
                <a:lnTo>
                  <a:pt x="1372271" y="3100413"/>
                </a:lnTo>
                <a:lnTo>
                  <a:pt x="1372271" y="1031008"/>
                </a:lnTo>
                <a:lnTo>
                  <a:pt x="1373357" y="1020235"/>
                </a:lnTo>
                <a:lnTo>
                  <a:pt x="1373357" y="660235"/>
                </a:lnTo>
                <a:lnTo>
                  <a:pt x="1372271" y="649462"/>
                </a:lnTo>
                <a:lnTo>
                  <a:pt x="1372271" y="604307"/>
                </a:lnTo>
                <a:lnTo>
                  <a:pt x="1367719" y="604307"/>
                </a:lnTo>
                <a:lnTo>
                  <a:pt x="1366043" y="587682"/>
                </a:lnTo>
                <a:cubicBezTo>
                  <a:pt x="1332475" y="423636"/>
                  <a:pt x="1187327" y="300235"/>
                  <a:pt x="1013357" y="300235"/>
                </a:cubicBezTo>
                <a:close/>
                <a:moveTo>
                  <a:pt x="0" y="0"/>
                </a:moveTo>
                <a:lnTo>
                  <a:pt x="4050631" y="0"/>
                </a:lnTo>
                <a:lnTo>
                  <a:pt x="4050631" y="301580"/>
                </a:lnTo>
                <a:lnTo>
                  <a:pt x="4035386" y="300235"/>
                </a:lnTo>
                <a:cubicBezTo>
                  <a:pt x="3861416" y="300235"/>
                  <a:pt x="3716268" y="423636"/>
                  <a:pt x="3682700" y="587682"/>
                </a:cubicBezTo>
                <a:lnTo>
                  <a:pt x="3681024" y="604307"/>
                </a:lnTo>
                <a:lnTo>
                  <a:pt x="3674300" y="604307"/>
                </a:lnTo>
                <a:lnTo>
                  <a:pt x="3674300" y="1497148"/>
                </a:lnTo>
                <a:lnTo>
                  <a:pt x="4050631" y="1347441"/>
                </a:lnTo>
                <a:lnTo>
                  <a:pt x="4050631" y="1582366"/>
                </a:lnTo>
                <a:lnTo>
                  <a:pt x="3929180" y="1628318"/>
                </a:lnTo>
                <a:cubicBezTo>
                  <a:pt x="2582456" y="2188229"/>
                  <a:pt x="1453229" y="3166146"/>
                  <a:pt x="703448" y="4400119"/>
                </a:cubicBezTo>
                <a:lnTo>
                  <a:pt x="540885" y="4682843"/>
                </a:lnTo>
                <a:lnTo>
                  <a:pt x="0" y="468284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58">
            <a:extLst>
              <a:ext uri="{FF2B5EF4-FFF2-40B4-BE49-F238E27FC236}">
                <a16:creationId xmlns:a16="http://schemas.microsoft.com/office/drawing/2014/main" id="{28CCF955-5941-C680-4B6B-CE758D43F8BA}"/>
              </a:ext>
            </a:extLst>
          </p:cNvPr>
          <p:cNvSpPr/>
          <p:nvPr/>
        </p:nvSpPr>
        <p:spPr>
          <a:xfrm>
            <a:off x="8578253" y="3593432"/>
            <a:ext cx="4038600" cy="4682843"/>
          </a:xfrm>
          <a:custGeom>
            <a:avLst/>
            <a:gdLst>
              <a:gd name="connsiteX0" fmla="*/ 3026330 w 4038600"/>
              <a:gd name="connsiteY0" fmla="*/ 300235 h 4682843"/>
              <a:gd name="connsiteX1" fmla="*/ 2673644 w 4038600"/>
              <a:gd name="connsiteY1" fmla="*/ 587682 h 4682843"/>
              <a:gd name="connsiteX2" fmla="*/ 2671968 w 4038600"/>
              <a:gd name="connsiteY2" fmla="*/ 604307 h 4682843"/>
              <a:gd name="connsiteX3" fmla="*/ 2665244 w 4038600"/>
              <a:gd name="connsiteY3" fmla="*/ 604307 h 4682843"/>
              <a:gd name="connsiteX4" fmla="*/ 2665244 w 4038600"/>
              <a:gd name="connsiteY4" fmla="*/ 3099349 h 4682843"/>
              <a:gd name="connsiteX5" fmla="*/ 2697254 w 4038600"/>
              <a:gd name="connsiteY5" fmla="*/ 3130792 h 4682843"/>
              <a:gd name="connsiteX6" fmla="*/ 3306437 w 4038600"/>
              <a:gd name="connsiteY6" fmla="*/ 3860112 h 4682843"/>
              <a:gd name="connsiteX7" fmla="*/ 3385244 w 4038600"/>
              <a:gd name="connsiteY7" fmla="*/ 3976017 h 4682843"/>
              <a:gd name="connsiteX8" fmla="*/ 3385244 w 4038600"/>
              <a:gd name="connsiteY8" fmla="*/ 1031008 h 4682843"/>
              <a:gd name="connsiteX9" fmla="*/ 3386330 w 4038600"/>
              <a:gd name="connsiteY9" fmla="*/ 1020235 h 4682843"/>
              <a:gd name="connsiteX10" fmla="*/ 3386330 w 4038600"/>
              <a:gd name="connsiteY10" fmla="*/ 660235 h 4682843"/>
              <a:gd name="connsiteX11" fmla="*/ 3385244 w 4038600"/>
              <a:gd name="connsiteY11" fmla="*/ 649462 h 4682843"/>
              <a:gd name="connsiteX12" fmla="*/ 3385244 w 4038600"/>
              <a:gd name="connsiteY12" fmla="*/ 604307 h 4682843"/>
              <a:gd name="connsiteX13" fmla="*/ 3380692 w 4038600"/>
              <a:gd name="connsiteY13" fmla="*/ 604307 h 4682843"/>
              <a:gd name="connsiteX14" fmla="*/ 3379016 w 4038600"/>
              <a:gd name="connsiteY14" fmla="*/ 587682 h 4682843"/>
              <a:gd name="connsiteX15" fmla="*/ 3026330 w 4038600"/>
              <a:gd name="connsiteY15" fmla="*/ 300235 h 4682843"/>
              <a:gd name="connsiteX16" fmla="*/ 2018987 w 4038600"/>
              <a:gd name="connsiteY16" fmla="*/ 300235 h 4682843"/>
              <a:gd name="connsiteX17" fmla="*/ 1666301 w 4038600"/>
              <a:gd name="connsiteY17" fmla="*/ 587682 h 4682843"/>
              <a:gd name="connsiteX18" fmla="*/ 1664625 w 4038600"/>
              <a:gd name="connsiteY18" fmla="*/ 604307 h 4682843"/>
              <a:gd name="connsiteX19" fmla="*/ 1657901 w 4038600"/>
              <a:gd name="connsiteY19" fmla="*/ 604307 h 4682843"/>
              <a:gd name="connsiteX20" fmla="*/ 1657901 w 4038600"/>
              <a:gd name="connsiteY20" fmla="*/ 2231742 h 4682843"/>
              <a:gd name="connsiteX21" fmla="*/ 1998260 w 4038600"/>
              <a:gd name="connsiteY21" fmla="*/ 2487862 h 4682843"/>
              <a:gd name="connsiteX22" fmla="*/ 2358396 w 4038600"/>
              <a:gd name="connsiteY22" fmla="*/ 2797940 h 4682843"/>
              <a:gd name="connsiteX23" fmla="*/ 2377901 w 4038600"/>
              <a:gd name="connsiteY23" fmla="*/ 2817100 h 4682843"/>
              <a:gd name="connsiteX24" fmla="*/ 2377901 w 4038600"/>
              <a:gd name="connsiteY24" fmla="*/ 1031008 h 4682843"/>
              <a:gd name="connsiteX25" fmla="*/ 2378987 w 4038600"/>
              <a:gd name="connsiteY25" fmla="*/ 1020235 h 4682843"/>
              <a:gd name="connsiteX26" fmla="*/ 2378987 w 4038600"/>
              <a:gd name="connsiteY26" fmla="*/ 660235 h 4682843"/>
              <a:gd name="connsiteX27" fmla="*/ 2377901 w 4038600"/>
              <a:gd name="connsiteY27" fmla="*/ 649462 h 4682843"/>
              <a:gd name="connsiteX28" fmla="*/ 2377901 w 4038600"/>
              <a:gd name="connsiteY28" fmla="*/ 604307 h 4682843"/>
              <a:gd name="connsiteX29" fmla="*/ 2373349 w 4038600"/>
              <a:gd name="connsiteY29" fmla="*/ 604307 h 4682843"/>
              <a:gd name="connsiteX30" fmla="*/ 2371673 w 4038600"/>
              <a:gd name="connsiteY30" fmla="*/ 587682 h 4682843"/>
              <a:gd name="connsiteX31" fmla="*/ 2018987 w 4038600"/>
              <a:gd name="connsiteY31" fmla="*/ 300235 h 4682843"/>
              <a:gd name="connsiteX32" fmla="*/ 1011644 w 4038600"/>
              <a:gd name="connsiteY32" fmla="*/ 300235 h 4682843"/>
              <a:gd name="connsiteX33" fmla="*/ 658958 w 4038600"/>
              <a:gd name="connsiteY33" fmla="*/ 587682 h 4682843"/>
              <a:gd name="connsiteX34" fmla="*/ 657282 w 4038600"/>
              <a:gd name="connsiteY34" fmla="*/ 604307 h 4682843"/>
              <a:gd name="connsiteX35" fmla="*/ 650558 w 4038600"/>
              <a:gd name="connsiteY35" fmla="*/ 604307 h 4682843"/>
              <a:gd name="connsiteX36" fmla="*/ 650558 w 4038600"/>
              <a:gd name="connsiteY36" fmla="*/ 1633658 h 4682843"/>
              <a:gd name="connsiteX37" fmla="*/ 801951 w 4038600"/>
              <a:gd name="connsiteY37" fmla="*/ 1706030 h 4682843"/>
              <a:gd name="connsiteX38" fmla="*/ 1218862 w 4038600"/>
              <a:gd name="connsiteY38" fmla="*/ 1940731 h 4682843"/>
              <a:gd name="connsiteX39" fmla="*/ 1370558 w 4038600"/>
              <a:gd name="connsiteY39" fmla="*/ 2039923 h 4682843"/>
              <a:gd name="connsiteX40" fmla="*/ 1370558 w 4038600"/>
              <a:gd name="connsiteY40" fmla="*/ 1031008 h 4682843"/>
              <a:gd name="connsiteX41" fmla="*/ 1371644 w 4038600"/>
              <a:gd name="connsiteY41" fmla="*/ 1020235 h 4682843"/>
              <a:gd name="connsiteX42" fmla="*/ 1371644 w 4038600"/>
              <a:gd name="connsiteY42" fmla="*/ 660235 h 4682843"/>
              <a:gd name="connsiteX43" fmla="*/ 1370558 w 4038600"/>
              <a:gd name="connsiteY43" fmla="*/ 649462 h 4682843"/>
              <a:gd name="connsiteX44" fmla="*/ 1370558 w 4038600"/>
              <a:gd name="connsiteY44" fmla="*/ 604307 h 4682843"/>
              <a:gd name="connsiteX45" fmla="*/ 1366006 w 4038600"/>
              <a:gd name="connsiteY45" fmla="*/ 604307 h 4682843"/>
              <a:gd name="connsiteX46" fmla="*/ 1364330 w 4038600"/>
              <a:gd name="connsiteY46" fmla="*/ 587682 h 4682843"/>
              <a:gd name="connsiteX47" fmla="*/ 1011644 w 4038600"/>
              <a:gd name="connsiteY47" fmla="*/ 300235 h 4682843"/>
              <a:gd name="connsiteX48" fmla="*/ 0 w 4038600"/>
              <a:gd name="connsiteY48" fmla="*/ 0 h 4682843"/>
              <a:gd name="connsiteX49" fmla="*/ 4038600 w 4038600"/>
              <a:gd name="connsiteY49" fmla="*/ 0 h 4682843"/>
              <a:gd name="connsiteX50" fmla="*/ 4038600 w 4038600"/>
              <a:gd name="connsiteY50" fmla="*/ 4682843 h 4682843"/>
              <a:gd name="connsiteX51" fmla="*/ 3497713 w 4038600"/>
              <a:gd name="connsiteY51" fmla="*/ 4682843 h 4682843"/>
              <a:gd name="connsiteX52" fmla="*/ 3335150 w 4038600"/>
              <a:gd name="connsiteY52" fmla="*/ 4400119 h 4682843"/>
              <a:gd name="connsiteX53" fmla="*/ 109418 w 4038600"/>
              <a:gd name="connsiteY53" fmla="*/ 1628318 h 4682843"/>
              <a:gd name="connsiteX54" fmla="*/ 0 w 4038600"/>
              <a:gd name="connsiteY54" fmla="*/ 1586919 h 4682843"/>
              <a:gd name="connsiteX55" fmla="*/ 0 w 4038600"/>
              <a:gd name="connsiteY55" fmla="*/ 1352227 h 4682843"/>
              <a:gd name="connsiteX56" fmla="*/ 363215 w 4038600"/>
              <a:gd name="connsiteY56" fmla="*/ 1496717 h 4682843"/>
              <a:gd name="connsiteX57" fmla="*/ 363215 w 4038600"/>
              <a:gd name="connsiteY57" fmla="*/ 1031008 h 4682843"/>
              <a:gd name="connsiteX58" fmla="*/ 364301 w 4038600"/>
              <a:gd name="connsiteY58" fmla="*/ 1020235 h 4682843"/>
              <a:gd name="connsiteX59" fmla="*/ 364301 w 4038600"/>
              <a:gd name="connsiteY59" fmla="*/ 660235 h 4682843"/>
              <a:gd name="connsiteX60" fmla="*/ 363215 w 4038600"/>
              <a:gd name="connsiteY60" fmla="*/ 649462 h 4682843"/>
              <a:gd name="connsiteX61" fmla="*/ 363215 w 4038600"/>
              <a:gd name="connsiteY61" fmla="*/ 604307 h 4682843"/>
              <a:gd name="connsiteX62" fmla="*/ 358663 w 4038600"/>
              <a:gd name="connsiteY62" fmla="*/ 604307 h 4682843"/>
              <a:gd name="connsiteX63" fmla="*/ 356987 w 4038600"/>
              <a:gd name="connsiteY63" fmla="*/ 587682 h 4682843"/>
              <a:gd name="connsiteX64" fmla="*/ 4301 w 4038600"/>
              <a:gd name="connsiteY64" fmla="*/ 300235 h 4682843"/>
              <a:gd name="connsiteX65" fmla="*/ 0 w 4038600"/>
              <a:gd name="connsiteY65" fmla="*/ 300615 h 468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038600" h="4682843">
                <a:moveTo>
                  <a:pt x="3026330" y="300235"/>
                </a:moveTo>
                <a:cubicBezTo>
                  <a:pt x="2852360" y="300235"/>
                  <a:pt x="2707212" y="423636"/>
                  <a:pt x="2673644" y="587682"/>
                </a:cubicBezTo>
                <a:lnTo>
                  <a:pt x="2671968" y="604307"/>
                </a:lnTo>
                <a:lnTo>
                  <a:pt x="2665244" y="604307"/>
                </a:lnTo>
                <a:lnTo>
                  <a:pt x="2665244" y="3099349"/>
                </a:lnTo>
                <a:lnTo>
                  <a:pt x="2697254" y="3130792"/>
                </a:lnTo>
                <a:cubicBezTo>
                  <a:pt x="2915806" y="3360023"/>
                  <a:pt x="3119390" y="3603653"/>
                  <a:pt x="3306437" y="3860112"/>
                </a:cubicBezTo>
                <a:lnTo>
                  <a:pt x="3385244" y="3976017"/>
                </a:lnTo>
                <a:lnTo>
                  <a:pt x="3385244" y="1031008"/>
                </a:lnTo>
                <a:lnTo>
                  <a:pt x="3386330" y="1020235"/>
                </a:lnTo>
                <a:lnTo>
                  <a:pt x="3386330" y="660235"/>
                </a:lnTo>
                <a:lnTo>
                  <a:pt x="3385244" y="649462"/>
                </a:lnTo>
                <a:lnTo>
                  <a:pt x="3385244" y="604307"/>
                </a:lnTo>
                <a:lnTo>
                  <a:pt x="3380692" y="604307"/>
                </a:lnTo>
                <a:lnTo>
                  <a:pt x="3379016" y="587682"/>
                </a:lnTo>
                <a:cubicBezTo>
                  <a:pt x="3345448" y="423636"/>
                  <a:pt x="3200300" y="300235"/>
                  <a:pt x="3026330" y="300235"/>
                </a:cubicBezTo>
                <a:close/>
                <a:moveTo>
                  <a:pt x="2018987" y="300235"/>
                </a:moveTo>
                <a:cubicBezTo>
                  <a:pt x="1845017" y="300235"/>
                  <a:pt x="1699869" y="423636"/>
                  <a:pt x="1666301" y="587682"/>
                </a:cubicBezTo>
                <a:lnTo>
                  <a:pt x="1664625" y="604307"/>
                </a:lnTo>
                <a:lnTo>
                  <a:pt x="1657901" y="604307"/>
                </a:lnTo>
                <a:lnTo>
                  <a:pt x="1657901" y="2231742"/>
                </a:lnTo>
                <a:lnTo>
                  <a:pt x="1998260" y="2487862"/>
                </a:lnTo>
                <a:cubicBezTo>
                  <a:pt x="2121720" y="2587296"/>
                  <a:pt x="2241831" y="2690720"/>
                  <a:pt x="2358396" y="2797940"/>
                </a:cubicBezTo>
                <a:lnTo>
                  <a:pt x="2377901" y="2817100"/>
                </a:lnTo>
                <a:lnTo>
                  <a:pt x="2377901" y="1031008"/>
                </a:lnTo>
                <a:lnTo>
                  <a:pt x="2378987" y="1020235"/>
                </a:lnTo>
                <a:lnTo>
                  <a:pt x="2378987" y="660235"/>
                </a:lnTo>
                <a:lnTo>
                  <a:pt x="2377901" y="649462"/>
                </a:lnTo>
                <a:lnTo>
                  <a:pt x="2377901" y="604307"/>
                </a:lnTo>
                <a:lnTo>
                  <a:pt x="2373349" y="604307"/>
                </a:lnTo>
                <a:lnTo>
                  <a:pt x="2371673" y="587682"/>
                </a:lnTo>
                <a:cubicBezTo>
                  <a:pt x="2338105" y="423636"/>
                  <a:pt x="2192957" y="300235"/>
                  <a:pt x="2018987" y="300235"/>
                </a:cubicBezTo>
                <a:close/>
                <a:moveTo>
                  <a:pt x="1011644" y="300235"/>
                </a:moveTo>
                <a:cubicBezTo>
                  <a:pt x="837674" y="300235"/>
                  <a:pt x="692526" y="423636"/>
                  <a:pt x="658958" y="587682"/>
                </a:cubicBezTo>
                <a:lnTo>
                  <a:pt x="657282" y="604307"/>
                </a:lnTo>
                <a:lnTo>
                  <a:pt x="650558" y="604307"/>
                </a:lnTo>
                <a:lnTo>
                  <a:pt x="650558" y="1633658"/>
                </a:lnTo>
                <a:lnTo>
                  <a:pt x="801951" y="1706030"/>
                </a:lnTo>
                <a:cubicBezTo>
                  <a:pt x="943749" y="1779749"/>
                  <a:pt x="1082784" y="1858048"/>
                  <a:pt x="1218862" y="1940731"/>
                </a:cubicBezTo>
                <a:lnTo>
                  <a:pt x="1370558" y="2039923"/>
                </a:lnTo>
                <a:lnTo>
                  <a:pt x="1370558" y="1031008"/>
                </a:lnTo>
                <a:lnTo>
                  <a:pt x="1371644" y="1020235"/>
                </a:lnTo>
                <a:lnTo>
                  <a:pt x="1371644" y="660235"/>
                </a:lnTo>
                <a:lnTo>
                  <a:pt x="1370558" y="649462"/>
                </a:lnTo>
                <a:lnTo>
                  <a:pt x="1370558" y="604307"/>
                </a:lnTo>
                <a:lnTo>
                  <a:pt x="1366006" y="604307"/>
                </a:lnTo>
                <a:lnTo>
                  <a:pt x="1364330" y="587682"/>
                </a:lnTo>
                <a:cubicBezTo>
                  <a:pt x="1330762" y="423636"/>
                  <a:pt x="1185614" y="300235"/>
                  <a:pt x="1011644" y="300235"/>
                </a:cubicBezTo>
                <a:close/>
                <a:moveTo>
                  <a:pt x="0" y="0"/>
                </a:moveTo>
                <a:lnTo>
                  <a:pt x="4038600" y="0"/>
                </a:lnTo>
                <a:lnTo>
                  <a:pt x="4038600" y="4682843"/>
                </a:lnTo>
                <a:lnTo>
                  <a:pt x="3497713" y="4682843"/>
                </a:lnTo>
                <a:lnTo>
                  <a:pt x="3335150" y="4400119"/>
                </a:lnTo>
                <a:cubicBezTo>
                  <a:pt x="2585370" y="3166146"/>
                  <a:pt x="1456142" y="2188229"/>
                  <a:pt x="109418" y="1628318"/>
                </a:cubicBezTo>
                <a:lnTo>
                  <a:pt x="0" y="1586919"/>
                </a:lnTo>
                <a:lnTo>
                  <a:pt x="0" y="1352227"/>
                </a:lnTo>
                <a:lnTo>
                  <a:pt x="363215" y="1496717"/>
                </a:lnTo>
                <a:lnTo>
                  <a:pt x="363215" y="1031008"/>
                </a:lnTo>
                <a:lnTo>
                  <a:pt x="364301" y="1020235"/>
                </a:lnTo>
                <a:lnTo>
                  <a:pt x="364301" y="660235"/>
                </a:lnTo>
                <a:lnTo>
                  <a:pt x="363215" y="649462"/>
                </a:lnTo>
                <a:lnTo>
                  <a:pt x="363215" y="604307"/>
                </a:lnTo>
                <a:lnTo>
                  <a:pt x="358663" y="604307"/>
                </a:lnTo>
                <a:lnTo>
                  <a:pt x="356987" y="587682"/>
                </a:lnTo>
                <a:cubicBezTo>
                  <a:pt x="323419" y="423636"/>
                  <a:pt x="178271" y="300235"/>
                  <a:pt x="4301" y="300235"/>
                </a:cubicBezTo>
                <a:lnTo>
                  <a:pt x="0" y="30061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66">
            <a:extLst>
              <a:ext uri="{FF2B5EF4-FFF2-40B4-BE49-F238E27FC236}">
                <a16:creationId xmlns:a16="http://schemas.microsoft.com/office/drawing/2014/main" id="{3AF9D63C-9FE8-4EDC-C32C-0FF415317BD0}"/>
              </a:ext>
            </a:extLst>
          </p:cNvPr>
          <p:cNvSpPr/>
          <p:nvPr/>
        </p:nvSpPr>
        <p:spPr>
          <a:xfrm>
            <a:off x="3555635" y="3594784"/>
            <a:ext cx="4994388" cy="1585675"/>
          </a:xfrm>
          <a:custGeom>
            <a:avLst/>
            <a:gdLst>
              <a:gd name="connsiteX0" fmla="*/ 3994634 w 4994388"/>
              <a:gd name="connsiteY0" fmla="*/ 300235 h 1585675"/>
              <a:gd name="connsiteX1" fmla="*/ 3641948 w 4994388"/>
              <a:gd name="connsiteY1" fmla="*/ 587682 h 1585675"/>
              <a:gd name="connsiteX2" fmla="*/ 3640272 w 4994388"/>
              <a:gd name="connsiteY2" fmla="*/ 604307 h 1585675"/>
              <a:gd name="connsiteX3" fmla="*/ 3633548 w 4994388"/>
              <a:gd name="connsiteY3" fmla="*/ 604307 h 1585675"/>
              <a:gd name="connsiteX4" fmla="*/ 3633548 w 4994388"/>
              <a:gd name="connsiteY4" fmla="*/ 990838 h 1585675"/>
              <a:gd name="connsiteX5" fmla="*/ 3735422 w 4994388"/>
              <a:gd name="connsiteY5" fmla="*/ 1006894 h 1585675"/>
              <a:gd name="connsiteX6" fmla="*/ 4217649 w 4994388"/>
              <a:gd name="connsiteY6" fmla="*/ 1108683 h 1585675"/>
              <a:gd name="connsiteX7" fmla="*/ 4353548 w 4994388"/>
              <a:gd name="connsiteY7" fmla="*/ 1144776 h 1585675"/>
              <a:gd name="connsiteX8" fmla="*/ 4353548 w 4994388"/>
              <a:gd name="connsiteY8" fmla="*/ 1031008 h 1585675"/>
              <a:gd name="connsiteX9" fmla="*/ 4354634 w 4994388"/>
              <a:gd name="connsiteY9" fmla="*/ 1020235 h 1585675"/>
              <a:gd name="connsiteX10" fmla="*/ 4354634 w 4994388"/>
              <a:gd name="connsiteY10" fmla="*/ 660235 h 1585675"/>
              <a:gd name="connsiteX11" fmla="*/ 4353548 w 4994388"/>
              <a:gd name="connsiteY11" fmla="*/ 649462 h 1585675"/>
              <a:gd name="connsiteX12" fmla="*/ 4353548 w 4994388"/>
              <a:gd name="connsiteY12" fmla="*/ 604307 h 1585675"/>
              <a:gd name="connsiteX13" fmla="*/ 4348996 w 4994388"/>
              <a:gd name="connsiteY13" fmla="*/ 604307 h 1585675"/>
              <a:gd name="connsiteX14" fmla="*/ 4347320 w 4994388"/>
              <a:gd name="connsiteY14" fmla="*/ 587682 h 1585675"/>
              <a:gd name="connsiteX15" fmla="*/ 3994634 w 4994388"/>
              <a:gd name="connsiteY15" fmla="*/ 300235 h 1585675"/>
              <a:gd name="connsiteX16" fmla="*/ 2987291 w 4994388"/>
              <a:gd name="connsiteY16" fmla="*/ 300235 h 1585675"/>
              <a:gd name="connsiteX17" fmla="*/ 2634605 w 4994388"/>
              <a:gd name="connsiteY17" fmla="*/ 587682 h 1585675"/>
              <a:gd name="connsiteX18" fmla="*/ 2632929 w 4994388"/>
              <a:gd name="connsiteY18" fmla="*/ 604307 h 1585675"/>
              <a:gd name="connsiteX19" fmla="*/ 2626206 w 4994388"/>
              <a:gd name="connsiteY19" fmla="*/ 604307 h 1585675"/>
              <a:gd name="connsiteX20" fmla="*/ 2626206 w 4994388"/>
              <a:gd name="connsiteY20" fmla="*/ 900852 h 1585675"/>
              <a:gd name="connsiteX21" fmla="*/ 2738304 w 4994388"/>
              <a:gd name="connsiteY21" fmla="*/ 902801 h 1585675"/>
              <a:gd name="connsiteX22" fmla="*/ 3241915 w 4994388"/>
              <a:gd name="connsiteY22" fmla="*/ 937875 h 1585675"/>
              <a:gd name="connsiteX23" fmla="*/ 3347291 w 4994388"/>
              <a:gd name="connsiteY23" fmla="*/ 950761 h 1585675"/>
              <a:gd name="connsiteX24" fmla="*/ 3347291 w 4994388"/>
              <a:gd name="connsiteY24" fmla="*/ 660235 h 1585675"/>
              <a:gd name="connsiteX25" fmla="*/ 3346205 w 4994388"/>
              <a:gd name="connsiteY25" fmla="*/ 649462 h 1585675"/>
              <a:gd name="connsiteX26" fmla="*/ 3346205 w 4994388"/>
              <a:gd name="connsiteY26" fmla="*/ 604307 h 1585675"/>
              <a:gd name="connsiteX27" fmla="*/ 3341653 w 4994388"/>
              <a:gd name="connsiteY27" fmla="*/ 604307 h 1585675"/>
              <a:gd name="connsiteX28" fmla="*/ 3339977 w 4994388"/>
              <a:gd name="connsiteY28" fmla="*/ 587682 h 1585675"/>
              <a:gd name="connsiteX29" fmla="*/ 2987291 w 4994388"/>
              <a:gd name="connsiteY29" fmla="*/ 300235 h 1585675"/>
              <a:gd name="connsiteX30" fmla="*/ 1979953 w 4994388"/>
              <a:gd name="connsiteY30" fmla="*/ 300235 h 1585675"/>
              <a:gd name="connsiteX31" fmla="*/ 1627266 w 4994388"/>
              <a:gd name="connsiteY31" fmla="*/ 587682 h 1585675"/>
              <a:gd name="connsiteX32" fmla="*/ 1625591 w 4994388"/>
              <a:gd name="connsiteY32" fmla="*/ 604307 h 1585675"/>
              <a:gd name="connsiteX33" fmla="*/ 1618866 w 4994388"/>
              <a:gd name="connsiteY33" fmla="*/ 604307 h 1585675"/>
              <a:gd name="connsiteX34" fmla="*/ 1618866 w 4994388"/>
              <a:gd name="connsiteY34" fmla="*/ 950761 h 1585675"/>
              <a:gd name="connsiteX35" fmla="*/ 1724238 w 4994388"/>
              <a:gd name="connsiteY35" fmla="*/ 937875 h 1585675"/>
              <a:gd name="connsiteX36" fmla="*/ 2227849 w 4994388"/>
              <a:gd name="connsiteY36" fmla="*/ 902801 h 1585675"/>
              <a:gd name="connsiteX37" fmla="*/ 2339949 w 4994388"/>
              <a:gd name="connsiteY37" fmla="*/ 900852 h 1585675"/>
              <a:gd name="connsiteX38" fmla="*/ 2339949 w 4994388"/>
              <a:gd name="connsiteY38" fmla="*/ 660235 h 1585675"/>
              <a:gd name="connsiteX39" fmla="*/ 2338866 w 4994388"/>
              <a:gd name="connsiteY39" fmla="*/ 649462 h 1585675"/>
              <a:gd name="connsiteX40" fmla="*/ 2338866 w 4994388"/>
              <a:gd name="connsiteY40" fmla="*/ 604307 h 1585675"/>
              <a:gd name="connsiteX41" fmla="*/ 2334312 w 4994388"/>
              <a:gd name="connsiteY41" fmla="*/ 604307 h 1585675"/>
              <a:gd name="connsiteX42" fmla="*/ 2332636 w 4994388"/>
              <a:gd name="connsiteY42" fmla="*/ 587682 h 1585675"/>
              <a:gd name="connsiteX43" fmla="*/ 1979953 w 4994388"/>
              <a:gd name="connsiteY43" fmla="*/ 300235 h 1585675"/>
              <a:gd name="connsiteX44" fmla="*/ 972609 w 4994388"/>
              <a:gd name="connsiteY44" fmla="*/ 300235 h 1585675"/>
              <a:gd name="connsiteX45" fmla="*/ 619922 w 4994388"/>
              <a:gd name="connsiteY45" fmla="*/ 587682 h 1585675"/>
              <a:gd name="connsiteX46" fmla="*/ 618247 w 4994388"/>
              <a:gd name="connsiteY46" fmla="*/ 604307 h 1585675"/>
              <a:gd name="connsiteX47" fmla="*/ 611522 w 4994388"/>
              <a:gd name="connsiteY47" fmla="*/ 604307 h 1585675"/>
              <a:gd name="connsiteX48" fmla="*/ 611522 w 4994388"/>
              <a:gd name="connsiteY48" fmla="*/ 1145064 h 1585675"/>
              <a:gd name="connsiteX49" fmla="*/ 748504 w 4994388"/>
              <a:gd name="connsiteY49" fmla="*/ 1108683 h 1585675"/>
              <a:gd name="connsiteX50" fmla="*/ 1230731 w 4994388"/>
              <a:gd name="connsiteY50" fmla="*/ 1006894 h 1585675"/>
              <a:gd name="connsiteX51" fmla="*/ 1332609 w 4994388"/>
              <a:gd name="connsiteY51" fmla="*/ 990837 h 1585675"/>
              <a:gd name="connsiteX52" fmla="*/ 1332609 w 4994388"/>
              <a:gd name="connsiteY52" fmla="*/ 660235 h 1585675"/>
              <a:gd name="connsiteX53" fmla="*/ 1331522 w 4994388"/>
              <a:gd name="connsiteY53" fmla="*/ 649462 h 1585675"/>
              <a:gd name="connsiteX54" fmla="*/ 1331522 w 4994388"/>
              <a:gd name="connsiteY54" fmla="*/ 604307 h 1585675"/>
              <a:gd name="connsiteX55" fmla="*/ 1326970 w 4994388"/>
              <a:gd name="connsiteY55" fmla="*/ 604307 h 1585675"/>
              <a:gd name="connsiteX56" fmla="*/ 1325297 w 4994388"/>
              <a:gd name="connsiteY56" fmla="*/ 587682 h 1585675"/>
              <a:gd name="connsiteX57" fmla="*/ 972609 w 4994388"/>
              <a:gd name="connsiteY57" fmla="*/ 300235 h 1585675"/>
              <a:gd name="connsiteX58" fmla="*/ 0 w 4994388"/>
              <a:gd name="connsiteY58" fmla="*/ 0 h 1585675"/>
              <a:gd name="connsiteX59" fmla="*/ 4994388 w 4994388"/>
              <a:gd name="connsiteY59" fmla="*/ 0 h 1585675"/>
              <a:gd name="connsiteX60" fmla="*/ 4994388 w 4994388"/>
              <a:gd name="connsiteY60" fmla="*/ 300905 h 1585675"/>
              <a:gd name="connsiteX61" fmla="*/ 4938251 w 4994388"/>
              <a:gd name="connsiteY61" fmla="*/ 305858 h 1585675"/>
              <a:gd name="connsiteX62" fmla="*/ 4649291 w 4994388"/>
              <a:gd name="connsiteY62" fmla="*/ 587682 h 1585675"/>
              <a:gd name="connsiteX63" fmla="*/ 4647615 w 4994388"/>
              <a:gd name="connsiteY63" fmla="*/ 604307 h 1585675"/>
              <a:gd name="connsiteX64" fmla="*/ 4640891 w 4994388"/>
              <a:gd name="connsiteY64" fmla="*/ 604307 h 1585675"/>
              <a:gd name="connsiteX65" fmla="*/ 4640891 w 4994388"/>
              <a:gd name="connsiteY65" fmla="*/ 1227990 h 1585675"/>
              <a:gd name="connsiteX66" fmla="*/ 4687419 w 4994388"/>
              <a:gd name="connsiteY66" fmla="*/ 1242066 h 1585675"/>
              <a:gd name="connsiteX67" fmla="*/ 4917265 w 4994388"/>
              <a:gd name="connsiteY67" fmla="*/ 1320239 h 1585675"/>
              <a:gd name="connsiteX68" fmla="*/ 4994388 w 4994388"/>
              <a:gd name="connsiteY68" fmla="*/ 1350919 h 1585675"/>
              <a:gd name="connsiteX69" fmla="*/ 4994388 w 4994388"/>
              <a:gd name="connsiteY69" fmla="*/ 1585675 h 1585675"/>
              <a:gd name="connsiteX70" fmla="*/ 4696714 w 4994388"/>
              <a:gd name="connsiteY70" fmla="*/ 1473047 h 1585675"/>
              <a:gd name="connsiteX71" fmla="*/ 2483076 w 4994388"/>
              <a:gd name="connsiteY71" fmla="*/ 1106908 h 1585675"/>
              <a:gd name="connsiteX72" fmla="*/ 165673 w 4994388"/>
              <a:gd name="connsiteY72" fmla="*/ 1509461 h 1585675"/>
              <a:gd name="connsiteX73" fmla="*/ 0 w 4994388"/>
              <a:gd name="connsiteY73" fmla="*/ 1573684 h 1585675"/>
              <a:gd name="connsiteX74" fmla="*/ 0 w 4994388"/>
              <a:gd name="connsiteY74" fmla="*/ 1339688 h 1585675"/>
              <a:gd name="connsiteX75" fmla="*/ 48889 w 4994388"/>
              <a:gd name="connsiteY75" fmla="*/ 1320239 h 1585675"/>
              <a:gd name="connsiteX76" fmla="*/ 278734 w 4994388"/>
              <a:gd name="connsiteY76" fmla="*/ 1242066 h 1585675"/>
              <a:gd name="connsiteX77" fmla="*/ 324179 w 4994388"/>
              <a:gd name="connsiteY77" fmla="*/ 1228318 h 1585675"/>
              <a:gd name="connsiteX78" fmla="*/ 324179 w 4994388"/>
              <a:gd name="connsiteY78" fmla="*/ 1031008 h 1585675"/>
              <a:gd name="connsiteX79" fmla="*/ 325265 w 4994388"/>
              <a:gd name="connsiteY79" fmla="*/ 1020235 h 1585675"/>
              <a:gd name="connsiteX80" fmla="*/ 325265 w 4994388"/>
              <a:gd name="connsiteY80" fmla="*/ 660235 h 1585675"/>
              <a:gd name="connsiteX81" fmla="*/ 324179 w 4994388"/>
              <a:gd name="connsiteY81" fmla="*/ 649462 h 1585675"/>
              <a:gd name="connsiteX82" fmla="*/ 324179 w 4994388"/>
              <a:gd name="connsiteY82" fmla="*/ 604307 h 1585675"/>
              <a:gd name="connsiteX83" fmla="*/ 319627 w 4994388"/>
              <a:gd name="connsiteY83" fmla="*/ 604307 h 1585675"/>
              <a:gd name="connsiteX84" fmla="*/ 317951 w 4994388"/>
              <a:gd name="connsiteY84" fmla="*/ 587682 h 1585675"/>
              <a:gd name="connsiteX85" fmla="*/ 28992 w 4994388"/>
              <a:gd name="connsiteY85" fmla="*/ 305858 h 1585675"/>
              <a:gd name="connsiteX86" fmla="*/ 0 w 4994388"/>
              <a:gd name="connsiteY86" fmla="*/ 303300 h 158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94388" h="1585675">
                <a:moveTo>
                  <a:pt x="3994634" y="300235"/>
                </a:moveTo>
                <a:cubicBezTo>
                  <a:pt x="3820664" y="300235"/>
                  <a:pt x="3675516" y="423636"/>
                  <a:pt x="3641948" y="587682"/>
                </a:cubicBezTo>
                <a:lnTo>
                  <a:pt x="3640272" y="604307"/>
                </a:lnTo>
                <a:lnTo>
                  <a:pt x="3633548" y="604307"/>
                </a:lnTo>
                <a:lnTo>
                  <a:pt x="3633548" y="990838"/>
                </a:lnTo>
                <a:lnTo>
                  <a:pt x="3735422" y="1006894"/>
                </a:lnTo>
                <a:cubicBezTo>
                  <a:pt x="3898110" y="1035427"/>
                  <a:pt x="4058918" y="1069422"/>
                  <a:pt x="4217649" y="1108683"/>
                </a:cubicBezTo>
                <a:lnTo>
                  <a:pt x="4353548" y="1144776"/>
                </a:lnTo>
                <a:lnTo>
                  <a:pt x="4353548" y="1031008"/>
                </a:lnTo>
                <a:lnTo>
                  <a:pt x="4354634" y="1020235"/>
                </a:lnTo>
                <a:lnTo>
                  <a:pt x="4354634" y="660235"/>
                </a:lnTo>
                <a:lnTo>
                  <a:pt x="4353548" y="649462"/>
                </a:lnTo>
                <a:lnTo>
                  <a:pt x="4353548" y="604307"/>
                </a:lnTo>
                <a:lnTo>
                  <a:pt x="4348996" y="604307"/>
                </a:lnTo>
                <a:lnTo>
                  <a:pt x="4347320" y="587682"/>
                </a:lnTo>
                <a:cubicBezTo>
                  <a:pt x="4313752" y="423636"/>
                  <a:pt x="4168604" y="300235"/>
                  <a:pt x="3994634" y="300235"/>
                </a:cubicBezTo>
                <a:close/>
                <a:moveTo>
                  <a:pt x="2987291" y="300235"/>
                </a:moveTo>
                <a:cubicBezTo>
                  <a:pt x="2813321" y="300235"/>
                  <a:pt x="2668173" y="423636"/>
                  <a:pt x="2634605" y="587682"/>
                </a:cubicBezTo>
                <a:lnTo>
                  <a:pt x="2632929" y="604307"/>
                </a:lnTo>
                <a:lnTo>
                  <a:pt x="2626206" y="604307"/>
                </a:lnTo>
                <a:lnTo>
                  <a:pt x="2626206" y="900852"/>
                </a:lnTo>
                <a:lnTo>
                  <a:pt x="2738304" y="902801"/>
                </a:lnTo>
                <a:cubicBezTo>
                  <a:pt x="2907728" y="908704"/>
                  <a:pt x="3075664" y="920461"/>
                  <a:pt x="3241915" y="937875"/>
                </a:cubicBezTo>
                <a:lnTo>
                  <a:pt x="3347291" y="950761"/>
                </a:lnTo>
                <a:lnTo>
                  <a:pt x="3347291" y="660235"/>
                </a:lnTo>
                <a:lnTo>
                  <a:pt x="3346205" y="649462"/>
                </a:lnTo>
                <a:lnTo>
                  <a:pt x="3346205" y="604307"/>
                </a:lnTo>
                <a:lnTo>
                  <a:pt x="3341653" y="604307"/>
                </a:lnTo>
                <a:lnTo>
                  <a:pt x="3339977" y="587682"/>
                </a:lnTo>
                <a:cubicBezTo>
                  <a:pt x="3306409" y="423636"/>
                  <a:pt x="3161261" y="300235"/>
                  <a:pt x="2987291" y="300235"/>
                </a:cubicBezTo>
                <a:close/>
                <a:moveTo>
                  <a:pt x="1979953" y="300235"/>
                </a:moveTo>
                <a:cubicBezTo>
                  <a:pt x="1805983" y="300235"/>
                  <a:pt x="1660833" y="423636"/>
                  <a:pt x="1627266" y="587682"/>
                </a:cubicBezTo>
                <a:lnTo>
                  <a:pt x="1625591" y="604307"/>
                </a:lnTo>
                <a:lnTo>
                  <a:pt x="1618866" y="604307"/>
                </a:lnTo>
                <a:lnTo>
                  <a:pt x="1618866" y="950761"/>
                </a:lnTo>
                <a:lnTo>
                  <a:pt x="1724238" y="937875"/>
                </a:lnTo>
                <a:cubicBezTo>
                  <a:pt x="1890490" y="920461"/>
                  <a:pt x="2058426" y="908704"/>
                  <a:pt x="2227849" y="902801"/>
                </a:cubicBezTo>
                <a:lnTo>
                  <a:pt x="2339949" y="900852"/>
                </a:lnTo>
                <a:lnTo>
                  <a:pt x="2339949" y="660235"/>
                </a:lnTo>
                <a:lnTo>
                  <a:pt x="2338866" y="649462"/>
                </a:lnTo>
                <a:lnTo>
                  <a:pt x="2338866" y="604307"/>
                </a:lnTo>
                <a:lnTo>
                  <a:pt x="2334312" y="604307"/>
                </a:lnTo>
                <a:lnTo>
                  <a:pt x="2332636" y="587682"/>
                </a:lnTo>
                <a:cubicBezTo>
                  <a:pt x="2299070" y="423636"/>
                  <a:pt x="2153918" y="300235"/>
                  <a:pt x="1979953" y="300235"/>
                </a:cubicBezTo>
                <a:close/>
                <a:moveTo>
                  <a:pt x="972609" y="300235"/>
                </a:moveTo>
                <a:cubicBezTo>
                  <a:pt x="798637" y="300235"/>
                  <a:pt x="653490" y="423636"/>
                  <a:pt x="619922" y="587682"/>
                </a:cubicBezTo>
                <a:lnTo>
                  <a:pt x="618247" y="604307"/>
                </a:lnTo>
                <a:lnTo>
                  <a:pt x="611522" y="604307"/>
                </a:lnTo>
                <a:lnTo>
                  <a:pt x="611522" y="1145064"/>
                </a:lnTo>
                <a:lnTo>
                  <a:pt x="748504" y="1108683"/>
                </a:lnTo>
                <a:cubicBezTo>
                  <a:pt x="907237" y="1069422"/>
                  <a:pt x="1068044" y="1035427"/>
                  <a:pt x="1230731" y="1006894"/>
                </a:cubicBezTo>
                <a:lnTo>
                  <a:pt x="1332609" y="990837"/>
                </a:lnTo>
                <a:lnTo>
                  <a:pt x="1332609" y="660235"/>
                </a:lnTo>
                <a:lnTo>
                  <a:pt x="1331522" y="649462"/>
                </a:lnTo>
                <a:lnTo>
                  <a:pt x="1331522" y="604307"/>
                </a:lnTo>
                <a:lnTo>
                  <a:pt x="1326970" y="604307"/>
                </a:lnTo>
                <a:lnTo>
                  <a:pt x="1325297" y="587682"/>
                </a:lnTo>
                <a:cubicBezTo>
                  <a:pt x="1291726" y="423636"/>
                  <a:pt x="1146579" y="300235"/>
                  <a:pt x="972609" y="300235"/>
                </a:cubicBezTo>
                <a:close/>
                <a:moveTo>
                  <a:pt x="0" y="0"/>
                </a:moveTo>
                <a:lnTo>
                  <a:pt x="4994388" y="0"/>
                </a:lnTo>
                <a:lnTo>
                  <a:pt x="4994388" y="300905"/>
                </a:lnTo>
                <a:lnTo>
                  <a:pt x="4938251" y="305858"/>
                </a:lnTo>
                <a:cubicBezTo>
                  <a:pt x="4793464" y="331720"/>
                  <a:pt x="4678663" y="444142"/>
                  <a:pt x="4649291" y="587682"/>
                </a:cubicBezTo>
                <a:lnTo>
                  <a:pt x="4647615" y="604307"/>
                </a:lnTo>
                <a:lnTo>
                  <a:pt x="4640891" y="604307"/>
                </a:lnTo>
                <a:lnTo>
                  <a:pt x="4640891" y="1227990"/>
                </a:lnTo>
                <a:lnTo>
                  <a:pt x="4687419" y="1242066"/>
                </a:lnTo>
                <a:cubicBezTo>
                  <a:pt x="4764610" y="1266864"/>
                  <a:pt x="4841234" y="1292930"/>
                  <a:pt x="4917265" y="1320239"/>
                </a:cubicBezTo>
                <a:lnTo>
                  <a:pt x="4994388" y="1350919"/>
                </a:lnTo>
                <a:lnTo>
                  <a:pt x="4994388" y="1585675"/>
                </a:lnTo>
                <a:lnTo>
                  <a:pt x="4696714" y="1473047"/>
                </a:lnTo>
                <a:cubicBezTo>
                  <a:pt x="4002412" y="1235703"/>
                  <a:pt x="3257785" y="1106908"/>
                  <a:pt x="2483076" y="1106908"/>
                </a:cubicBezTo>
                <a:cubicBezTo>
                  <a:pt x="1669632" y="1106908"/>
                  <a:pt x="889353" y="1248904"/>
                  <a:pt x="165673" y="1509461"/>
                </a:cubicBezTo>
                <a:lnTo>
                  <a:pt x="0" y="1573684"/>
                </a:lnTo>
                <a:lnTo>
                  <a:pt x="0" y="1339688"/>
                </a:lnTo>
                <a:lnTo>
                  <a:pt x="48889" y="1320239"/>
                </a:lnTo>
                <a:cubicBezTo>
                  <a:pt x="124919" y="1292930"/>
                  <a:pt x="201544" y="1266864"/>
                  <a:pt x="278734" y="1242066"/>
                </a:cubicBezTo>
                <a:lnTo>
                  <a:pt x="324179" y="1228318"/>
                </a:lnTo>
                <a:lnTo>
                  <a:pt x="324179" y="1031008"/>
                </a:lnTo>
                <a:lnTo>
                  <a:pt x="325265" y="1020235"/>
                </a:lnTo>
                <a:lnTo>
                  <a:pt x="325265" y="660235"/>
                </a:lnTo>
                <a:lnTo>
                  <a:pt x="324179" y="649462"/>
                </a:lnTo>
                <a:lnTo>
                  <a:pt x="324179" y="604307"/>
                </a:lnTo>
                <a:lnTo>
                  <a:pt x="319627" y="604307"/>
                </a:lnTo>
                <a:lnTo>
                  <a:pt x="317951" y="587682"/>
                </a:lnTo>
                <a:cubicBezTo>
                  <a:pt x="288579" y="444142"/>
                  <a:pt x="173779" y="331720"/>
                  <a:pt x="28992" y="305858"/>
                </a:cubicBezTo>
                <a:lnTo>
                  <a:pt x="0" y="3033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964450758">
                  <a:custGeom>
                    <a:avLst/>
                    <a:gdLst>
                      <a:gd name="connsiteX0" fmla="*/ 3994634 w 4994388"/>
                      <a:gd name="connsiteY0" fmla="*/ 300235 h 1585675"/>
                      <a:gd name="connsiteX1" fmla="*/ 3641948 w 4994388"/>
                      <a:gd name="connsiteY1" fmla="*/ 587682 h 1585675"/>
                      <a:gd name="connsiteX2" fmla="*/ 3640272 w 4994388"/>
                      <a:gd name="connsiteY2" fmla="*/ 604307 h 1585675"/>
                      <a:gd name="connsiteX3" fmla="*/ 3633548 w 4994388"/>
                      <a:gd name="connsiteY3" fmla="*/ 604307 h 1585675"/>
                      <a:gd name="connsiteX4" fmla="*/ 3633548 w 4994388"/>
                      <a:gd name="connsiteY4" fmla="*/ 990838 h 1585675"/>
                      <a:gd name="connsiteX5" fmla="*/ 3735422 w 4994388"/>
                      <a:gd name="connsiteY5" fmla="*/ 1006894 h 1585675"/>
                      <a:gd name="connsiteX6" fmla="*/ 4217649 w 4994388"/>
                      <a:gd name="connsiteY6" fmla="*/ 1108683 h 1585675"/>
                      <a:gd name="connsiteX7" fmla="*/ 4353548 w 4994388"/>
                      <a:gd name="connsiteY7" fmla="*/ 1144776 h 1585675"/>
                      <a:gd name="connsiteX8" fmla="*/ 4353548 w 4994388"/>
                      <a:gd name="connsiteY8" fmla="*/ 1031008 h 1585675"/>
                      <a:gd name="connsiteX9" fmla="*/ 4354634 w 4994388"/>
                      <a:gd name="connsiteY9" fmla="*/ 1020235 h 1585675"/>
                      <a:gd name="connsiteX10" fmla="*/ 4354634 w 4994388"/>
                      <a:gd name="connsiteY10" fmla="*/ 660235 h 1585675"/>
                      <a:gd name="connsiteX11" fmla="*/ 4353548 w 4994388"/>
                      <a:gd name="connsiteY11" fmla="*/ 649462 h 1585675"/>
                      <a:gd name="connsiteX12" fmla="*/ 4353548 w 4994388"/>
                      <a:gd name="connsiteY12" fmla="*/ 604307 h 1585675"/>
                      <a:gd name="connsiteX13" fmla="*/ 4348996 w 4994388"/>
                      <a:gd name="connsiteY13" fmla="*/ 604307 h 1585675"/>
                      <a:gd name="connsiteX14" fmla="*/ 4347320 w 4994388"/>
                      <a:gd name="connsiteY14" fmla="*/ 587682 h 1585675"/>
                      <a:gd name="connsiteX15" fmla="*/ 3994634 w 4994388"/>
                      <a:gd name="connsiteY15" fmla="*/ 300235 h 1585675"/>
                      <a:gd name="connsiteX16" fmla="*/ 2987291 w 4994388"/>
                      <a:gd name="connsiteY16" fmla="*/ 300235 h 1585675"/>
                      <a:gd name="connsiteX17" fmla="*/ 2634605 w 4994388"/>
                      <a:gd name="connsiteY17" fmla="*/ 587682 h 1585675"/>
                      <a:gd name="connsiteX18" fmla="*/ 2632929 w 4994388"/>
                      <a:gd name="connsiteY18" fmla="*/ 604307 h 1585675"/>
                      <a:gd name="connsiteX19" fmla="*/ 2626206 w 4994388"/>
                      <a:gd name="connsiteY19" fmla="*/ 604307 h 1585675"/>
                      <a:gd name="connsiteX20" fmla="*/ 2626206 w 4994388"/>
                      <a:gd name="connsiteY20" fmla="*/ 900852 h 1585675"/>
                      <a:gd name="connsiteX21" fmla="*/ 2738304 w 4994388"/>
                      <a:gd name="connsiteY21" fmla="*/ 902801 h 1585675"/>
                      <a:gd name="connsiteX22" fmla="*/ 3241915 w 4994388"/>
                      <a:gd name="connsiteY22" fmla="*/ 937875 h 1585675"/>
                      <a:gd name="connsiteX23" fmla="*/ 3347291 w 4994388"/>
                      <a:gd name="connsiteY23" fmla="*/ 950761 h 1585675"/>
                      <a:gd name="connsiteX24" fmla="*/ 3347291 w 4994388"/>
                      <a:gd name="connsiteY24" fmla="*/ 660235 h 1585675"/>
                      <a:gd name="connsiteX25" fmla="*/ 3346205 w 4994388"/>
                      <a:gd name="connsiteY25" fmla="*/ 649462 h 1585675"/>
                      <a:gd name="connsiteX26" fmla="*/ 3346205 w 4994388"/>
                      <a:gd name="connsiteY26" fmla="*/ 604307 h 1585675"/>
                      <a:gd name="connsiteX27" fmla="*/ 3341653 w 4994388"/>
                      <a:gd name="connsiteY27" fmla="*/ 604307 h 1585675"/>
                      <a:gd name="connsiteX28" fmla="*/ 3339977 w 4994388"/>
                      <a:gd name="connsiteY28" fmla="*/ 587682 h 1585675"/>
                      <a:gd name="connsiteX29" fmla="*/ 2987291 w 4994388"/>
                      <a:gd name="connsiteY29" fmla="*/ 300235 h 1585675"/>
                      <a:gd name="connsiteX30" fmla="*/ 1979953 w 4994388"/>
                      <a:gd name="connsiteY30" fmla="*/ 300235 h 1585675"/>
                      <a:gd name="connsiteX31" fmla="*/ 1627266 w 4994388"/>
                      <a:gd name="connsiteY31" fmla="*/ 587682 h 1585675"/>
                      <a:gd name="connsiteX32" fmla="*/ 1625591 w 4994388"/>
                      <a:gd name="connsiteY32" fmla="*/ 604307 h 1585675"/>
                      <a:gd name="connsiteX33" fmla="*/ 1618866 w 4994388"/>
                      <a:gd name="connsiteY33" fmla="*/ 604307 h 1585675"/>
                      <a:gd name="connsiteX34" fmla="*/ 1618866 w 4994388"/>
                      <a:gd name="connsiteY34" fmla="*/ 950761 h 1585675"/>
                      <a:gd name="connsiteX35" fmla="*/ 1724238 w 4994388"/>
                      <a:gd name="connsiteY35" fmla="*/ 937875 h 1585675"/>
                      <a:gd name="connsiteX36" fmla="*/ 2227849 w 4994388"/>
                      <a:gd name="connsiteY36" fmla="*/ 902801 h 1585675"/>
                      <a:gd name="connsiteX37" fmla="*/ 2339949 w 4994388"/>
                      <a:gd name="connsiteY37" fmla="*/ 900852 h 1585675"/>
                      <a:gd name="connsiteX38" fmla="*/ 2339949 w 4994388"/>
                      <a:gd name="connsiteY38" fmla="*/ 660235 h 1585675"/>
                      <a:gd name="connsiteX39" fmla="*/ 2338866 w 4994388"/>
                      <a:gd name="connsiteY39" fmla="*/ 649462 h 1585675"/>
                      <a:gd name="connsiteX40" fmla="*/ 2338866 w 4994388"/>
                      <a:gd name="connsiteY40" fmla="*/ 604307 h 1585675"/>
                      <a:gd name="connsiteX41" fmla="*/ 2334312 w 4994388"/>
                      <a:gd name="connsiteY41" fmla="*/ 604307 h 1585675"/>
                      <a:gd name="connsiteX42" fmla="*/ 2332636 w 4994388"/>
                      <a:gd name="connsiteY42" fmla="*/ 587682 h 1585675"/>
                      <a:gd name="connsiteX43" fmla="*/ 1979953 w 4994388"/>
                      <a:gd name="connsiteY43" fmla="*/ 300235 h 1585675"/>
                      <a:gd name="connsiteX44" fmla="*/ 972609 w 4994388"/>
                      <a:gd name="connsiteY44" fmla="*/ 300235 h 1585675"/>
                      <a:gd name="connsiteX45" fmla="*/ 619922 w 4994388"/>
                      <a:gd name="connsiteY45" fmla="*/ 587682 h 1585675"/>
                      <a:gd name="connsiteX46" fmla="*/ 618247 w 4994388"/>
                      <a:gd name="connsiteY46" fmla="*/ 604307 h 1585675"/>
                      <a:gd name="connsiteX47" fmla="*/ 611522 w 4994388"/>
                      <a:gd name="connsiteY47" fmla="*/ 604307 h 1585675"/>
                      <a:gd name="connsiteX48" fmla="*/ 611522 w 4994388"/>
                      <a:gd name="connsiteY48" fmla="*/ 1145064 h 1585675"/>
                      <a:gd name="connsiteX49" fmla="*/ 748504 w 4994388"/>
                      <a:gd name="connsiteY49" fmla="*/ 1108683 h 1585675"/>
                      <a:gd name="connsiteX50" fmla="*/ 1230731 w 4994388"/>
                      <a:gd name="connsiteY50" fmla="*/ 1006894 h 1585675"/>
                      <a:gd name="connsiteX51" fmla="*/ 1332609 w 4994388"/>
                      <a:gd name="connsiteY51" fmla="*/ 990837 h 1585675"/>
                      <a:gd name="connsiteX52" fmla="*/ 1332609 w 4994388"/>
                      <a:gd name="connsiteY52" fmla="*/ 660235 h 1585675"/>
                      <a:gd name="connsiteX53" fmla="*/ 1331522 w 4994388"/>
                      <a:gd name="connsiteY53" fmla="*/ 649462 h 1585675"/>
                      <a:gd name="connsiteX54" fmla="*/ 1331522 w 4994388"/>
                      <a:gd name="connsiteY54" fmla="*/ 604307 h 1585675"/>
                      <a:gd name="connsiteX55" fmla="*/ 1326970 w 4994388"/>
                      <a:gd name="connsiteY55" fmla="*/ 604307 h 1585675"/>
                      <a:gd name="connsiteX56" fmla="*/ 1325297 w 4994388"/>
                      <a:gd name="connsiteY56" fmla="*/ 587682 h 1585675"/>
                      <a:gd name="connsiteX57" fmla="*/ 972609 w 4994388"/>
                      <a:gd name="connsiteY57" fmla="*/ 300235 h 1585675"/>
                      <a:gd name="connsiteX58" fmla="*/ 0 w 4994388"/>
                      <a:gd name="connsiteY58" fmla="*/ 0 h 1585675"/>
                      <a:gd name="connsiteX59" fmla="*/ 654820 w 4994388"/>
                      <a:gd name="connsiteY59" fmla="*/ 0 h 1585675"/>
                      <a:gd name="connsiteX60" fmla="*/ 1159808 w 4994388"/>
                      <a:gd name="connsiteY60" fmla="*/ 0 h 1585675"/>
                      <a:gd name="connsiteX61" fmla="*/ 1664796 w 4994388"/>
                      <a:gd name="connsiteY61" fmla="*/ 0 h 1585675"/>
                      <a:gd name="connsiteX62" fmla="*/ 2219728 w 4994388"/>
                      <a:gd name="connsiteY62" fmla="*/ 0 h 1585675"/>
                      <a:gd name="connsiteX63" fmla="*/ 2724716 w 4994388"/>
                      <a:gd name="connsiteY63" fmla="*/ 0 h 1585675"/>
                      <a:gd name="connsiteX64" fmla="*/ 3129816 w 4994388"/>
                      <a:gd name="connsiteY64" fmla="*/ 0 h 1585675"/>
                      <a:gd name="connsiteX65" fmla="*/ 3634805 w 4994388"/>
                      <a:gd name="connsiteY65" fmla="*/ 0 h 1585675"/>
                      <a:gd name="connsiteX66" fmla="*/ 4039905 w 4994388"/>
                      <a:gd name="connsiteY66" fmla="*/ 0 h 1585675"/>
                      <a:gd name="connsiteX67" fmla="*/ 4994388 w 4994388"/>
                      <a:gd name="connsiteY67" fmla="*/ 0 h 1585675"/>
                      <a:gd name="connsiteX68" fmla="*/ 4994388 w 4994388"/>
                      <a:gd name="connsiteY68" fmla="*/ 300905 h 1585675"/>
                      <a:gd name="connsiteX69" fmla="*/ 4938251 w 4994388"/>
                      <a:gd name="connsiteY69" fmla="*/ 305858 h 1585675"/>
                      <a:gd name="connsiteX70" fmla="*/ 4649291 w 4994388"/>
                      <a:gd name="connsiteY70" fmla="*/ 587682 h 1585675"/>
                      <a:gd name="connsiteX71" fmla="*/ 4647615 w 4994388"/>
                      <a:gd name="connsiteY71" fmla="*/ 604307 h 1585675"/>
                      <a:gd name="connsiteX72" fmla="*/ 4640891 w 4994388"/>
                      <a:gd name="connsiteY72" fmla="*/ 604307 h 1585675"/>
                      <a:gd name="connsiteX73" fmla="*/ 4640891 w 4994388"/>
                      <a:gd name="connsiteY73" fmla="*/ 928622 h 1585675"/>
                      <a:gd name="connsiteX74" fmla="*/ 4640891 w 4994388"/>
                      <a:gd name="connsiteY74" fmla="*/ 1227990 h 1585675"/>
                      <a:gd name="connsiteX75" fmla="*/ 4687419 w 4994388"/>
                      <a:gd name="connsiteY75" fmla="*/ 1242066 h 1585675"/>
                      <a:gd name="connsiteX76" fmla="*/ 4917265 w 4994388"/>
                      <a:gd name="connsiteY76" fmla="*/ 1320239 h 1585675"/>
                      <a:gd name="connsiteX77" fmla="*/ 4994388 w 4994388"/>
                      <a:gd name="connsiteY77" fmla="*/ 1350919 h 1585675"/>
                      <a:gd name="connsiteX78" fmla="*/ 4994388 w 4994388"/>
                      <a:gd name="connsiteY78" fmla="*/ 1585675 h 1585675"/>
                      <a:gd name="connsiteX79" fmla="*/ 4696714 w 4994388"/>
                      <a:gd name="connsiteY79" fmla="*/ 1473047 h 1585675"/>
                      <a:gd name="connsiteX80" fmla="*/ 2483076 w 4994388"/>
                      <a:gd name="connsiteY80" fmla="*/ 1106908 h 1585675"/>
                      <a:gd name="connsiteX81" fmla="*/ 165673 w 4994388"/>
                      <a:gd name="connsiteY81" fmla="*/ 1509461 h 1585675"/>
                      <a:gd name="connsiteX82" fmla="*/ 0 w 4994388"/>
                      <a:gd name="connsiteY82" fmla="*/ 1573684 h 1585675"/>
                      <a:gd name="connsiteX83" fmla="*/ 0 w 4994388"/>
                      <a:gd name="connsiteY83" fmla="*/ 1339688 h 1585675"/>
                      <a:gd name="connsiteX84" fmla="*/ 48889 w 4994388"/>
                      <a:gd name="connsiteY84" fmla="*/ 1320239 h 1585675"/>
                      <a:gd name="connsiteX85" fmla="*/ 278734 w 4994388"/>
                      <a:gd name="connsiteY85" fmla="*/ 1242066 h 1585675"/>
                      <a:gd name="connsiteX86" fmla="*/ 324179 w 4994388"/>
                      <a:gd name="connsiteY86" fmla="*/ 1228318 h 1585675"/>
                      <a:gd name="connsiteX87" fmla="*/ 324179 w 4994388"/>
                      <a:gd name="connsiteY87" fmla="*/ 1031008 h 1585675"/>
                      <a:gd name="connsiteX88" fmla="*/ 325265 w 4994388"/>
                      <a:gd name="connsiteY88" fmla="*/ 1020235 h 1585675"/>
                      <a:gd name="connsiteX89" fmla="*/ 325265 w 4994388"/>
                      <a:gd name="connsiteY89" fmla="*/ 660235 h 1585675"/>
                      <a:gd name="connsiteX90" fmla="*/ 324179 w 4994388"/>
                      <a:gd name="connsiteY90" fmla="*/ 649462 h 1585675"/>
                      <a:gd name="connsiteX91" fmla="*/ 324179 w 4994388"/>
                      <a:gd name="connsiteY91" fmla="*/ 604307 h 1585675"/>
                      <a:gd name="connsiteX92" fmla="*/ 319627 w 4994388"/>
                      <a:gd name="connsiteY92" fmla="*/ 604307 h 1585675"/>
                      <a:gd name="connsiteX93" fmla="*/ 317951 w 4994388"/>
                      <a:gd name="connsiteY93" fmla="*/ 587682 h 1585675"/>
                      <a:gd name="connsiteX94" fmla="*/ 28992 w 4994388"/>
                      <a:gd name="connsiteY94" fmla="*/ 305858 h 1585675"/>
                      <a:gd name="connsiteX95" fmla="*/ 0 w 4994388"/>
                      <a:gd name="connsiteY95" fmla="*/ 303300 h 1585675"/>
                      <a:gd name="connsiteX96" fmla="*/ 0 w 4994388"/>
                      <a:gd name="connsiteY96" fmla="*/ 0 h 1585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</a:cxnLst>
                    <a:rect l="l" t="t" r="r" b="b"/>
                    <a:pathLst>
                      <a:path w="4994388" h="1585675" fill="none" extrusionOk="0">
                        <a:moveTo>
                          <a:pt x="3994634" y="300235"/>
                        </a:moveTo>
                        <a:cubicBezTo>
                          <a:pt x="3817390" y="297911"/>
                          <a:pt x="3644514" y="404947"/>
                          <a:pt x="3641948" y="587682"/>
                        </a:cubicBezTo>
                        <a:cubicBezTo>
                          <a:pt x="3641262" y="595125"/>
                          <a:pt x="3638700" y="600634"/>
                          <a:pt x="3640272" y="604307"/>
                        </a:cubicBezTo>
                        <a:cubicBezTo>
                          <a:pt x="3638316" y="604971"/>
                          <a:pt x="3636650" y="603769"/>
                          <a:pt x="3633548" y="604307"/>
                        </a:cubicBezTo>
                        <a:cubicBezTo>
                          <a:pt x="3657707" y="719579"/>
                          <a:pt x="3623782" y="880446"/>
                          <a:pt x="3633548" y="990838"/>
                        </a:cubicBezTo>
                        <a:cubicBezTo>
                          <a:pt x="3658568" y="990351"/>
                          <a:pt x="3700760" y="1008924"/>
                          <a:pt x="3735422" y="1006894"/>
                        </a:cubicBezTo>
                        <a:cubicBezTo>
                          <a:pt x="3896268" y="1028445"/>
                          <a:pt x="4038298" y="1046206"/>
                          <a:pt x="4217649" y="1108683"/>
                        </a:cubicBezTo>
                        <a:cubicBezTo>
                          <a:pt x="4249714" y="1113962"/>
                          <a:pt x="4305376" y="1134030"/>
                          <a:pt x="4353548" y="1144776"/>
                        </a:cubicBezTo>
                        <a:cubicBezTo>
                          <a:pt x="4348579" y="1121450"/>
                          <a:pt x="4355307" y="1083271"/>
                          <a:pt x="4353548" y="1031008"/>
                        </a:cubicBezTo>
                        <a:cubicBezTo>
                          <a:pt x="4352679" y="1027038"/>
                          <a:pt x="4354901" y="1023529"/>
                          <a:pt x="4354634" y="1020235"/>
                        </a:cubicBezTo>
                        <a:cubicBezTo>
                          <a:pt x="4312690" y="860651"/>
                          <a:pt x="4387431" y="810891"/>
                          <a:pt x="4354634" y="660235"/>
                        </a:cubicBezTo>
                        <a:cubicBezTo>
                          <a:pt x="4353662" y="657390"/>
                          <a:pt x="4355237" y="654427"/>
                          <a:pt x="4353548" y="649462"/>
                        </a:cubicBezTo>
                        <a:cubicBezTo>
                          <a:pt x="4350028" y="631275"/>
                          <a:pt x="4357211" y="623256"/>
                          <a:pt x="4353548" y="604307"/>
                        </a:cubicBezTo>
                        <a:cubicBezTo>
                          <a:pt x="4352095" y="604523"/>
                          <a:pt x="4350179" y="604084"/>
                          <a:pt x="4348996" y="604307"/>
                        </a:cubicBezTo>
                        <a:cubicBezTo>
                          <a:pt x="4346684" y="599545"/>
                          <a:pt x="4348759" y="591822"/>
                          <a:pt x="4347320" y="587682"/>
                        </a:cubicBezTo>
                        <a:cubicBezTo>
                          <a:pt x="4334019" y="408606"/>
                          <a:pt x="4179104" y="300250"/>
                          <a:pt x="3994634" y="300235"/>
                        </a:cubicBezTo>
                        <a:close/>
                        <a:moveTo>
                          <a:pt x="2987291" y="300235"/>
                        </a:moveTo>
                        <a:cubicBezTo>
                          <a:pt x="2805137" y="289947"/>
                          <a:pt x="2657137" y="415964"/>
                          <a:pt x="2634605" y="587682"/>
                        </a:cubicBezTo>
                        <a:cubicBezTo>
                          <a:pt x="2635227" y="596134"/>
                          <a:pt x="2632019" y="600453"/>
                          <a:pt x="2632929" y="604307"/>
                        </a:cubicBezTo>
                        <a:cubicBezTo>
                          <a:pt x="2631310" y="604856"/>
                          <a:pt x="2627799" y="604265"/>
                          <a:pt x="2626206" y="604307"/>
                        </a:cubicBezTo>
                        <a:cubicBezTo>
                          <a:pt x="2630549" y="712887"/>
                          <a:pt x="2591199" y="777547"/>
                          <a:pt x="2626206" y="900852"/>
                        </a:cubicBezTo>
                        <a:cubicBezTo>
                          <a:pt x="2680673" y="895393"/>
                          <a:pt x="2714162" y="911183"/>
                          <a:pt x="2738304" y="902801"/>
                        </a:cubicBezTo>
                        <a:cubicBezTo>
                          <a:pt x="2904581" y="930260"/>
                          <a:pt x="3093011" y="954191"/>
                          <a:pt x="3241915" y="937875"/>
                        </a:cubicBezTo>
                        <a:cubicBezTo>
                          <a:pt x="3269316" y="932925"/>
                          <a:pt x="3306939" y="957681"/>
                          <a:pt x="3347291" y="950761"/>
                        </a:cubicBezTo>
                        <a:cubicBezTo>
                          <a:pt x="3317135" y="841878"/>
                          <a:pt x="3377544" y="747716"/>
                          <a:pt x="3347291" y="660235"/>
                        </a:cubicBezTo>
                        <a:cubicBezTo>
                          <a:pt x="3346132" y="655377"/>
                          <a:pt x="3347260" y="653942"/>
                          <a:pt x="3346205" y="649462"/>
                        </a:cubicBezTo>
                        <a:cubicBezTo>
                          <a:pt x="3345683" y="633093"/>
                          <a:pt x="3346759" y="616360"/>
                          <a:pt x="3346205" y="604307"/>
                        </a:cubicBezTo>
                        <a:cubicBezTo>
                          <a:pt x="3345285" y="604447"/>
                          <a:pt x="3343415" y="604019"/>
                          <a:pt x="3341653" y="604307"/>
                        </a:cubicBezTo>
                        <a:cubicBezTo>
                          <a:pt x="3339451" y="598777"/>
                          <a:pt x="3341125" y="594194"/>
                          <a:pt x="3339977" y="587682"/>
                        </a:cubicBezTo>
                        <a:cubicBezTo>
                          <a:pt x="3310089" y="403675"/>
                          <a:pt x="3162532" y="313075"/>
                          <a:pt x="2987291" y="300235"/>
                        </a:cubicBezTo>
                        <a:close/>
                        <a:moveTo>
                          <a:pt x="1979953" y="300235"/>
                        </a:moveTo>
                        <a:cubicBezTo>
                          <a:pt x="1816244" y="282081"/>
                          <a:pt x="1684263" y="409821"/>
                          <a:pt x="1627266" y="587682"/>
                        </a:cubicBezTo>
                        <a:cubicBezTo>
                          <a:pt x="1628116" y="591881"/>
                          <a:pt x="1626054" y="596980"/>
                          <a:pt x="1625591" y="604307"/>
                        </a:cubicBezTo>
                        <a:cubicBezTo>
                          <a:pt x="1623128" y="604664"/>
                          <a:pt x="1620626" y="603636"/>
                          <a:pt x="1618866" y="604307"/>
                        </a:cubicBezTo>
                        <a:cubicBezTo>
                          <a:pt x="1640212" y="755217"/>
                          <a:pt x="1595867" y="803346"/>
                          <a:pt x="1618866" y="950761"/>
                        </a:cubicBezTo>
                        <a:cubicBezTo>
                          <a:pt x="1646866" y="947002"/>
                          <a:pt x="1696170" y="944125"/>
                          <a:pt x="1724238" y="937875"/>
                        </a:cubicBezTo>
                        <a:cubicBezTo>
                          <a:pt x="1885943" y="936875"/>
                          <a:pt x="2073084" y="898081"/>
                          <a:pt x="2227849" y="902801"/>
                        </a:cubicBezTo>
                        <a:cubicBezTo>
                          <a:pt x="2254171" y="897634"/>
                          <a:pt x="2296383" y="904122"/>
                          <a:pt x="2339949" y="900852"/>
                        </a:cubicBezTo>
                        <a:cubicBezTo>
                          <a:pt x="2338474" y="826775"/>
                          <a:pt x="2364696" y="745906"/>
                          <a:pt x="2339949" y="660235"/>
                        </a:cubicBezTo>
                        <a:cubicBezTo>
                          <a:pt x="2339079" y="655409"/>
                          <a:pt x="2339914" y="652839"/>
                          <a:pt x="2338866" y="649462"/>
                        </a:cubicBezTo>
                        <a:cubicBezTo>
                          <a:pt x="2336470" y="634300"/>
                          <a:pt x="2343387" y="616712"/>
                          <a:pt x="2338866" y="604307"/>
                        </a:cubicBezTo>
                        <a:cubicBezTo>
                          <a:pt x="2337716" y="604613"/>
                          <a:pt x="2335624" y="604037"/>
                          <a:pt x="2334312" y="604307"/>
                        </a:cubicBezTo>
                        <a:cubicBezTo>
                          <a:pt x="2332949" y="600036"/>
                          <a:pt x="2333537" y="591934"/>
                          <a:pt x="2332636" y="587682"/>
                        </a:cubicBezTo>
                        <a:cubicBezTo>
                          <a:pt x="2302869" y="422931"/>
                          <a:pt x="2105770" y="310579"/>
                          <a:pt x="1979953" y="300235"/>
                        </a:cubicBezTo>
                        <a:close/>
                        <a:moveTo>
                          <a:pt x="972609" y="300235"/>
                        </a:moveTo>
                        <a:cubicBezTo>
                          <a:pt x="828302" y="292868"/>
                          <a:pt x="646763" y="427524"/>
                          <a:pt x="619922" y="587682"/>
                        </a:cubicBezTo>
                        <a:cubicBezTo>
                          <a:pt x="620149" y="593805"/>
                          <a:pt x="617826" y="600415"/>
                          <a:pt x="618247" y="604307"/>
                        </a:cubicBezTo>
                        <a:cubicBezTo>
                          <a:pt x="616478" y="604604"/>
                          <a:pt x="613113" y="604258"/>
                          <a:pt x="611522" y="604307"/>
                        </a:cubicBezTo>
                        <a:cubicBezTo>
                          <a:pt x="671816" y="762221"/>
                          <a:pt x="549420" y="983445"/>
                          <a:pt x="611522" y="1145064"/>
                        </a:cubicBezTo>
                        <a:cubicBezTo>
                          <a:pt x="642558" y="1132165"/>
                          <a:pt x="708472" y="1135805"/>
                          <a:pt x="748504" y="1108683"/>
                        </a:cubicBezTo>
                        <a:cubicBezTo>
                          <a:pt x="891911" y="1044610"/>
                          <a:pt x="1091254" y="1053747"/>
                          <a:pt x="1230731" y="1006894"/>
                        </a:cubicBezTo>
                        <a:cubicBezTo>
                          <a:pt x="1262080" y="998710"/>
                          <a:pt x="1295110" y="1006712"/>
                          <a:pt x="1332609" y="990837"/>
                        </a:cubicBezTo>
                        <a:cubicBezTo>
                          <a:pt x="1326302" y="879055"/>
                          <a:pt x="1335278" y="730467"/>
                          <a:pt x="1332609" y="660235"/>
                        </a:cubicBezTo>
                        <a:cubicBezTo>
                          <a:pt x="1332003" y="657421"/>
                          <a:pt x="1333026" y="653027"/>
                          <a:pt x="1331522" y="649462"/>
                        </a:cubicBezTo>
                        <a:cubicBezTo>
                          <a:pt x="1331382" y="639190"/>
                          <a:pt x="1336757" y="618621"/>
                          <a:pt x="1331522" y="604307"/>
                        </a:cubicBezTo>
                        <a:cubicBezTo>
                          <a:pt x="1329282" y="604528"/>
                          <a:pt x="1328399" y="604194"/>
                          <a:pt x="1326970" y="604307"/>
                        </a:cubicBezTo>
                        <a:cubicBezTo>
                          <a:pt x="1325645" y="598856"/>
                          <a:pt x="1327518" y="593262"/>
                          <a:pt x="1325297" y="587682"/>
                        </a:cubicBezTo>
                        <a:cubicBezTo>
                          <a:pt x="1300331" y="438078"/>
                          <a:pt x="1152593" y="342307"/>
                          <a:pt x="972609" y="300235"/>
                        </a:cubicBezTo>
                        <a:close/>
                        <a:moveTo>
                          <a:pt x="0" y="0"/>
                        </a:moveTo>
                        <a:cubicBezTo>
                          <a:pt x="206610" y="-41632"/>
                          <a:pt x="336980" y="11856"/>
                          <a:pt x="654820" y="0"/>
                        </a:cubicBezTo>
                        <a:cubicBezTo>
                          <a:pt x="972660" y="-11856"/>
                          <a:pt x="1009055" y="20519"/>
                          <a:pt x="1159808" y="0"/>
                        </a:cubicBezTo>
                        <a:cubicBezTo>
                          <a:pt x="1310561" y="-20519"/>
                          <a:pt x="1482517" y="3730"/>
                          <a:pt x="1664796" y="0"/>
                        </a:cubicBezTo>
                        <a:cubicBezTo>
                          <a:pt x="1847075" y="-3730"/>
                          <a:pt x="2066897" y="39426"/>
                          <a:pt x="2219728" y="0"/>
                        </a:cubicBezTo>
                        <a:cubicBezTo>
                          <a:pt x="2372559" y="-39426"/>
                          <a:pt x="2476190" y="26614"/>
                          <a:pt x="2724716" y="0"/>
                        </a:cubicBezTo>
                        <a:cubicBezTo>
                          <a:pt x="2973242" y="-26614"/>
                          <a:pt x="3006954" y="25510"/>
                          <a:pt x="3129816" y="0"/>
                        </a:cubicBezTo>
                        <a:cubicBezTo>
                          <a:pt x="3252678" y="-25510"/>
                          <a:pt x="3423866" y="17016"/>
                          <a:pt x="3634805" y="0"/>
                        </a:cubicBezTo>
                        <a:cubicBezTo>
                          <a:pt x="3845744" y="-17016"/>
                          <a:pt x="3891139" y="34365"/>
                          <a:pt x="4039905" y="0"/>
                        </a:cubicBezTo>
                        <a:cubicBezTo>
                          <a:pt x="4188671" y="-34365"/>
                          <a:pt x="4536553" y="25577"/>
                          <a:pt x="4994388" y="0"/>
                        </a:cubicBezTo>
                        <a:cubicBezTo>
                          <a:pt x="5029753" y="113012"/>
                          <a:pt x="4971100" y="197913"/>
                          <a:pt x="4994388" y="300905"/>
                        </a:cubicBezTo>
                        <a:cubicBezTo>
                          <a:pt x="4974071" y="305617"/>
                          <a:pt x="4964358" y="302429"/>
                          <a:pt x="4938251" y="305858"/>
                        </a:cubicBezTo>
                        <a:cubicBezTo>
                          <a:pt x="4799563" y="340560"/>
                          <a:pt x="4688877" y="462829"/>
                          <a:pt x="4649291" y="587682"/>
                        </a:cubicBezTo>
                        <a:cubicBezTo>
                          <a:pt x="4648863" y="592118"/>
                          <a:pt x="4646989" y="600326"/>
                          <a:pt x="4647615" y="604307"/>
                        </a:cubicBezTo>
                        <a:cubicBezTo>
                          <a:pt x="4644830" y="604763"/>
                          <a:pt x="4642900" y="603595"/>
                          <a:pt x="4640891" y="604307"/>
                        </a:cubicBezTo>
                        <a:cubicBezTo>
                          <a:pt x="4659068" y="751789"/>
                          <a:pt x="4621924" y="830341"/>
                          <a:pt x="4640891" y="928622"/>
                        </a:cubicBezTo>
                        <a:cubicBezTo>
                          <a:pt x="4659858" y="1026903"/>
                          <a:pt x="4631711" y="1128902"/>
                          <a:pt x="4640891" y="1227990"/>
                        </a:cubicBezTo>
                        <a:cubicBezTo>
                          <a:pt x="4652861" y="1229639"/>
                          <a:pt x="4669797" y="1237718"/>
                          <a:pt x="4687419" y="1242066"/>
                        </a:cubicBezTo>
                        <a:cubicBezTo>
                          <a:pt x="4754240" y="1275338"/>
                          <a:pt x="4830200" y="1287593"/>
                          <a:pt x="4917265" y="1320239"/>
                        </a:cubicBezTo>
                        <a:cubicBezTo>
                          <a:pt x="4952555" y="1329739"/>
                          <a:pt x="4958034" y="1343277"/>
                          <a:pt x="4994388" y="1350919"/>
                        </a:cubicBezTo>
                        <a:cubicBezTo>
                          <a:pt x="5011077" y="1451168"/>
                          <a:pt x="4979246" y="1508562"/>
                          <a:pt x="4994388" y="1585675"/>
                        </a:cubicBezTo>
                        <a:cubicBezTo>
                          <a:pt x="4911921" y="1587399"/>
                          <a:pt x="4803778" y="1506726"/>
                          <a:pt x="4696714" y="1473047"/>
                        </a:cubicBezTo>
                        <a:cubicBezTo>
                          <a:pt x="3945353" y="1031429"/>
                          <a:pt x="3242008" y="1034273"/>
                          <a:pt x="2483076" y="1106908"/>
                        </a:cubicBezTo>
                        <a:cubicBezTo>
                          <a:pt x="1663005" y="1135726"/>
                          <a:pt x="724846" y="1284154"/>
                          <a:pt x="165673" y="1509461"/>
                        </a:cubicBezTo>
                        <a:cubicBezTo>
                          <a:pt x="110321" y="1550504"/>
                          <a:pt x="61531" y="1548296"/>
                          <a:pt x="0" y="1573684"/>
                        </a:cubicBezTo>
                        <a:cubicBezTo>
                          <a:pt x="-22735" y="1512818"/>
                          <a:pt x="16332" y="1451286"/>
                          <a:pt x="0" y="1339688"/>
                        </a:cubicBezTo>
                        <a:cubicBezTo>
                          <a:pt x="8630" y="1331067"/>
                          <a:pt x="27407" y="1335198"/>
                          <a:pt x="48889" y="1320239"/>
                        </a:cubicBezTo>
                        <a:cubicBezTo>
                          <a:pt x="111931" y="1277786"/>
                          <a:pt x="207378" y="1286528"/>
                          <a:pt x="278734" y="1242066"/>
                        </a:cubicBezTo>
                        <a:cubicBezTo>
                          <a:pt x="299291" y="1230282"/>
                          <a:pt x="309147" y="1237922"/>
                          <a:pt x="324179" y="1228318"/>
                        </a:cubicBezTo>
                        <a:cubicBezTo>
                          <a:pt x="309922" y="1176750"/>
                          <a:pt x="338194" y="1115432"/>
                          <a:pt x="324179" y="1031008"/>
                        </a:cubicBezTo>
                        <a:cubicBezTo>
                          <a:pt x="324077" y="1028767"/>
                          <a:pt x="325115" y="1025419"/>
                          <a:pt x="325265" y="1020235"/>
                        </a:cubicBezTo>
                        <a:cubicBezTo>
                          <a:pt x="303246" y="926519"/>
                          <a:pt x="336548" y="772676"/>
                          <a:pt x="325265" y="660235"/>
                        </a:cubicBezTo>
                        <a:cubicBezTo>
                          <a:pt x="323639" y="655754"/>
                          <a:pt x="324489" y="652007"/>
                          <a:pt x="324179" y="649462"/>
                        </a:cubicBezTo>
                        <a:cubicBezTo>
                          <a:pt x="320351" y="633523"/>
                          <a:pt x="326460" y="624552"/>
                          <a:pt x="324179" y="604307"/>
                        </a:cubicBezTo>
                        <a:cubicBezTo>
                          <a:pt x="323249" y="604620"/>
                          <a:pt x="320736" y="604233"/>
                          <a:pt x="319627" y="604307"/>
                        </a:cubicBezTo>
                        <a:cubicBezTo>
                          <a:pt x="317961" y="598574"/>
                          <a:pt x="319325" y="591157"/>
                          <a:pt x="317951" y="587682"/>
                        </a:cubicBezTo>
                        <a:cubicBezTo>
                          <a:pt x="294746" y="441590"/>
                          <a:pt x="174048" y="347411"/>
                          <a:pt x="28992" y="305858"/>
                        </a:cubicBezTo>
                        <a:cubicBezTo>
                          <a:pt x="16592" y="306214"/>
                          <a:pt x="12423" y="301558"/>
                          <a:pt x="0" y="303300"/>
                        </a:cubicBezTo>
                        <a:cubicBezTo>
                          <a:pt x="-25731" y="197698"/>
                          <a:pt x="3960" y="91071"/>
                          <a:pt x="0" y="0"/>
                        </a:cubicBezTo>
                        <a:close/>
                      </a:path>
                      <a:path w="4994388" h="1585675" stroke="0" extrusionOk="0">
                        <a:moveTo>
                          <a:pt x="3994634" y="300235"/>
                        </a:moveTo>
                        <a:cubicBezTo>
                          <a:pt x="3856981" y="333693"/>
                          <a:pt x="3695653" y="377920"/>
                          <a:pt x="3641948" y="587682"/>
                        </a:cubicBezTo>
                        <a:cubicBezTo>
                          <a:pt x="3641663" y="591513"/>
                          <a:pt x="3639850" y="600709"/>
                          <a:pt x="3640272" y="604307"/>
                        </a:cubicBezTo>
                        <a:cubicBezTo>
                          <a:pt x="3637419" y="604929"/>
                          <a:pt x="3636527" y="603718"/>
                          <a:pt x="3633548" y="604307"/>
                        </a:cubicBezTo>
                        <a:cubicBezTo>
                          <a:pt x="3635675" y="700910"/>
                          <a:pt x="3612889" y="897089"/>
                          <a:pt x="3633548" y="990838"/>
                        </a:cubicBezTo>
                        <a:cubicBezTo>
                          <a:pt x="3682505" y="987590"/>
                          <a:pt x="3702774" y="1004871"/>
                          <a:pt x="3735422" y="1006894"/>
                        </a:cubicBezTo>
                        <a:cubicBezTo>
                          <a:pt x="3944330" y="1023554"/>
                          <a:pt x="4061212" y="1064431"/>
                          <a:pt x="4217649" y="1108683"/>
                        </a:cubicBezTo>
                        <a:cubicBezTo>
                          <a:pt x="4267201" y="1120509"/>
                          <a:pt x="4315711" y="1141536"/>
                          <a:pt x="4353548" y="1144776"/>
                        </a:cubicBezTo>
                        <a:cubicBezTo>
                          <a:pt x="4341446" y="1108493"/>
                          <a:pt x="4358648" y="1056059"/>
                          <a:pt x="4353548" y="1031008"/>
                        </a:cubicBezTo>
                        <a:cubicBezTo>
                          <a:pt x="4352956" y="1025724"/>
                          <a:pt x="4355108" y="1024939"/>
                          <a:pt x="4354634" y="1020235"/>
                        </a:cubicBezTo>
                        <a:cubicBezTo>
                          <a:pt x="4353454" y="899371"/>
                          <a:pt x="4360506" y="749345"/>
                          <a:pt x="4354634" y="660235"/>
                        </a:cubicBezTo>
                        <a:cubicBezTo>
                          <a:pt x="4353118" y="656574"/>
                          <a:pt x="4354455" y="651683"/>
                          <a:pt x="4353548" y="649462"/>
                        </a:cubicBezTo>
                        <a:cubicBezTo>
                          <a:pt x="4352727" y="631991"/>
                          <a:pt x="4354018" y="621728"/>
                          <a:pt x="4353548" y="604307"/>
                        </a:cubicBezTo>
                        <a:cubicBezTo>
                          <a:pt x="4351785" y="604764"/>
                          <a:pt x="4350748" y="603878"/>
                          <a:pt x="4348996" y="604307"/>
                        </a:cubicBezTo>
                        <a:cubicBezTo>
                          <a:pt x="4347723" y="598184"/>
                          <a:pt x="4348226" y="593870"/>
                          <a:pt x="4347320" y="587682"/>
                        </a:cubicBezTo>
                        <a:cubicBezTo>
                          <a:pt x="4315102" y="437171"/>
                          <a:pt x="4132123" y="275507"/>
                          <a:pt x="3994634" y="300235"/>
                        </a:cubicBezTo>
                        <a:close/>
                        <a:moveTo>
                          <a:pt x="2987291" y="300235"/>
                        </a:moveTo>
                        <a:cubicBezTo>
                          <a:pt x="2780688" y="336019"/>
                          <a:pt x="2709392" y="408507"/>
                          <a:pt x="2634605" y="587682"/>
                        </a:cubicBezTo>
                        <a:cubicBezTo>
                          <a:pt x="2635312" y="593439"/>
                          <a:pt x="2632448" y="597370"/>
                          <a:pt x="2632929" y="604307"/>
                        </a:cubicBezTo>
                        <a:cubicBezTo>
                          <a:pt x="2630180" y="604482"/>
                          <a:pt x="2628320" y="604226"/>
                          <a:pt x="2626206" y="604307"/>
                        </a:cubicBezTo>
                        <a:cubicBezTo>
                          <a:pt x="2633934" y="741927"/>
                          <a:pt x="2610686" y="793181"/>
                          <a:pt x="2626206" y="900852"/>
                        </a:cubicBezTo>
                        <a:cubicBezTo>
                          <a:pt x="2678999" y="899866"/>
                          <a:pt x="2682185" y="907479"/>
                          <a:pt x="2738304" y="902801"/>
                        </a:cubicBezTo>
                        <a:cubicBezTo>
                          <a:pt x="2873616" y="908491"/>
                          <a:pt x="3047056" y="948044"/>
                          <a:pt x="3241915" y="937875"/>
                        </a:cubicBezTo>
                        <a:cubicBezTo>
                          <a:pt x="3294573" y="935802"/>
                          <a:pt x="3324560" y="959442"/>
                          <a:pt x="3347291" y="950761"/>
                        </a:cubicBezTo>
                        <a:cubicBezTo>
                          <a:pt x="3327243" y="850542"/>
                          <a:pt x="3353689" y="750291"/>
                          <a:pt x="3347291" y="660235"/>
                        </a:cubicBezTo>
                        <a:cubicBezTo>
                          <a:pt x="3346891" y="656711"/>
                          <a:pt x="3346858" y="653432"/>
                          <a:pt x="3346205" y="649462"/>
                        </a:cubicBezTo>
                        <a:cubicBezTo>
                          <a:pt x="3341020" y="627199"/>
                          <a:pt x="3347521" y="620174"/>
                          <a:pt x="3346205" y="604307"/>
                        </a:cubicBezTo>
                        <a:cubicBezTo>
                          <a:pt x="3345251" y="604464"/>
                          <a:pt x="3343626" y="604128"/>
                          <a:pt x="3341653" y="604307"/>
                        </a:cubicBezTo>
                        <a:cubicBezTo>
                          <a:pt x="3341028" y="598231"/>
                          <a:pt x="3342340" y="593765"/>
                          <a:pt x="3339977" y="587682"/>
                        </a:cubicBezTo>
                        <a:cubicBezTo>
                          <a:pt x="3303302" y="432326"/>
                          <a:pt x="3169060" y="256490"/>
                          <a:pt x="2987291" y="300235"/>
                        </a:cubicBezTo>
                        <a:close/>
                        <a:moveTo>
                          <a:pt x="1979953" y="300235"/>
                        </a:moveTo>
                        <a:cubicBezTo>
                          <a:pt x="1804705" y="322224"/>
                          <a:pt x="1693414" y="404203"/>
                          <a:pt x="1627266" y="587682"/>
                        </a:cubicBezTo>
                        <a:cubicBezTo>
                          <a:pt x="1628390" y="591992"/>
                          <a:pt x="1625210" y="596355"/>
                          <a:pt x="1625591" y="604307"/>
                        </a:cubicBezTo>
                        <a:cubicBezTo>
                          <a:pt x="1623809" y="604959"/>
                          <a:pt x="1622026" y="603829"/>
                          <a:pt x="1618866" y="604307"/>
                        </a:cubicBezTo>
                        <a:cubicBezTo>
                          <a:pt x="1643925" y="738502"/>
                          <a:pt x="1581254" y="799204"/>
                          <a:pt x="1618866" y="950761"/>
                        </a:cubicBezTo>
                        <a:cubicBezTo>
                          <a:pt x="1646900" y="938563"/>
                          <a:pt x="1691921" y="948564"/>
                          <a:pt x="1724238" y="937875"/>
                        </a:cubicBezTo>
                        <a:cubicBezTo>
                          <a:pt x="1903079" y="924185"/>
                          <a:pt x="2042783" y="882164"/>
                          <a:pt x="2227849" y="902801"/>
                        </a:cubicBezTo>
                        <a:cubicBezTo>
                          <a:pt x="2272803" y="895642"/>
                          <a:pt x="2291063" y="913196"/>
                          <a:pt x="2339949" y="900852"/>
                        </a:cubicBezTo>
                        <a:cubicBezTo>
                          <a:pt x="2312808" y="805729"/>
                          <a:pt x="2342953" y="715495"/>
                          <a:pt x="2339949" y="660235"/>
                        </a:cubicBezTo>
                        <a:cubicBezTo>
                          <a:pt x="2339200" y="656340"/>
                          <a:pt x="2339637" y="652998"/>
                          <a:pt x="2338866" y="649462"/>
                        </a:cubicBezTo>
                        <a:cubicBezTo>
                          <a:pt x="2337083" y="626912"/>
                          <a:pt x="2341871" y="624871"/>
                          <a:pt x="2338866" y="604307"/>
                        </a:cubicBezTo>
                        <a:cubicBezTo>
                          <a:pt x="2337565" y="604690"/>
                          <a:pt x="2335682" y="603887"/>
                          <a:pt x="2334312" y="604307"/>
                        </a:cubicBezTo>
                        <a:cubicBezTo>
                          <a:pt x="2333008" y="600570"/>
                          <a:pt x="2334662" y="591109"/>
                          <a:pt x="2332636" y="587682"/>
                        </a:cubicBezTo>
                        <a:cubicBezTo>
                          <a:pt x="2301513" y="374183"/>
                          <a:pt x="2144908" y="350856"/>
                          <a:pt x="1979953" y="300235"/>
                        </a:cubicBezTo>
                        <a:close/>
                        <a:moveTo>
                          <a:pt x="972609" y="300235"/>
                        </a:moveTo>
                        <a:cubicBezTo>
                          <a:pt x="809933" y="300352"/>
                          <a:pt x="676493" y="461581"/>
                          <a:pt x="619922" y="587682"/>
                        </a:cubicBezTo>
                        <a:cubicBezTo>
                          <a:pt x="620437" y="593003"/>
                          <a:pt x="618107" y="597289"/>
                          <a:pt x="618247" y="604307"/>
                        </a:cubicBezTo>
                        <a:cubicBezTo>
                          <a:pt x="615483" y="604514"/>
                          <a:pt x="612909" y="604085"/>
                          <a:pt x="611522" y="604307"/>
                        </a:cubicBezTo>
                        <a:cubicBezTo>
                          <a:pt x="615924" y="719597"/>
                          <a:pt x="551611" y="1034007"/>
                          <a:pt x="611522" y="1145064"/>
                        </a:cubicBezTo>
                        <a:cubicBezTo>
                          <a:pt x="676186" y="1126092"/>
                          <a:pt x="706806" y="1126254"/>
                          <a:pt x="748504" y="1108683"/>
                        </a:cubicBezTo>
                        <a:cubicBezTo>
                          <a:pt x="939481" y="1101952"/>
                          <a:pt x="1110214" y="1010302"/>
                          <a:pt x="1230731" y="1006894"/>
                        </a:cubicBezTo>
                        <a:cubicBezTo>
                          <a:pt x="1272019" y="992983"/>
                          <a:pt x="1299809" y="1002584"/>
                          <a:pt x="1332609" y="990837"/>
                        </a:cubicBezTo>
                        <a:cubicBezTo>
                          <a:pt x="1326515" y="873794"/>
                          <a:pt x="1368193" y="782724"/>
                          <a:pt x="1332609" y="660235"/>
                        </a:cubicBezTo>
                        <a:cubicBezTo>
                          <a:pt x="1331362" y="656532"/>
                          <a:pt x="1331837" y="652063"/>
                          <a:pt x="1331522" y="649462"/>
                        </a:cubicBezTo>
                        <a:cubicBezTo>
                          <a:pt x="1326493" y="631397"/>
                          <a:pt x="1335286" y="620882"/>
                          <a:pt x="1331522" y="604307"/>
                        </a:cubicBezTo>
                        <a:cubicBezTo>
                          <a:pt x="1329563" y="604552"/>
                          <a:pt x="1329085" y="604193"/>
                          <a:pt x="1326970" y="604307"/>
                        </a:cubicBezTo>
                        <a:cubicBezTo>
                          <a:pt x="1324850" y="597922"/>
                          <a:pt x="1326627" y="593627"/>
                          <a:pt x="1325297" y="587682"/>
                        </a:cubicBezTo>
                        <a:cubicBezTo>
                          <a:pt x="1258146" y="419301"/>
                          <a:pt x="1176494" y="271565"/>
                          <a:pt x="972609" y="300235"/>
                        </a:cubicBezTo>
                        <a:close/>
                        <a:moveTo>
                          <a:pt x="0" y="0"/>
                        </a:moveTo>
                        <a:cubicBezTo>
                          <a:pt x="268801" y="-8942"/>
                          <a:pt x="360221" y="65440"/>
                          <a:pt x="554932" y="0"/>
                        </a:cubicBezTo>
                        <a:cubicBezTo>
                          <a:pt x="749643" y="-65440"/>
                          <a:pt x="809333" y="46651"/>
                          <a:pt x="1009976" y="0"/>
                        </a:cubicBezTo>
                        <a:cubicBezTo>
                          <a:pt x="1210619" y="-46651"/>
                          <a:pt x="1375635" y="31017"/>
                          <a:pt x="1664796" y="0"/>
                        </a:cubicBezTo>
                        <a:cubicBezTo>
                          <a:pt x="1953957" y="-31017"/>
                          <a:pt x="1920581" y="1467"/>
                          <a:pt x="2119840" y="0"/>
                        </a:cubicBezTo>
                        <a:cubicBezTo>
                          <a:pt x="2319099" y="-1467"/>
                          <a:pt x="2490477" y="13653"/>
                          <a:pt x="2624828" y="0"/>
                        </a:cubicBezTo>
                        <a:cubicBezTo>
                          <a:pt x="2759179" y="-13653"/>
                          <a:pt x="2981894" y="21589"/>
                          <a:pt x="3179760" y="0"/>
                        </a:cubicBezTo>
                        <a:cubicBezTo>
                          <a:pt x="3377626" y="-21589"/>
                          <a:pt x="3501822" y="9444"/>
                          <a:pt x="3584861" y="0"/>
                        </a:cubicBezTo>
                        <a:cubicBezTo>
                          <a:pt x="3667900" y="-9444"/>
                          <a:pt x="3979876" y="3068"/>
                          <a:pt x="4239680" y="0"/>
                        </a:cubicBezTo>
                        <a:cubicBezTo>
                          <a:pt x="4499484" y="-3068"/>
                          <a:pt x="4807169" y="82797"/>
                          <a:pt x="4994388" y="0"/>
                        </a:cubicBezTo>
                        <a:cubicBezTo>
                          <a:pt x="5009116" y="79594"/>
                          <a:pt x="4980993" y="222003"/>
                          <a:pt x="4994388" y="300905"/>
                        </a:cubicBezTo>
                        <a:cubicBezTo>
                          <a:pt x="4974065" y="304111"/>
                          <a:pt x="4963057" y="298706"/>
                          <a:pt x="4938251" y="305858"/>
                        </a:cubicBezTo>
                        <a:cubicBezTo>
                          <a:pt x="4758730" y="341309"/>
                          <a:pt x="4655759" y="428824"/>
                          <a:pt x="4649291" y="587682"/>
                        </a:cubicBezTo>
                        <a:cubicBezTo>
                          <a:pt x="4649312" y="593286"/>
                          <a:pt x="4647864" y="599659"/>
                          <a:pt x="4647615" y="604307"/>
                        </a:cubicBezTo>
                        <a:cubicBezTo>
                          <a:pt x="4645476" y="604699"/>
                          <a:pt x="4644084" y="603766"/>
                          <a:pt x="4640891" y="604307"/>
                        </a:cubicBezTo>
                        <a:cubicBezTo>
                          <a:pt x="4674849" y="707388"/>
                          <a:pt x="4637718" y="795014"/>
                          <a:pt x="4640891" y="928622"/>
                        </a:cubicBezTo>
                        <a:cubicBezTo>
                          <a:pt x="4644064" y="1062231"/>
                          <a:pt x="4605419" y="1120820"/>
                          <a:pt x="4640891" y="1227990"/>
                        </a:cubicBezTo>
                        <a:cubicBezTo>
                          <a:pt x="4659192" y="1229991"/>
                          <a:pt x="4675041" y="1241951"/>
                          <a:pt x="4687419" y="1242066"/>
                        </a:cubicBezTo>
                        <a:cubicBezTo>
                          <a:pt x="4761391" y="1284127"/>
                          <a:pt x="4844533" y="1294331"/>
                          <a:pt x="4917265" y="1320239"/>
                        </a:cubicBezTo>
                        <a:cubicBezTo>
                          <a:pt x="4948646" y="1324528"/>
                          <a:pt x="4972873" y="1349113"/>
                          <a:pt x="4994388" y="1350919"/>
                        </a:cubicBezTo>
                        <a:cubicBezTo>
                          <a:pt x="4998872" y="1400110"/>
                          <a:pt x="4966439" y="1519616"/>
                          <a:pt x="4994388" y="1585675"/>
                        </a:cubicBezTo>
                        <a:cubicBezTo>
                          <a:pt x="4918155" y="1582800"/>
                          <a:pt x="4815265" y="1489415"/>
                          <a:pt x="4696714" y="1473047"/>
                        </a:cubicBezTo>
                        <a:cubicBezTo>
                          <a:pt x="4073311" y="1244308"/>
                          <a:pt x="3236454" y="920695"/>
                          <a:pt x="2483076" y="1106908"/>
                        </a:cubicBezTo>
                        <a:cubicBezTo>
                          <a:pt x="1739024" y="995278"/>
                          <a:pt x="941821" y="1361087"/>
                          <a:pt x="165673" y="1509461"/>
                        </a:cubicBezTo>
                        <a:cubicBezTo>
                          <a:pt x="119656" y="1528519"/>
                          <a:pt x="44476" y="1552926"/>
                          <a:pt x="0" y="1573684"/>
                        </a:cubicBezTo>
                        <a:cubicBezTo>
                          <a:pt x="-14781" y="1506799"/>
                          <a:pt x="8330" y="1417666"/>
                          <a:pt x="0" y="1339688"/>
                        </a:cubicBezTo>
                        <a:cubicBezTo>
                          <a:pt x="20561" y="1327047"/>
                          <a:pt x="31019" y="1328568"/>
                          <a:pt x="48889" y="1320239"/>
                        </a:cubicBezTo>
                        <a:cubicBezTo>
                          <a:pt x="117684" y="1276544"/>
                          <a:pt x="216252" y="1281682"/>
                          <a:pt x="278734" y="1242066"/>
                        </a:cubicBezTo>
                        <a:cubicBezTo>
                          <a:pt x="295838" y="1236831"/>
                          <a:pt x="314696" y="1235957"/>
                          <a:pt x="324179" y="1228318"/>
                        </a:cubicBezTo>
                        <a:cubicBezTo>
                          <a:pt x="307580" y="1141767"/>
                          <a:pt x="345226" y="1074894"/>
                          <a:pt x="324179" y="1031008"/>
                        </a:cubicBezTo>
                        <a:cubicBezTo>
                          <a:pt x="323719" y="1028311"/>
                          <a:pt x="325445" y="1024456"/>
                          <a:pt x="325265" y="1020235"/>
                        </a:cubicBezTo>
                        <a:cubicBezTo>
                          <a:pt x="288840" y="882797"/>
                          <a:pt x="367141" y="741845"/>
                          <a:pt x="325265" y="660235"/>
                        </a:cubicBezTo>
                        <a:cubicBezTo>
                          <a:pt x="324372" y="655732"/>
                          <a:pt x="325259" y="651641"/>
                          <a:pt x="324179" y="649462"/>
                        </a:cubicBezTo>
                        <a:cubicBezTo>
                          <a:pt x="318923" y="633919"/>
                          <a:pt x="328168" y="613403"/>
                          <a:pt x="324179" y="604307"/>
                        </a:cubicBezTo>
                        <a:cubicBezTo>
                          <a:pt x="321971" y="604665"/>
                          <a:pt x="320883" y="604086"/>
                          <a:pt x="319627" y="604307"/>
                        </a:cubicBezTo>
                        <a:cubicBezTo>
                          <a:pt x="316974" y="596668"/>
                          <a:pt x="318715" y="591496"/>
                          <a:pt x="317951" y="587682"/>
                        </a:cubicBezTo>
                        <a:cubicBezTo>
                          <a:pt x="318721" y="439234"/>
                          <a:pt x="212425" y="319820"/>
                          <a:pt x="28992" y="305858"/>
                        </a:cubicBezTo>
                        <a:cubicBezTo>
                          <a:pt x="18602" y="304992"/>
                          <a:pt x="14487" y="301127"/>
                          <a:pt x="0" y="303300"/>
                        </a:cubicBezTo>
                        <a:cubicBezTo>
                          <a:pt x="-25183" y="208028"/>
                          <a:pt x="459" y="10086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9">
            <a:extLst>
              <a:ext uri="{FF2B5EF4-FFF2-40B4-BE49-F238E27FC236}">
                <a16:creationId xmlns:a16="http://schemas.microsoft.com/office/drawing/2014/main" id="{E70D97CC-8E73-BEFA-04FB-848790D54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" y="199455"/>
            <a:ext cx="12061340" cy="6155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2813">
              <a:spcBef>
                <a:spcPct val="50000"/>
              </a:spcBef>
            </a:pPr>
            <a:r>
              <a:rPr lang="en-US" sz="3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Why the need for a design-oriented MOSFET model ?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BF2DE53-E0FF-3461-1618-C6024BD7119B}"/>
              </a:ext>
            </a:extLst>
          </p:cNvPr>
          <p:cNvSpPr txBox="1"/>
          <p:nvPr/>
        </p:nvSpPr>
        <p:spPr>
          <a:xfrm>
            <a:off x="783584" y="1106069"/>
            <a:ext cx="11026225" cy="281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Medium of information exchange between foundry and designer.</a:t>
            </a:r>
          </a:p>
          <a:p>
            <a:pPr marL="3429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Provides detailed information about device operation &amp; characteristics.</a:t>
            </a:r>
          </a:p>
          <a:p>
            <a:pPr marL="3429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Simple enough to be incorporated in circuit simulators.</a:t>
            </a:r>
          </a:p>
          <a:p>
            <a:pPr marL="3429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Accurate enough to predict behavior of circuits.</a:t>
            </a:r>
          </a:p>
          <a:p>
            <a:pPr marL="3429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cs typeface="Arial" panose="020B0604020202020204" pitchFamily="34" charset="0"/>
              </a:rPr>
              <a:t>Bridges the gap between design and simulation!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F9A2D7A-262D-817A-0D0B-3302C0AD80AC}"/>
              </a:ext>
            </a:extLst>
          </p:cNvPr>
          <p:cNvSpPr txBox="1"/>
          <p:nvPr/>
        </p:nvSpPr>
        <p:spPr>
          <a:xfrm>
            <a:off x="380365" y="3588953"/>
            <a:ext cx="2048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Oversimplified models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3D8C04-6C17-A8F9-3591-0647609C732D}"/>
              </a:ext>
            </a:extLst>
          </p:cNvPr>
          <p:cNvSpPr txBox="1"/>
          <p:nvPr/>
        </p:nvSpPr>
        <p:spPr>
          <a:xfrm>
            <a:off x="8876951" y="3593432"/>
            <a:ext cx="2363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 complex Models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977A3AA-88DF-DA27-BD63-1851D0DC512B}"/>
              </a:ext>
            </a:extLst>
          </p:cNvPr>
          <p:cNvSpPr txBox="1"/>
          <p:nvPr/>
        </p:nvSpPr>
        <p:spPr>
          <a:xfrm>
            <a:off x="4634512" y="5180459"/>
            <a:ext cx="2874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Good enough accuracy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all regions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 DC parameters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62BBA40-70F7-2AFE-73AB-B24E9D5EED05}"/>
              </a:ext>
            </a:extLst>
          </p:cNvPr>
          <p:cNvSpPr txBox="1"/>
          <p:nvPr/>
        </p:nvSpPr>
        <p:spPr>
          <a:xfrm>
            <a:off x="1876536" y="5824025"/>
            <a:ext cx="2797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Poor accuracy, only in one region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2/3 DC parameters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C6B3C16-C04F-DD1D-1F1F-C59436B02453}"/>
              </a:ext>
            </a:extLst>
          </p:cNvPr>
          <p:cNvSpPr txBox="1"/>
          <p:nvPr/>
        </p:nvSpPr>
        <p:spPr>
          <a:xfrm>
            <a:off x="4534878" y="3555703"/>
            <a:ext cx="3344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Design-oriented model: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ACM2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B1D2CD8-2305-1CE6-2C52-10229600457A}"/>
              </a:ext>
            </a:extLst>
          </p:cNvPr>
          <p:cNvSpPr txBox="1"/>
          <p:nvPr/>
        </p:nvSpPr>
        <p:spPr>
          <a:xfrm>
            <a:off x="4997526" y="4780349"/>
            <a:ext cx="2196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Calibi"/>
              </a:rPr>
              <a:t>IC designers bridge</a:t>
            </a:r>
          </a:p>
        </p:txBody>
      </p:sp>
      <p:sp>
        <p:nvSpPr>
          <p:cNvPr id="4" name="ZoneTexte 14">
            <a:extLst>
              <a:ext uri="{FF2B5EF4-FFF2-40B4-BE49-F238E27FC236}">
                <a16:creationId xmlns:a16="http://schemas.microsoft.com/office/drawing/2014/main" id="{3B3D7389-0139-5230-BBE6-BF906C642F61}"/>
              </a:ext>
            </a:extLst>
          </p:cNvPr>
          <p:cNvSpPr txBox="1"/>
          <p:nvPr/>
        </p:nvSpPr>
        <p:spPr>
          <a:xfrm>
            <a:off x="7556292" y="5842337"/>
            <a:ext cx="27971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High accuracy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all regions 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tens of DC parameters</a:t>
            </a:r>
          </a:p>
        </p:txBody>
      </p:sp>
    </p:spTree>
    <p:extLst>
      <p:ext uri="{BB962C8B-B14F-4D97-AF65-F5344CB8AC3E}">
        <p14:creationId xmlns:p14="http://schemas.microsoft.com/office/powerpoint/2010/main" val="4525482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FE2AAB52-28F4-546E-6B92-D4F42A2DDB5F}"/>
                  </a:ext>
                </a:extLst>
              </p:cNvPr>
              <p:cNvSpPr txBox="1"/>
              <p:nvPr/>
            </p:nvSpPr>
            <p:spPr>
              <a:xfrm>
                <a:off x="708361" y="262414"/>
                <a:ext cx="7412863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4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Problems</m:t>
                      </m:r>
                      <m:r>
                        <a:rPr lang="pt-BR" sz="34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34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in</m:t>
                      </m:r>
                      <m:r>
                        <a:rPr lang="pt-BR" sz="34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34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current</m:t>
                      </m:r>
                      <m:r>
                        <a:rPr lang="pt-BR" sz="34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34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open</m:t>
                      </m:r>
                      <m:r>
                        <a:rPr lang="pt-BR" sz="34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3400" b="0" i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PDK</m:t>
                      </m:r>
                      <m:r>
                        <a:rPr lang="pt-BR" sz="3400" b="0" i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3400" b="0" i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models</m:t>
                      </m:r>
                    </m:oMath>
                  </m:oMathPara>
                </a14:m>
                <a:endParaRPr lang="pt-BR" sz="34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FE2AAB52-28F4-546E-6B92-D4F42A2DD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61" y="262414"/>
                <a:ext cx="741286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0" r="1729"/>
          <a:stretch/>
        </p:blipFill>
        <p:spPr>
          <a:xfrm>
            <a:off x="1524000" y="1578920"/>
            <a:ext cx="4386084" cy="3424992"/>
          </a:xfrm>
          <a:prstGeom prst="rect">
            <a:avLst/>
          </a:prstGeom>
        </p:spPr>
      </p:pic>
      <p:sp>
        <p:nvSpPr>
          <p:cNvPr id="15" name="CaixaDeTexto 13">
            <a:extLst>
              <a:ext uri="{FF2B5EF4-FFF2-40B4-BE49-F238E27FC236}">
                <a16:creationId xmlns:a16="http://schemas.microsoft.com/office/drawing/2014/main" id="{EBC560BF-488B-3A39-FD56-3889AE233607}"/>
              </a:ext>
            </a:extLst>
          </p:cNvPr>
          <p:cNvSpPr txBox="1"/>
          <p:nvPr/>
        </p:nvSpPr>
        <p:spPr>
          <a:xfrm>
            <a:off x="1851241" y="1166540"/>
            <a:ext cx="3600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BSIM4 issues in sky130</a:t>
            </a:r>
            <a:endParaRPr lang="pt-BR" b="1" dirty="0"/>
          </a:p>
        </p:txBody>
      </p:sp>
      <p:sp>
        <p:nvSpPr>
          <p:cNvPr id="3" name="CaixaDeTexto 13">
            <a:extLst>
              <a:ext uri="{FF2B5EF4-FFF2-40B4-BE49-F238E27FC236}">
                <a16:creationId xmlns:a16="http://schemas.microsoft.com/office/drawing/2014/main" id="{E649C444-B8F7-E1C7-4B17-A08C7009BB7E}"/>
              </a:ext>
            </a:extLst>
          </p:cNvPr>
          <p:cNvSpPr txBox="1"/>
          <p:nvPr/>
        </p:nvSpPr>
        <p:spPr>
          <a:xfrm>
            <a:off x="6750350" y="1217371"/>
            <a:ext cx="4748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PSP103 issues in IHP open PDK</a:t>
            </a:r>
            <a:endParaRPr lang="pt-BR" b="1" dirty="0"/>
          </a:p>
        </p:txBody>
      </p:sp>
      <p:sp>
        <p:nvSpPr>
          <p:cNvPr id="4" name="Seta: para a Direita 12">
            <a:extLst>
              <a:ext uri="{FF2B5EF4-FFF2-40B4-BE49-F238E27FC236}">
                <a16:creationId xmlns:a16="http://schemas.microsoft.com/office/drawing/2014/main" id="{9D3F298F-3621-2E2A-2A1A-CAC74ABC97F6}"/>
              </a:ext>
            </a:extLst>
          </p:cNvPr>
          <p:cNvSpPr/>
          <p:nvPr/>
        </p:nvSpPr>
        <p:spPr>
          <a:xfrm>
            <a:off x="1541751" y="5330309"/>
            <a:ext cx="618979" cy="3376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13">
            <a:extLst>
              <a:ext uri="{FF2B5EF4-FFF2-40B4-BE49-F238E27FC236}">
                <a16:creationId xmlns:a16="http://schemas.microsoft.com/office/drawing/2014/main" id="{19B5B3EE-E01E-F808-D669-CAEFECBB55E7}"/>
              </a:ext>
            </a:extLst>
          </p:cNvPr>
          <p:cNvSpPr txBox="1"/>
          <p:nvPr/>
        </p:nvSpPr>
        <p:spPr>
          <a:xfrm>
            <a:off x="2240543" y="5267824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Subthreshold region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51C49131-539C-6934-8DBB-A5AFC278D1DE}"/>
              </a:ext>
            </a:extLst>
          </p:cNvPr>
          <p:cNvSpPr/>
          <p:nvPr/>
        </p:nvSpPr>
        <p:spPr>
          <a:xfrm>
            <a:off x="6416615" y="5230970"/>
            <a:ext cx="55750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err="1">
                <a:solidFill>
                  <a:srgbClr val="FF0000"/>
                </a:solidFill>
              </a:rPr>
              <a:t>Modeling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 err="1">
                <a:solidFill>
                  <a:srgbClr val="FF0000"/>
                </a:solidFill>
              </a:rPr>
              <a:t>problem</a:t>
            </a:r>
            <a:r>
              <a:rPr lang="pt-BR" b="1" dirty="0">
                <a:solidFill>
                  <a:srgbClr val="FF0000"/>
                </a:solidFill>
              </a:rPr>
              <a:t> in </a:t>
            </a:r>
            <a:r>
              <a:rPr lang="pt-BR" b="1" dirty="0" err="1">
                <a:solidFill>
                  <a:srgbClr val="FF0000"/>
                </a:solidFill>
              </a:rPr>
              <a:t>weak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 err="1">
                <a:solidFill>
                  <a:srgbClr val="FF0000"/>
                </a:solidFill>
              </a:rPr>
              <a:t>inversion</a:t>
            </a:r>
            <a:r>
              <a:rPr lang="pt-BR" b="1" dirty="0">
                <a:solidFill>
                  <a:srgbClr val="FF0000"/>
                </a:solidFill>
              </a:rPr>
              <a:t> : </a:t>
            </a:r>
            <a:r>
              <a:rPr lang="pt-BR" b="1" dirty="0" err="1">
                <a:solidFill>
                  <a:srgbClr val="FF0000"/>
                </a:solidFill>
              </a:rPr>
              <a:t>Effect</a:t>
            </a:r>
            <a:r>
              <a:rPr lang="pt-BR" b="1" dirty="0">
                <a:solidFill>
                  <a:srgbClr val="FF0000"/>
                </a:solidFill>
              </a:rPr>
              <a:t> of DIBL </a:t>
            </a:r>
            <a:r>
              <a:rPr lang="pt-BR" b="1" dirty="0" err="1">
                <a:solidFill>
                  <a:srgbClr val="FF0000"/>
                </a:solidFill>
              </a:rPr>
              <a:t>on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 err="1">
                <a:solidFill>
                  <a:srgbClr val="FF0000"/>
                </a:solidFill>
              </a:rPr>
              <a:t>the</a:t>
            </a:r>
            <a:r>
              <a:rPr lang="pt-BR" b="1" dirty="0">
                <a:solidFill>
                  <a:srgbClr val="FF0000"/>
                </a:solidFill>
              </a:rPr>
              <a:t> output </a:t>
            </a:r>
            <a:r>
              <a:rPr lang="pt-BR" b="1" dirty="0" err="1">
                <a:solidFill>
                  <a:srgbClr val="FF0000"/>
                </a:solidFill>
              </a:rPr>
              <a:t>conductance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 err="1">
                <a:solidFill>
                  <a:srgbClr val="FF0000"/>
                </a:solidFill>
              </a:rPr>
              <a:t>not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 err="1">
                <a:solidFill>
                  <a:srgbClr val="FF0000"/>
                </a:solidFill>
              </a:rPr>
              <a:t>included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29" name="Seta: para a Direita 12">
            <a:extLst>
              <a:ext uri="{FF2B5EF4-FFF2-40B4-BE49-F238E27FC236}">
                <a16:creationId xmlns:a16="http://schemas.microsoft.com/office/drawing/2014/main" id="{526CDF9E-BCEB-4CB7-8360-EC109EB6A1F8}"/>
              </a:ext>
            </a:extLst>
          </p:cNvPr>
          <p:cNvSpPr/>
          <p:nvPr/>
        </p:nvSpPr>
        <p:spPr>
          <a:xfrm>
            <a:off x="5717823" y="5373090"/>
            <a:ext cx="618979" cy="3376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C3D97D2-8456-FA07-D62C-D4BDF97BA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350" y="1685002"/>
            <a:ext cx="4251164" cy="35943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B559A46E-2996-3C94-439A-F69BACEF142A}"/>
                  </a:ext>
                </a:extLst>
              </p:cNvPr>
              <p:cNvSpPr txBox="1"/>
              <p:nvPr/>
            </p:nvSpPr>
            <p:spPr>
              <a:xfrm>
                <a:off x="8326537" y="1780287"/>
                <a:ext cx="17551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pt-BR" sz="1800" b="1" i="1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pt-BR" sz="1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8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pt-BR" sz="18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sz="1800" b="1" i="1">
                        <a:latin typeface="Cambria Math" panose="02040503050406030204" pitchFamily="18" charset="0"/>
                      </a:rPr>
                      <m:t>𝟏𝟖𝟓</m:t>
                    </m:r>
                    <m:r>
                      <a:rPr lang="pt-BR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800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pt-BR" sz="1800" b="1" dirty="0"/>
                  <a:t> </a:t>
                </a:r>
                <a:endParaRPr lang="pt-BR" sz="18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B559A46E-2996-3C94-439A-F69BACEF1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537" y="1780287"/>
                <a:ext cx="1755195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57242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B77BA3-A228-FB06-E892-C6ACD5D79DA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75420" y="1148874"/>
            <a:ext cx="9271030" cy="489041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pt-BR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PDK</a:t>
            </a:r>
          </a:p>
          <a:p>
            <a:pPr marL="0" indent="0" algn="ctr">
              <a:buNone/>
            </a:pPr>
            <a:endParaRPr lang="pt-BR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endParaRPr lang="pt-BR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pt-B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Open-</a:t>
            </a:r>
            <a:r>
              <a:rPr lang="pt-BR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EDA tools </a:t>
            </a:r>
          </a:p>
          <a:p>
            <a:pPr marL="0" indent="0" algn="ctr">
              <a:buNone/>
            </a:pPr>
            <a:endParaRPr lang="pt-BR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pt-BR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pt-BR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Few</a:t>
            </a:r>
            <a:r>
              <a:rPr lang="pt-B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</a:t>
            </a:r>
            <a:r>
              <a:rPr lang="pt-B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pen-</a:t>
            </a:r>
            <a:r>
              <a:rPr lang="pt-BR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source</a:t>
            </a:r>
            <a:r>
              <a:rPr lang="pt-B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IP &amp; libraries</a:t>
            </a:r>
          </a:p>
          <a:p>
            <a:pPr marL="0" indent="0" algn="ctr">
              <a:buNone/>
            </a:pPr>
            <a:endParaRPr lang="pt-BR" sz="14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pt-BR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pt-BR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Available</a:t>
            </a:r>
            <a:r>
              <a:rPr lang="pt-B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pt-BR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compact</a:t>
            </a:r>
            <a:r>
              <a:rPr lang="pt-B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MOSFET models</a:t>
            </a:r>
            <a:endParaRPr lang="pt-BR" sz="28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pt-BR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pt-BR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We propose: </a:t>
            </a:r>
            <a:b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lang="pt-BR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ACM2 : A </a:t>
            </a:r>
            <a:r>
              <a:rPr lang="pt-BR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Simple 5-DC-parameter </a:t>
            </a:r>
            <a:r>
              <a:rPr lang="pt-BR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MOSFET model </a:t>
            </a:r>
            <a:endParaRPr lang="pt-BR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7619DC-B0A9-D50A-4D65-E86754046C2A}"/>
              </a:ext>
            </a:extLst>
          </p:cNvPr>
          <p:cNvSpPr txBox="1"/>
          <p:nvPr/>
        </p:nvSpPr>
        <p:spPr>
          <a:xfrm>
            <a:off x="760551" y="172266"/>
            <a:ext cx="5335449" cy="653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Open-Source IC design </a:t>
            </a:r>
          </a:p>
        </p:txBody>
      </p:sp>
      <p:pic>
        <p:nvPicPr>
          <p:cNvPr id="4" name="Graphic 3" descr="Confused face outline with solid fill">
            <a:extLst>
              <a:ext uri="{FF2B5EF4-FFF2-40B4-BE49-F238E27FC236}">
                <a16:creationId xmlns:a16="http://schemas.microsoft.com/office/drawing/2014/main" id="{6A5B02A5-E3F6-029F-C44F-A6C66BDA03E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3100" y="3066023"/>
            <a:ext cx="914400" cy="914400"/>
          </a:xfrm>
          <a:prstGeom prst="rect">
            <a:avLst/>
          </a:prstGeom>
        </p:spPr>
      </p:pic>
      <p:pic>
        <p:nvPicPr>
          <p:cNvPr id="7" name="Graphic 6" descr="Angel face with solid fill with solid fill">
            <a:extLst>
              <a:ext uri="{FF2B5EF4-FFF2-40B4-BE49-F238E27FC236}">
                <a16:creationId xmlns:a16="http://schemas.microsoft.com/office/drawing/2014/main" id="{188B8A3A-CFE1-3344-1B81-F7A457B438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36360" y="5447588"/>
            <a:ext cx="914400" cy="914400"/>
          </a:xfrm>
          <a:prstGeom prst="rect">
            <a:avLst/>
          </a:prstGeom>
        </p:spPr>
      </p:pic>
      <p:pic>
        <p:nvPicPr>
          <p:cNvPr id="8" name="Graphic 7" descr="Angel face with solid fill with solid fill">
            <a:extLst>
              <a:ext uri="{FF2B5EF4-FFF2-40B4-BE49-F238E27FC236}">
                <a16:creationId xmlns:a16="http://schemas.microsoft.com/office/drawing/2014/main" id="{AC8C0BD6-2011-684D-D4C2-919B6C36F7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4103" y="2024516"/>
            <a:ext cx="914400" cy="914400"/>
          </a:xfrm>
          <a:prstGeom prst="rect">
            <a:avLst/>
          </a:prstGeom>
        </p:spPr>
      </p:pic>
      <p:pic>
        <p:nvPicPr>
          <p:cNvPr id="10" name="Graphic 9" descr="Angry face outline with solid fill">
            <a:extLst>
              <a:ext uri="{FF2B5EF4-FFF2-40B4-BE49-F238E27FC236}">
                <a16:creationId xmlns:a16="http://schemas.microsoft.com/office/drawing/2014/main" id="{94A2E16D-DE28-4020-5AAA-4EECDC8B01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353" y="4010490"/>
            <a:ext cx="914400" cy="914400"/>
          </a:xfrm>
          <a:prstGeom prst="rect">
            <a:avLst/>
          </a:prstGeom>
        </p:spPr>
      </p:pic>
      <p:pic>
        <p:nvPicPr>
          <p:cNvPr id="11" name="Graphic 10" descr="Angel face with solid fill with solid fill">
            <a:extLst>
              <a:ext uri="{FF2B5EF4-FFF2-40B4-BE49-F238E27FC236}">
                <a16:creationId xmlns:a16="http://schemas.microsoft.com/office/drawing/2014/main" id="{390747BE-5B8C-58D9-0154-237539588BE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0370" y="10101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4318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83BEC-D930-25F5-C3EF-E36CE85D6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59F3A8-9633-28AD-E0AD-7544A70BEE3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5651" y="1333500"/>
            <a:ext cx="10668000" cy="4686300"/>
          </a:xfrm>
        </p:spPr>
        <p:txBody>
          <a:bodyPr>
            <a:normAutofit/>
          </a:bodyPr>
          <a:lstStyle/>
          <a:p>
            <a:r>
              <a:rPr lang="en-US" sz="2800" dirty="0"/>
              <a:t>Compact models</a:t>
            </a:r>
          </a:p>
          <a:p>
            <a:r>
              <a:rPr lang="en-US" sz="2800" b="1" dirty="0">
                <a:solidFill>
                  <a:srgbClr val="C00000"/>
                </a:solidFill>
              </a:rPr>
              <a:t>ACM2 model </a:t>
            </a:r>
          </a:p>
          <a:p>
            <a:pPr lvl="1"/>
            <a:r>
              <a:rPr lang="en-US" sz="2800" dirty="0"/>
              <a:t>Parameter Extraction</a:t>
            </a:r>
          </a:p>
          <a:p>
            <a:pPr lvl="1"/>
            <a:r>
              <a:rPr lang="en-US" sz="2800" dirty="0"/>
              <a:t>DC characteristics</a:t>
            </a:r>
          </a:p>
          <a:p>
            <a:pPr lvl="1"/>
            <a:r>
              <a:rPr lang="en-US" sz="2800" dirty="0"/>
              <a:t>Circuit examples</a:t>
            </a:r>
          </a:p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F8C08D-529B-2073-084A-00659697B4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6233" y="395289"/>
            <a:ext cx="10668000" cy="547687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61905144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6" name="Rectangle 5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2648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3" name="Rectangle 19"/>
          <p:cNvSpPr>
            <a:spLocks noChangeArrowheads="1"/>
          </p:cNvSpPr>
          <p:nvPr/>
        </p:nvSpPr>
        <p:spPr bwMode="auto">
          <a:xfrm>
            <a:off x="708716" y="258525"/>
            <a:ext cx="8968731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>
              <a:spcBef>
                <a:spcPct val="50000"/>
              </a:spcBef>
            </a:pPr>
            <a:r>
              <a:rPr lang="en-US" sz="3200" dirty="0">
                <a:latin typeface="+mj-lt"/>
                <a:cs typeface="Arial" panose="020B0604020202020204" pitchFamily="34" charset="0"/>
              </a:rPr>
              <a:t>The capacitive model of the MOSFET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C0620E-C5A0-BE24-E657-06DC3D657D35}"/>
              </a:ext>
            </a:extLst>
          </p:cNvPr>
          <p:cNvGrpSpPr/>
          <p:nvPr/>
        </p:nvGrpSpPr>
        <p:grpSpPr>
          <a:xfrm>
            <a:off x="1864044" y="1275726"/>
            <a:ext cx="3411552" cy="2662315"/>
            <a:chOff x="1534575" y="1579179"/>
            <a:chExt cx="2976006" cy="2162175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926131" y="1579179"/>
              <a:ext cx="2584450" cy="2162175"/>
              <a:chOff x="335" y="1008"/>
              <a:chExt cx="2657" cy="2512"/>
            </a:xfrm>
          </p:grpSpPr>
          <p:sp>
            <p:nvSpPr>
              <p:cNvPr id="48" name="Rectangle 4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1824" cy="1152"/>
              </a:xfrm>
              <a:prstGeom prst="rect">
                <a:avLst/>
              </a:prstGeom>
              <a:solidFill>
                <a:srgbClr val="FF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latin typeface="Arial" charset="0"/>
                </a:endParaRPr>
              </a:p>
            </p:txBody>
          </p:sp>
          <p:pic>
            <p:nvPicPr>
              <p:cNvPr id="50" name="Picture 5"/>
              <p:cNvPicPr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007" y="1679"/>
                <a:ext cx="1842" cy="3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1" name="Picture 6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07" y="1343"/>
                <a:ext cx="1842" cy="3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2" name="Picture 8"/>
              <p:cNvPicPr>
                <a:picLocks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28" y="2064"/>
                <a:ext cx="496" cy="2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3" name="Picture 11"/>
              <p:cNvPicPr>
                <a:picLocks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968" y="1008"/>
                <a:ext cx="304" cy="3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4" name="Picture 14"/>
              <p:cNvPicPr>
                <a:picLocks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016" y="3216"/>
                <a:ext cx="304" cy="3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5" name="Picture 16"/>
              <p:cNvPicPr>
                <a:picLocks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1907" y="3119"/>
                <a:ext cx="42" cy="3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6" name="Picture 17"/>
              <p:cNvPicPr>
                <a:picLocks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1859" y="1055"/>
                <a:ext cx="42" cy="3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7" name="Picture 18"/>
              <p:cNvPicPr>
                <a:picLocks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563" y="1055"/>
                <a:ext cx="42" cy="13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8" name="Picture 19"/>
              <p:cNvPicPr>
                <a:picLocks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575" y="1043"/>
                <a:ext cx="1314" cy="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9" name="Picture 20"/>
              <p:cNvPicPr>
                <a:picLocks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431" y="2483"/>
                <a:ext cx="306" cy="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0" name="Picture 21"/>
              <p:cNvPicPr>
                <a:picLocks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335" y="2387"/>
                <a:ext cx="498" cy="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1" name="Picture 22"/>
              <p:cNvPicPr>
                <a:picLocks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563" y="2495"/>
                <a:ext cx="42" cy="9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" name="Picture 23"/>
              <p:cNvPicPr>
                <a:picLocks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575" y="3395"/>
                <a:ext cx="1362" cy="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6" name="Group 24"/>
              <p:cNvGrpSpPr>
                <a:grpSpLocks/>
              </p:cNvGrpSpPr>
              <p:nvPr/>
            </p:nvGrpSpPr>
            <p:grpSpPr bwMode="auto">
              <a:xfrm>
                <a:off x="960" y="1488"/>
                <a:ext cx="2032" cy="610"/>
                <a:chOff x="960" y="1488"/>
                <a:chExt cx="2032" cy="610"/>
              </a:xfrm>
            </p:grpSpPr>
            <p:pic>
              <p:nvPicPr>
                <p:cNvPr id="105" name="Picture 25"/>
                <p:cNvPicPr>
                  <a:picLocks noChangeArrowheads="1"/>
                </p:cNvPicPr>
                <p:nvPr/>
              </p:nvPicPr>
              <p:blipFill>
                <a:blip r:embed="rId16" cstate="print"/>
                <a:srcRect/>
                <a:stretch>
                  <a:fillRect/>
                </a:stretch>
              </p:blipFill>
              <p:spPr bwMode="auto">
                <a:xfrm>
                  <a:off x="960" y="1488"/>
                  <a:ext cx="2032" cy="2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06" name="Rectangle 26"/>
                <p:cNvSpPr>
                  <a:spLocks noChangeArrowheads="1"/>
                </p:cNvSpPr>
                <p:nvPr/>
              </p:nvSpPr>
              <p:spPr bwMode="auto">
                <a:xfrm>
                  <a:off x="1018" y="1517"/>
                  <a:ext cx="1900" cy="5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spAutoFit/>
                </a:bodyPr>
                <a:lstStyle/>
                <a:p>
                  <a:pPr algn="just" eaLnBrk="0" hangingPunct="0">
                    <a:spcBef>
                      <a:spcPct val="50000"/>
                    </a:spcBef>
                  </a:pPr>
                  <a:r>
                    <a:rPr lang="en-US" dirty="0">
                      <a:solidFill>
                        <a:srgbClr val="FFFFFF"/>
                      </a:solidFill>
                    </a:rPr>
                    <a:t>+    +   +   +   +   +   +   +   +</a:t>
                  </a:r>
                </a:p>
              </p:txBody>
            </p:sp>
          </p:grpSp>
          <p:sp>
            <p:nvSpPr>
              <p:cNvPr id="64" name="Rectangle 32"/>
              <p:cNvSpPr>
                <a:spLocks noChangeArrowheads="1"/>
              </p:cNvSpPr>
              <p:nvPr/>
            </p:nvSpPr>
            <p:spPr bwMode="auto">
              <a:xfrm>
                <a:off x="1690" y="1997"/>
                <a:ext cx="28" cy="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 eaLnBrk="0" hangingPunct="0"/>
                <a:endParaRPr lang="en-US">
                  <a:solidFill>
                    <a:schemeClr val="bg1"/>
                  </a:solidFill>
                </a:endParaRPr>
              </a:p>
            </p:txBody>
          </p:sp>
          <p:pic>
            <p:nvPicPr>
              <p:cNvPr id="65" name="Picture 40"/>
              <p:cNvPicPr>
                <a:picLocks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1008" y="1728"/>
                <a:ext cx="496" cy="2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6" name="Picture 43"/>
              <p:cNvPicPr>
                <a:picLocks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1248" y="1344"/>
                <a:ext cx="496" cy="2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7" name="Oval 45"/>
              <p:cNvSpPr>
                <a:spLocks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ellipse">
                <a:avLst/>
              </a:prstGeom>
              <a:solidFill>
                <a:srgbClr val="FFFF99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eaLnBrk="0" hangingPunct="0"/>
                <a:r>
                  <a:rPr lang="en-US" sz="4000">
                    <a:solidFill>
                      <a:srgbClr val="FF6600"/>
                    </a:solidFill>
                    <a:latin typeface="Century Gothic" pitchFamily="34" charset="0"/>
                  </a:rPr>
                  <a:t>-</a:t>
                </a:r>
              </a:p>
            </p:txBody>
          </p:sp>
          <p:sp>
            <p:nvSpPr>
              <p:cNvPr id="68" name="Oval 46"/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192" cy="192"/>
              </a:xfrm>
              <a:prstGeom prst="ellipse">
                <a:avLst/>
              </a:prstGeom>
              <a:solidFill>
                <a:srgbClr val="FFFF99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eaLnBrk="0" hangingPunct="0"/>
                <a:r>
                  <a:rPr lang="en-US" sz="4000">
                    <a:solidFill>
                      <a:srgbClr val="FF6600"/>
                    </a:solidFill>
                    <a:latin typeface="Century Gothic" pitchFamily="34" charset="0"/>
                  </a:rPr>
                  <a:t>-</a:t>
                </a:r>
              </a:p>
            </p:txBody>
          </p:sp>
          <p:sp>
            <p:nvSpPr>
              <p:cNvPr id="69" name="Oval 47"/>
              <p:cNvSpPr>
                <a:spLocks noChangeArrowheads="1"/>
              </p:cNvSpPr>
              <p:nvPr/>
            </p:nvSpPr>
            <p:spPr bwMode="auto">
              <a:xfrm>
                <a:off x="1248" y="2304"/>
                <a:ext cx="192" cy="192"/>
              </a:xfrm>
              <a:prstGeom prst="ellipse">
                <a:avLst/>
              </a:prstGeom>
              <a:solidFill>
                <a:srgbClr val="FFFF99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eaLnBrk="0" hangingPunct="0"/>
                <a:r>
                  <a:rPr lang="en-US" sz="4000">
                    <a:solidFill>
                      <a:srgbClr val="FF6600"/>
                    </a:solidFill>
                    <a:latin typeface="Century Gothic" pitchFamily="34" charset="0"/>
                  </a:rPr>
                  <a:t>-</a:t>
                </a:r>
              </a:p>
            </p:txBody>
          </p:sp>
          <p:sp>
            <p:nvSpPr>
              <p:cNvPr id="70" name="Oval 48"/>
              <p:cNvSpPr>
                <a:spLocks noChangeArrowheads="1"/>
              </p:cNvSpPr>
              <p:nvPr/>
            </p:nvSpPr>
            <p:spPr bwMode="auto">
              <a:xfrm>
                <a:off x="1488" y="2256"/>
                <a:ext cx="192" cy="192"/>
              </a:xfrm>
              <a:prstGeom prst="ellipse">
                <a:avLst/>
              </a:prstGeom>
              <a:solidFill>
                <a:srgbClr val="FFFF99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eaLnBrk="0" hangingPunct="0"/>
                <a:r>
                  <a:rPr lang="en-US" sz="4000">
                    <a:solidFill>
                      <a:srgbClr val="FF6600"/>
                    </a:solidFill>
                    <a:latin typeface="Century Gothic" pitchFamily="34" charset="0"/>
                  </a:rPr>
                  <a:t>-</a:t>
                </a:r>
              </a:p>
            </p:txBody>
          </p:sp>
          <p:sp>
            <p:nvSpPr>
              <p:cNvPr id="71" name="Oval 49"/>
              <p:cNvSpPr>
                <a:spLocks noChangeArrowheads="1"/>
              </p:cNvSpPr>
              <p:nvPr/>
            </p:nvSpPr>
            <p:spPr bwMode="auto">
              <a:xfrm>
                <a:off x="1056" y="2400"/>
                <a:ext cx="192" cy="192"/>
              </a:xfrm>
              <a:prstGeom prst="ellipse">
                <a:avLst/>
              </a:prstGeom>
              <a:solidFill>
                <a:srgbClr val="FFFF99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eaLnBrk="0" hangingPunct="0"/>
                <a:r>
                  <a:rPr lang="en-US" sz="4000">
                    <a:solidFill>
                      <a:srgbClr val="FF6600"/>
                    </a:solidFill>
                    <a:latin typeface="Century Gothic" pitchFamily="34" charset="0"/>
                  </a:rPr>
                  <a:t>-</a:t>
                </a:r>
              </a:p>
            </p:txBody>
          </p:sp>
          <p:sp>
            <p:nvSpPr>
              <p:cNvPr id="72" name="Oval 50"/>
              <p:cNvSpPr>
                <a:spLocks noChangeArrowheads="1"/>
              </p:cNvSpPr>
              <p:nvPr/>
            </p:nvSpPr>
            <p:spPr bwMode="auto">
              <a:xfrm>
                <a:off x="1776" y="2304"/>
                <a:ext cx="192" cy="192"/>
              </a:xfrm>
              <a:prstGeom prst="ellipse">
                <a:avLst/>
              </a:prstGeom>
              <a:solidFill>
                <a:srgbClr val="FFFF99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eaLnBrk="0" hangingPunct="0"/>
                <a:r>
                  <a:rPr lang="en-US" sz="4000">
                    <a:solidFill>
                      <a:srgbClr val="FF6600"/>
                    </a:solidFill>
                    <a:latin typeface="Century Gothic" pitchFamily="34" charset="0"/>
                  </a:rPr>
                  <a:t>-</a:t>
                </a:r>
              </a:p>
            </p:txBody>
          </p:sp>
          <p:sp>
            <p:nvSpPr>
              <p:cNvPr id="73" name="Oval 51"/>
              <p:cNvSpPr>
                <a:spLocks noChangeArrowheads="1"/>
              </p:cNvSpPr>
              <p:nvPr/>
            </p:nvSpPr>
            <p:spPr bwMode="auto">
              <a:xfrm>
                <a:off x="1680" y="2112"/>
                <a:ext cx="192" cy="192"/>
              </a:xfrm>
              <a:prstGeom prst="ellipse">
                <a:avLst/>
              </a:prstGeom>
              <a:solidFill>
                <a:srgbClr val="FFFF99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eaLnBrk="0" hangingPunct="0"/>
                <a:r>
                  <a:rPr lang="en-US" sz="4000">
                    <a:solidFill>
                      <a:srgbClr val="FF6600"/>
                    </a:solidFill>
                    <a:latin typeface="Century Gothic" pitchFamily="34" charset="0"/>
                  </a:rPr>
                  <a:t>-</a:t>
                </a:r>
              </a:p>
            </p:txBody>
          </p:sp>
          <p:sp>
            <p:nvSpPr>
              <p:cNvPr id="74" name="Oval 52"/>
              <p:cNvSpPr>
                <a:spLocks noChangeArrowheads="1"/>
              </p:cNvSpPr>
              <p:nvPr/>
            </p:nvSpPr>
            <p:spPr bwMode="auto">
              <a:xfrm>
                <a:off x="1872" y="2064"/>
                <a:ext cx="192" cy="192"/>
              </a:xfrm>
              <a:prstGeom prst="ellipse">
                <a:avLst/>
              </a:prstGeom>
              <a:solidFill>
                <a:srgbClr val="FFFF99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eaLnBrk="0" hangingPunct="0"/>
                <a:r>
                  <a:rPr lang="en-US" sz="4000">
                    <a:solidFill>
                      <a:srgbClr val="FF6600"/>
                    </a:solidFill>
                    <a:latin typeface="Century Gothic" pitchFamily="34" charset="0"/>
                  </a:rPr>
                  <a:t>-</a:t>
                </a:r>
              </a:p>
            </p:txBody>
          </p:sp>
          <p:sp>
            <p:nvSpPr>
              <p:cNvPr id="75" name="Oval 53"/>
              <p:cNvSpPr>
                <a:spLocks noChangeArrowheads="1"/>
              </p:cNvSpPr>
              <p:nvPr/>
            </p:nvSpPr>
            <p:spPr bwMode="auto">
              <a:xfrm>
                <a:off x="2064" y="2400"/>
                <a:ext cx="192" cy="192"/>
              </a:xfrm>
              <a:prstGeom prst="ellipse">
                <a:avLst/>
              </a:prstGeom>
              <a:solidFill>
                <a:srgbClr val="FFFF99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eaLnBrk="0" hangingPunct="0"/>
                <a:r>
                  <a:rPr lang="en-US" sz="4000">
                    <a:solidFill>
                      <a:srgbClr val="FF6600"/>
                    </a:solidFill>
                    <a:latin typeface="Century Gothic" pitchFamily="34" charset="0"/>
                  </a:rPr>
                  <a:t>-</a:t>
                </a:r>
              </a:p>
            </p:txBody>
          </p:sp>
          <p:sp>
            <p:nvSpPr>
              <p:cNvPr id="77" name="Oval 57"/>
              <p:cNvSpPr>
                <a:spLocks noChangeArrowheads="1"/>
              </p:cNvSpPr>
              <p:nvPr/>
            </p:nvSpPr>
            <p:spPr bwMode="auto">
              <a:xfrm>
                <a:off x="2112" y="2112"/>
                <a:ext cx="192" cy="192"/>
              </a:xfrm>
              <a:prstGeom prst="ellipse">
                <a:avLst/>
              </a:prstGeom>
              <a:solidFill>
                <a:srgbClr val="FFFF99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eaLnBrk="0" hangingPunct="0"/>
                <a:r>
                  <a:rPr lang="en-US" sz="4000">
                    <a:solidFill>
                      <a:srgbClr val="FF6600"/>
                    </a:solidFill>
                    <a:latin typeface="Century Gothic" pitchFamily="34" charset="0"/>
                  </a:rPr>
                  <a:t>-</a:t>
                </a:r>
              </a:p>
            </p:txBody>
          </p:sp>
          <p:sp>
            <p:nvSpPr>
              <p:cNvPr id="78" name="Oval 58"/>
              <p:cNvSpPr>
                <a:spLocks noChangeArrowheads="1"/>
              </p:cNvSpPr>
              <p:nvPr/>
            </p:nvSpPr>
            <p:spPr bwMode="auto">
              <a:xfrm>
                <a:off x="2352" y="2064"/>
                <a:ext cx="192" cy="192"/>
              </a:xfrm>
              <a:prstGeom prst="ellipse">
                <a:avLst/>
              </a:prstGeom>
              <a:solidFill>
                <a:srgbClr val="FFFF99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eaLnBrk="0" hangingPunct="0"/>
                <a:r>
                  <a:rPr lang="en-US" sz="4000">
                    <a:solidFill>
                      <a:srgbClr val="FF6600"/>
                    </a:solidFill>
                    <a:latin typeface="Century Gothic" pitchFamily="34" charset="0"/>
                  </a:rPr>
                  <a:t>-</a:t>
                </a:r>
              </a:p>
            </p:txBody>
          </p:sp>
          <p:sp>
            <p:nvSpPr>
              <p:cNvPr id="79" name="Oval 59"/>
              <p:cNvSpPr>
                <a:spLocks noChangeArrowheads="1"/>
              </p:cNvSpPr>
              <p:nvPr/>
            </p:nvSpPr>
            <p:spPr bwMode="auto">
              <a:xfrm>
                <a:off x="2256" y="2256"/>
                <a:ext cx="192" cy="192"/>
              </a:xfrm>
              <a:prstGeom prst="ellipse">
                <a:avLst/>
              </a:prstGeom>
              <a:solidFill>
                <a:srgbClr val="FFFF99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eaLnBrk="0" hangingPunct="0"/>
                <a:r>
                  <a:rPr lang="en-US" sz="4000">
                    <a:solidFill>
                      <a:srgbClr val="FF6600"/>
                    </a:solidFill>
                    <a:latin typeface="Century Gothic" pitchFamily="34" charset="0"/>
                  </a:rPr>
                  <a:t>-</a:t>
                </a:r>
              </a:p>
            </p:txBody>
          </p:sp>
          <p:sp>
            <p:nvSpPr>
              <p:cNvPr id="80" name="Oval 60"/>
              <p:cNvSpPr>
                <a:spLocks noChangeArrowheads="1"/>
              </p:cNvSpPr>
              <p:nvPr/>
            </p:nvSpPr>
            <p:spPr bwMode="auto">
              <a:xfrm>
                <a:off x="2544" y="2160"/>
                <a:ext cx="192" cy="192"/>
              </a:xfrm>
              <a:prstGeom prst="ellipse">
                <a:avLst/>
              </a:prstGeom>
              <a:solidFill>
                <a:srgbClr val="FFFF99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eaLnBrk="0" hangingPunct="0"/>
                <a:r>
                  <a:rPr lang="en-US" sz="4000">
                    <a:solidFill>
                      <a:srgbClr val="FF6600"/>
                    </a:solidFill>
                    <a:latin typeface="Century Gothic" pitchFamily="34" charset="0"/>
                  </a:rPr>
                  <a:t>-</a:t>
                </a:r>
              </a:p>
            </p:txBody>
          </p:sp>
          <p:sp>
            <p:nvSpPr>
              <p:cNvPr id="81" name="Oval 61"/>
              <p:cNvSpPr>
                <a:spLocks noChangeArrowheads="1"/>
              </p:cNvSpPr>
              <p:nvPr/>
            </p:nvSpPr>
            <p:spPr bwMode="auto">
              <a:xfrm>
                <a:off x="2448" y="2400"/>
                <a:ext cx="192" cy="192"/>
              </a:xfrm>
              <a:prstGeom prst="ellipse">
                <a:avLst/>
              </a:prstGeom>
              <a:solidFill>
                <a:srgbClr val="FFFF99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eaLnBrk="0" hangingPunct="0"/>
                <a:r>
                  <a:rPr lang="en-US" sz="4000">
                    <a:solidFill>
                      <a:srgbClr val="FF6600"/>
                    </a:solidFill>
                    <a:latin typeface="Century Gothic" pitchFamily="34" charset="0"/>
                  </a:rPr>
                  <a:t>-</a:t>
                </a:r>
              </a:p>
            </p:txBody>
          </p:sp>
          <p:sp>
            <p:nvSpPr>
              <p:cNvPr id="82" name="Oval 62"/>
              <p:cNvSpPr>
                <a:spLocks noChangeArrowheads="1"/>
              </p:cNvSpPr>
              <p:nvPr/>
            </p:nvSpPr>
            <p:spPr bwMode="auto">
              <a:xfrm>
                <a:off x="1056" y="2016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latin typeface="Arial" charset="0"/>
                </a:endParaRPr>
              </a:p>
            </p:txBody>
          </p:sp>
          <p:sp>
            <p:nvSpPr>
              <p:cNvPr id="83" name="Oval 63"/>
              <p:cNvSpPr>
                <a:spLocks noChangeArrowheads="1"/>
              </p:cNvSpPr>
              <p:nvPr/>
            </p:nvSpPr>
            <p:spPr bwMode="auto">
              <a:xfrm>
                <a:off x="1344" y="2064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latin typeface="Arial" charset="0"/>
                </a:endParaRPr>
              </a:p>
            </p:txBody>
          </p:sp>
          <p:sp>
            <p:nvSpPr>
              <p:cNvPr id="84" name="Oval 64"/>
              <p:cNvSpPr>
                <a:spLocks noChangeArrowheads="1"/>
              </p:cNvSpPr>
              <p:nvPr/>
            </p:nvSpPr>
            <p:spPr bwMode="auto">
              <a:xfrm>
                <a:off x="1200" y="2112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latin typeface="Arial" charset="0"/>
                </a:endParaRPr>
              </a:p>
            </p:txBody>
          </p:sp>
          <p:sp>
            <p:nvSpPr>
              <p:cNvPr id="85" name="Oval 65"/>
              <p:cNvSpPr>
                <a:spLocks noChangeArrowheads="1"/>
              </p:cNvSpPr>
              <p:nvPr/>
            </p:nvSpPr>
            <p:spPr bwMode="auto">
              <a:xfrm>
                <a:off x="1488" y="2016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latin typeface="Arial" charset="0"/>
                </a:endParaRPr>
              </a:p>
            </p:txBody>
          </p:sp>
          <p:sp>
            <p:nvSpPr>
              <p:cNvPr id="86" name="Oval 66"/>
              <p:cNvSpPr>
                <a:spLocks noChangeArrowheads="1"/>
              </p:cNvSpPr>
              <p:nvPr/>
            </p:nvSpPr>
            <p:spPr bwMode="auto">
              <a:xfrm>
                <a:off x="1584" y="2112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latin typeface="Arial" charset="0"/>
                </a:endParaRPr>
              </a:p>
            </p:txBody>
          </p:sp>
          <p:sp>
            <p:nvSpPr>
              <p:cNvPr id="87" name="Oval 67"/>
              <p:cNvSpPr>
                <a:spLocks noChangeArrowheads="1"/>
              </p:cNvSpPr>
              <p:nvPr/>
            </p:nvSpPr>
            <p:spPr bwMode="auto">
              <a:xfrm>
                <a:off x="1776" y="2016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latin typeface="Arial" charset="0"/>
                </a:endParaRPr>
              </a:p>
            </p:txBody>
          </p:sp>
          <p:sp>
            <p:nvSpPr>
              <p:cNvPr id="88" name="Oval 68"/>
              <p:cNvSpPr>
                <a:spLocks noChangeArrowheads="1"/>
              </p:cNvSpPr>
              <p:nvPr/>
            </p:nvSpPr>
            <p:spPr bwMode="auto">
              <a:xfrm>
                <a:off x="2016" y="2064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latin typeface="Arial" charset="0"/>
                </a:endParaRPr>
              </a:p>
            </p:txBody>
          </p:sp>
          <p:sp>
            <p:nvSpPr>
              <p:cNvPr id="89" name="Oval 69"/>
              <p:cNvSpPr>
                <a:spLocks noChangeArrowheads="1"/>
              </p:cNvSpPr>
              <p:nvPr/>
            </p:nvSpPr>
            <p:spPr bwMode="auto">
              <a:xfrm>
                <a:off x="1872" y="2016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latin typeface="Arial" charset="0"/>
                </a:endParaRPr>
              </a:p>
            </p:txBody>
          </p:sp>
          <p:sp>
            <p:nvSpPr>
              <p:cNvPr id="90" name="Oval 70"/>
              <p:cNvSpPr>
                <a:spLocks noChangeArrowheads="1"/>
              </p:cNvSpPr>
              <p:nvPr/>
            </p:nvSpPr>
            <p:spPr bwMode="auto">
              <a:xfrm>
                <a:off x="2304" y="2016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latin typeface="Arial" charset="0"/>
                </a:endParaRPr>
              </a:p>
            </p:txBody>
          </p:sp>
          <p:sp>
            <p:nvSpPr>
              <p:cNvPr id="91" name="Oval 71"/>
              <p:cNvSpPr>
                <a:spLocks noChangeArrowheads="1"/>
              </p:cNvSpPr>
              <p:nvPr/>
            </p:nvSpPr>
            <p:spPr bwMode="auto">
              <a:xfrm>
                <a:off x="2448" y="2064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latin typeface="Arial" charset="0"/>
                </a:endParaRPr>
              </a:p>
            </p:txBody>
          </p:sp>
          <p:sp>
            <p:nvSpPr>
              <p:cNvPr id="92" name="Oval 72"/>
              <p:cNvSpPr>
                <a:spLocks noChangeArrowheads="1"/>
              </p:cNvSpPr>
              <p:nvPr/>
            </p:nvSpPr>
            <p:spPr bwMode="auto">
              <a:xfrm>
                <a:off x="2544" y="2016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latin typeface="Arial" charset="0"/>
                </a:endParaRPr>
              </a:p>
            </p:txBody>
          </p:sp>
          <p:sp>
            <p:nvSpPr>
              <p:cNvPr id="93" name="Oval 73"/>
              <p:cNvSpPr>
                <a:spLocks noChangeArrowheads="1"/>
              </p:cNvSpPr>
              <p:nvPr/>
            </p:nvSpPr>
            <p:spPr bwMode="auto">
              <a:xfrm>
                <a:off x="2736" y="2112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latin typeface="Arial" charset="0"/>
                </a:endParaRPr>
              </a:p>
            </p:txBody>
          </p:sp>
          <p:sp>
            <p:nvSpPr>
              <p:cNvPr id="94" name="Oval 74"/>
              <p:cNvSpPr>
                <a:spLocks noChangeArrowheads="1"/>
              </p:cNvSpPr>
              <p:nvPr/>
            </p:nvSpPr>
            <p:spPr bwMode="auto">
              <a:xfrm>
                <a:off x="1392" y="2448"/>
                <a:ext cx="192" cy="192"/>
              </a:xfrm>
              <a:prstGeom prst="ellipse">
                <a:avLst/>
              </a:prstGeom>
              <a:solidFill>
                <a:srgbClr val="FFFF99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eaLnBrk="0" hangingPunct="0"/>
                <a:r>
                  <a:rPr lang="en-US" sz="4000">
                    <a:solidFill>
                      <a:srgbClr val="FF6600"/>
                    </a:solidFill>
                    <a:latin typeface="Century Gothic" pitchFamily="34" charset="0"/>
                  </a:rPr>
                  <a:t>-</a:t>
                </a:r>
              </a:p>
            </p:txBody>
          </p:sp>
          <p:sp>
            <p:nvSpPr>
              <p:cNvPr id="95" name="Oval 75"/>
              <p:cNvSpPr>
                <a:spLocks noChangeArrowheads="1"/>
              </p:cNvSpPr>
              <p:nvPr/>
            </p:nvSpPr>
            <p:spPr bwMode="auto">
              <a:xfrm>
                <a:off x="1200" y="2544"/>
                <a:ext cx="192" cy="192"/>
              </a:xfrm>
              <a:prstGeom prst="ellipse">
                <a:avLst/>
              </a:prstGeom>
              <a:solidFill>
                <a:srgbClr val="FFFF99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eaLnBrk="0" hangingPunct="0"/>
                <a:r>
                  <a:rPr lang="en-US" sz="4000" dirty="0">
                    <a:solidFill>
                      <a:srgbClr val="FF6600"/>
                    </a:solidFill>
                    <a:latin typeface="Century Gothic" pitchFamily="34" charset="0"/>
                  </a:rPr>
                  <a:t>-</a:t>
                </a:r>
              </a:p>
            </p:txBody>
          </p:sp>
          <p:sp>
            <p:nvSpPr>
              <p:cNvPr id="96" name="Oval 76"/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192" cy="192"/>
              </a:xfrm>
              <a:prstGeom prst="ellipse">
                <a:avLst/>
              </a:prstGeom>
              <a:solidFill>
                <a:srgbClr val="FFFF99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eaLnBrk="0" hangingPunct="0"/>
                <a:r>
                  <a:rPr lang="en-US" sz="4000">
                    <a:solidFill>
                      <a:srgbClr val="FF6600"/>
                    </a:solidFill>
                    <a:latin typeface="Century Gothic" pitchFamily="34" charset="0"/>
                  </a:rPr>
                  <a:t>-</a:t>
                </a:r>
              </a:p>
            </p:txBody>
          </p:sp>
          <p:sp>
            <p:nvSpPr>
              <p:cNvPr id="97" name="Oval 77"/>
              <p:cNvSpPr>
                <a:spLocks noChangeArrowheads="1"/>
              </p:cNvSpPr>
              <p:nvPr/>
            </p:nvSpPr>
            <p:spPr bwMode="auto">
              <a:xfrm>
                <a:off x="1776" y="2544"/>
                <a:ext cx="192" cy="192"/>
              </a:xfrm>
              <a:prstGeom prst="ellipse">
                <a:avLst/>
              </a:prstGeom>
              <a:solidFill>
                <a:srgbClr val="FFFF99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eaLnBrk="0" hangingPunct="0"/>
                <a:r>
                  <a:rPr lang="en-US" sz="4000" dirty="0">
                    <a:solidFill>
                      <a:srgbClr val="FF6600"/>
                    </a:solidFill>
                    <a:latin typeface="Century Gothic" pitchFamily="34" charset="0"/>
                  </a:rPr>
                  <a:t>-</a:t>
                </a:r>
              </a:p>
            </p:txBody>
          </p:sp>
          <p:sp>
            <p:nvSpPr>
              <p:cNvPr id="98" name="Oval 78"/>
              <p:cNvSpPr>
                <a:spLocks noChangeArrowheads="1"/>
              </p:cNvSpPr>
              <p:nvPr/>
            </p:nvSpPr>
            <p:spPr bwMode="auto">
              <a:xfrm>
                <a:off x="1968" y="2592"/>
                <a:ext cx="192" cy="192"/>
              </a:xfrm>
              <a:prstGeom prst="ellipse">
                <a:avLst/>
              </a:prstGeom>
              <a:solidFill>
                <a:srgbClr val="FFFF99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eaLnBrk="0" hangingPunct="0"/>
                <a:endParaRPr lang="en-US" sz="4000" dirty="0">
                  <a:solidFill>
                    <a:srgbClr val="FF6600"/>
                  </a:solidFill>
                  <a:latin typeface="Century Gothic" pitchFamily="34" charset="0"/>
                </a:endParaRPr>
              </a:p>
            </p:txBody>
          </p:sp>
          <p:sp>
            <p:nvSpPr>
              <p:cNvPr id="99" name="Oval 79"/>
              <p:cNvSpPr>
                <a:spLocks noChangeArrowheads="1"/>
              </p:cNvSpPr>
              <p:nvPr/>
            </p:nvSpPr>
            <p:spPr bwMode="auto">
              <a:xfrm>
                <a:off x="2256" y="2496"/>
                <a:ext cx="192" cy="192"/>
              </a:xfrm>
              <a:prstGeom prst="ellipse">
                <a:avLst/>
              </a:prstGeom>
              <a:solidFill>
                <a:srgbClr val="FFFF99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eaLnBrk="0" hangingPunct="0"/>
                <a:r>
                  <a:rPr lang="en-US" sz="4000" dirty="0">
                    <a:solidFill>
                      <a:srgbClr val="FF6600"/>
                    </a:solidFill>
                    <a:latin typeface="Century Gothic" pitchFamily="34" charset="0"/>
                  </a:rPr>
                  <a:t>-</a:t>
                </a:r>
              </a:p>
            </p:txBody>
          </p:sp>
          <p:sp>
            <p:nvSpPr>
              <p:cNvPr id="100" name="Oval 80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192" cy="192"/>
              </a:xfrm>
              <a:prstGeom prst="ellipse">
                <a:avLst/>
              </a:prstGeom>
              <a:solidFill>
                <a:srgbClr val="FFFF99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eaLnBrk="0" hangingPunct="0"/>
                <a:r>
                  <a:rPr lang="en-US" sz="4000">
                    <a:solidFill>
                      <a:srgbClr val="FF6600"/>
                    </a:solidFill>
                    <a:latin typeface="Century Gothic" pitchFamily="34" charset="0"/>
                  </a:rPr>
                  <a:t>-</a:t>
                </a:r>
              </a:p>
            </p:txBody>
          </p:sp>
          <p:sp>
            <p:nvSpPr>
              <p:cNvPr id="101" name="Oval 81"/>
              <p:cNvSpPr>
                <a:spLocks noChangeArrowheads="1"/>
              </p:cNvSpPr>
              <p:nvPr/>
            </p:nvSpPr>
            <p:spPr bwMode="auto">
              <a:xfrm>
                <a:off x="2640" y="2352"/>
                <a:ext cx="192" cy="192"/>
              </a:xfrm>
              <a:prstGeom prst="ellipse">
                <a:avLst/>
              </a:prstGeom>
              <a:solidFill>
                <a:srgbClr val="FFFF99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eaLnBrk="0" hangingPunct="0"/>
                <a:r>
                  <a:rPr lang="en-US" sz="4000">
                    <a:solidFill>
                      <a:srgbClr val="FF6600"/>
                    </a:solidFill>
                    <a:latin typeface="Century Gothic" pitchFamily="34" charset="0"/>
                  </a:rPr>
                  <a:t>-</a:t>
                </a:r>
              </a:p>
            </p:txBody>
          </p:sp>
          <p:sp>
            <p:nvSpPr>
              <p:cNvPr id="102" name="Oval 82"/>
              <p:cNvSpPr>
                <a:spLocks noChangeArrowheads="1"/>
              </p:cNvSpPr>
              <p:nvPr/>
            </p:nvSpPr>
            <p:spPr bwMode="auto">
              <a:xfrm>
                <a:off x="1008" y="2640"/>
                <a:ext cx="192" cy="192"/>
              </a:xfrm>
              <a:prstGeom prst="ellipse">
                <a:avLst/>
              </a:prstGeom>
              <a:solidFill>
                <a:srgbClr val="FFFF99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eaLnBrk="0" hangingPunct="0"/>
                <a:r>
                  <a:rPr lang="en-US" sz="4000">
                    <a:solidFill>
                      <a:srgbClr val="FF6600"/>
                    </a:solidFill>
                    <a:latin typeface="Century Gothic" pitchFamily="34" charset="0"/>
                  </a:rPr>
                  <a:t>-</a:t>
                </a:r>
              </a:p>
            </p:txBody>
          </p:sp>
        </p:grpSp>
        <p:sp>
          <p:nvSpPr>
            <p:cNvPr id="107" name="CaixaDeTexto 106"/>
            <p:cNvSpPr txBox="1"/>
            <p:nvPr/>
          </p:nvSpPr>
          <p:spPr>
            <a:xfrm>
              <a:off x="1534575" y="2645614"/>
              <a:ext cx="336849" cy="2499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04" name="CaixaDeTexto 103"/>
            <p:cNvSpPr txBox="1"/>
            <p:nvPr/>
          </p:nvSpPr>
          <p:spPr>
            <a:xfrm>
              <a:off x="2753708" y="3026979"/>
              <a:ext cx="1545021" cy="324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p-substrate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2861" name="Object 6"/>
              <p:cNvSpPr txBox="1"/>
              <p:nvPr/>
            </p:nvSpPr>
            <p:spPr bwMode="auto">
              <a:xfrm>
                <a:off x="7243195" y="4181182"/>
                <a:ext cx="2690529" cy="97525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𝑜𝑥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𝑜𝑥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2861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3195" y="4181182"/>
                <a:ext cx="2690529" cy="97525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21DD3D-6C50-4CF9-F86A-479CC8C16B00}"/>
                  </a:ext>
                </a:extLst>
              </p:cNvPr>
              <p:cNvSpPr txBox="1"/>
              <p:nvPr/>
            </p:nvSpPr>
            <p:spPr>
              <a:xfrm>
                <a:off x="2034723" y="3914702"/>
                <a:ext cx="284837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</m:t>
                        </m:r>
                      </m:e>
                      <m:sub>
                        <m:r>
                          <a:rPr lang="pt-BR" b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𝐬</m:t>
                        </m:r>
                      </m:sub>
                    </m:sSub>
                  </m:oMath>
                </a14:m>
                <a:r>
                  <a:rPr lang="pt-B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surface potential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21DD3D-6C50-4CF9-F86A-479CC8C16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723" y="3914702"/>
                <a:ext cx="2848375" cy="400110"/>
              </a:xfrm>
              <a:prstGeom prst="rect">
                <a:avLst/>
              </a:prstGeom>
              <a:blipFill>
                <a:blip r:embed="rId20"/>
                <a:stretch>
                  <a:fillRect l="-1071" t="-6061" b="-272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1F2A418-9C50-E712-13CD-8D6DDDFBF6FE}"/>
              </a:ext>
            </a:extLst>
          </p:cNvPr>
          <p:cNvGrpSpPr/>
          <p:nvPr/>
        </p:nvGrpSpPr>
        <p:grpSpPr>
          <a:xfrm>
            <a:off x="7213372" y="1353961"/>
            <a:ext cx="2371820" cy="2528487"/>
            <a:chOff x="4817255" y="1333774"/>
            <a:chExt cx="2371820" cy="252848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12656" name="Object 25"/>
                <p:cNvGraphicFramePr>
                  <a:graphicFrameLocks noChangeAspect="1"/>
                </p:cNvGraphicFramePr>
                <p:nvPr/>
              </p:nvGraphicFramePr>
              <p:xfrm>
                <a:off x="5647734" y="1333774"/>
                <a:ext cx="407482" cy="48426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1" imgW="190440" imgH="228600" progId="Equation.DSMT4">
                        <p:embed/>
                      </p:oleObj>
                    </mc:Choice>
                    <mc:Fallback>
                      <p:oleObj name="Equation" r:id="rId21" imgW="190440" imgH="228600" progId="Equation.DSMT4">
                        <p:embed/>
                        <p:pic>
                          <p:nvPicPr>
                            <p:cNvPr id="112656" name="Object 2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2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647734" y="1333774"/>
                              <a:ext cx="407482" cy="48426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12656" name="Object 2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76272723"/>
                    </p:ext>
                  </p:extLst>
                </p:nvPr>
              </p:nvGraphicFramePr>
              <p:xfrm>
                <a:off x="5647734" y="1333774"/>
                <a:ext cx="407482" cy="48426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4" imgW="190440" imgH="228600" progId="Equation.DSMT4">
                        <p:embed/>
                      </p:oleObj>
                    </mc:Choice>
                    <mc:Fallback>
                      <p:oleObj name="Equation" r:id="rId24" imgW="190440" imgH="228600" progId="Equation.DSMT4">
                        <p:embed/>
                        <p:pic>
                          <p:nvPicPr>
                            <p:cNvPr id="112656" name="Object 2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647734" y="1333774"/>
                              <a:ext cx="407482" cy="48426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12658" name="Object 27"/>
                <p:cNvGraphicFramePr>
                  <a:graphicFrameLocks noChangeAspect="1"/>
                </p:cNvGraphicFramePr>
                <p:nvPr/>
              </p:nvGraphicFramePr>
              <p:xfrm>
                <a:off x="6497668" y="2545179"/>
                <a:ext cx="322336" cy="47396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6" imgW="152280" imgH="228600" progId="Equation.DSMT4">
                        <p:embed/>
                      </p:oleObj>
                    </mc:Choice>
                    <mc:Fallback>
                      <p:oleObj name="Equation" r:id="rId26" imgW="152280" imgH="228600" progId="Equation.DSMT4">
                        <p:embed/>
                        <p:pic>
                          <p:nvPicPr>
                            <p:cNvPr id="112658" name="Object 2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497668" y="2545179"/>
                              <a:ext cx="322336" cy="47396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12658" name="Object 2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92088804"/>
                    </p:ext>
                  </p:extLst>
                </p:nvPr>
              </p:nvGraphicFramePr>
              <p:xfrm>
                <a:off x="6497668" y="2545179"/>
                <a:ext cx="322336" cy="47396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8" imgW="152280" imgH="228600" progId="Equation.DSMT4">
                        <p:embed/>
                      </p:oleObj>
                    </mc:Choice>
                    <mc:Fallback>
                      <p:oleObj name="Equation" r:id="rId28" imgW="152280" imgH="228600" progId="Equation.DSMT4">
                        <p:embed/>
                        <p:pic>
                          <p:nvPicPr>
                            <p:cNvPr id="112658" name="Object 2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497668" y="2545179"/>
                              <a:ext cx="322336" cy="47396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grpSp>
          <p:nvGrpSpPr>
            <p:cNvPr id="4" name="Group 28"/>
            <p:cNvGrpSpPr>
              <a:grpSpLocks/>
            </p:cNvGrpSpPr>
            <p:nvPr/>
          </p:nvGrpSpPr>
          <p:grpSpPr bwMode="auto">
            <a:xfrm>
              <a:off x="4837332" y="1539906"/>
              <a:ext cx="1692265" cy="2322355"/>
              <a:chOff x="876" y="831"/>
              <a:chExt cx="1248" cy="1909"/>
            </a:xfrm>
          </p:grpSpPr>
          <p:sp>
            <p:nvSpPr>
              <p:cNvPr id="112660" name="Line 29"/>
              <p:cNvSpPr>
                <a:spLocks noChangeShapeType="1"/>
              </p:cNvSpPr>
              <p:nvPr/>
            </p:nvSpPr>
            <p:spPr bwMode="auto">
              <a:xfrm>
                <a:off x="1212" y="1461"/>
                <a:ext cx="1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61" name="Line 30"/>
              <p:cNvSpPr>
                <a:spLocks noChangeShapeType="1"/>
              </p:cNvSpPr>
              <p:nvPr/>
            </p:nvSpPr>
            <p:spPr bwMode="auto">
              <a:xfrm>
                <a:off x="1356" y="1461"/>
                <a:ext cx="1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62" name="Line 31"/>
              <p:cNvSpPr>
                <a:spLocks noChangeShapeType="1"/>
              </p:cNvSpPr>
              <p:nvPr/>
            </p:nvSpPr>
            <p:spPr bwMode="auto">
              <a:xfrm rot="5400000">
                <a:off x="1835" y="1942"/>
                <a:ext cx="1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63" name="Line 32"/>
              <p:cNvSpPr>
                <a:spLocks noChangeShapeType="1"/>
              </p:cNvSpPr>
              <p:nvPr/>
            </p:nvSpPr>
            <p:spPr bwMode="auto">
              <a:xfrm rot="5400000">
                <a:off x="1835" y="2086"/>
                <a:ext cx="1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64" name="Line 33"/>
              <p:cNvSpPr>
                <a:spLocks noChangeShapeType="1"/>
              </p:cNvSpPr>
              <p:nvPr/>
            </p:nvSpPr>
            <p:spPr bwMode="auto">
              <a:xfrm rot="5400000">
                <a:off x="1835" y="886"/>
                <a:ext cx="1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65" name="Line 34"/>
              <p:cNvSpPr>
                <a:spLocks noChangeShapeType="1"/>
              </p:cNvSpPr>
              <p:nvPr/>
            </p:nvSpPr>
            <p:spPr bwMode="auto">
              <a:xfrm rot="5400000">
                <a:off x="1835" y="1030"/>
                <a:ext cx="1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66" name="Line 35"/>
              <p:cNvSpPr>
                <a:spLocks noChangeShapeType="1"/>
              </p:cNvSpPr>
              <p:nvPr/>
            </p:nvSpPr>
            <p:spPr bwMode="auto">
              <a:xfrm flipV="1">
                <a:off x="1356" y="1749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67" name="Line 36"/>
              <p:cNvSpPr>
                <a:spLocks noChangeShapeType="1"/>
              </p:cNvSpPr>
              <p:nvPr/>
            </p:nvSpPr>
            <p:spPr bwMode="auto">
              <a:xfrm rot="5400000">
                <a:off x="1380" y="1774"/>
                <a:ext cx="91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70" name="Line 39"/>
              <p:cNvSpPr>
                <a:spLocks noChangeShapeType="1"/>
              </p:cNvSpPr>
              <p:nvPr/>
            </p:nvSpPr>
            <p:spPr bwMode="auto">
              <a:xfrm flipV="1">
                <a:off x="1836" y="2373"/>
                <a:ext cx="1" cy="3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71" name="Line 40"/>
              <p:cNvSpPr>
                <a:spLocks noChangeShapeType="1"/>
              </p:cNvSpPr>
              <p:nvPr/>
            </p:nvSpPr>
            <p:spPr bwMode="auto">
              <a:xfrm rot="5400000" flipV="1">
                <a:off x="1043" y="1582"/>
                <a:ext cx="1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72" name="Line 41"/>
              <p:cNvSpPr>
                <a:spLocks noChangeShapeType="1"/>
              </p:cNvSpPr>
              <p:nvPr/>
            </p:nvSpPr>
            <p:spPr bwMode="auto">
              <a:xfrm>
                <a:off x="1751" y="2732"/>
                <a:ext cx="19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73" name="Line 42"/>
              <p:cNvSpPr>
                <a:spLocks noChangeShapeType="1"/>
              </p:cNvSpPr>
              <p:nvPr/>
            </p:nvSpPr>
            <p:spPr bwMode="auto">
              <a:xfrm flipV="1">
                <a:off x="1836" y="831"/>
                <a:ext cx="2" cy="3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2675" name="Text Box 44"/>
            <p:cNvSpPr txBox="1">
              <a:spLocks noChangeArrowheads="1"/>
            </p:cNvSpPr>
            <p:nvPr/>
          </p:nvSpPr>
          <p:spPr bwMode="auto">
            <a:xfrm>
              <a:off x="4983296" y="2330276"/>
              <a:ext cx="25847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pt-BR"/>
                <a:t>+</a:t>
              </a:r>
              <a:endParaRPr lang="en-US"/>
            </a:p>
          </p:txBody>
        </p:sp>
        <p:sp>
          <p:nvSpPr>
            <p:cNvPr id="112676" name="Text Box 45"/>
            <p:cNvSpPr txBox="1">
              <a:spLocks noChangeArrowheads="1"/>
            </p:cNvSpPr>
            <p:nvPr/>
          </p:nvSpPr>
          <p:spPr bwMode="auto">
            <a:xfrm>
              <a:off x="5498729" y="2259623"/>
              <a:ext cx="22046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pt-BR"/>
                <a:t>_</a:t>
              </a:r>
              <a:endParaRPr lang="en-US"/>
            </a:p>
          </p:txBody>
        </p:sp>
        <p:sp>
          <p:nvSpPr>
            <p:cNvPr id="112677" name="Line 46"/>
            <p:cNvSpPr>
              <a:spLocks noChangeShapeType="1"/>
            </p:cNvSpPr>
            <p:nvPr/>
          </p:nvSpPr>
          <p:spPr bwMode="auto">
            <a:xfrm>
              <a:off x="4837332" y="2436256"/>
              <a:ext cx="0" cy="4636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679" name="Text Box 48"/>
            <p:cNvSpPr txBox="1">
              <a:spLocks noChangeArrowheads="1"/>
            </p:cNvSpPr>
            <p:nvPr/>
          </p:nvSpPr>
          <p:spPr bwMode="auto">
            <a:xfrm>
              <a:off x="6279120" y="3451986"/>
              <a:ext cx="25847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pt-BR"/>
                <a:t>+</a:t>
              </a:r>
              <a:endParaRPr lang="en-US"/>
            </a:p>
          </p:txBody>
        </p:sp>
        <p:sp>
          <p:nvSpPr>
            <p:cNvPr id="112680" name="Text Box 49"/>
            <p:cNvSpPr txBox="1">
              <a:spLocks noChangeArrowheads="1"/>
            </p:cNvSpPr>
            <p:nvPr/>
          </p:nvSpPr>
          <p:spPr bwMode="auto">
            <a:xfrm>
              <a:off x="6271120" y="2899916"/>
              <a:ext cx="22046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pt-BR"/>
                <a:t>_</a:t>
              </a:r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683" name="Object 52"/>
                <p:cNvSpPr txBox="1"/>
                <p:nvPr/>
              </p:nvSpPr>
              <p:spPr bwMode="auto">
                <a:xfrm>
                  <a:off x="6566088" y="1832760"/>
                  <a:ext cx="622987" cy="588755"/>
                </a:xfrm>
                <a:prstGeom prst="rect">
                  <a:avLst/>
                </a:prstGeom>
                <a:noFill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2683" name="Object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566088" y="1832760"/>
                  <a:ext cx="622987" cy="588755"/>
                </a:xfrm>
                <a:prstGeom prst="rect">
                  <a:avLst/>
                </a:prstGeom>
                <a:blipFill>
                  <a:blip r:embed="rId30"/>
                  <a:stretch>
                    <a:fillRect l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bject 52">
                  <a:extLst>
                    <a:ext uri="{FF2B5EF4-FFF2-40B4-BE49-F238E27FC236}">
                      <a16:creationId xmlns:a16="http://schemas.microsoft.com/office/drawing/2014/main" id="{DE8C1947-6892-23D3-602E-C3A78F814BCE}"/>
                    </a:ext>
                  </a:extLst>
                </p:cNvPr>
                <p:cNvSpPr txBox="1"/>
                <p:nvPr/>
              </p:nvSpPr>
              <p:spPr bwMode="auto">
                <a:xfrm>
                  <a:off x="5267555" y="3144209"/>
                  <a:ext cx="482641" cy="446995"/>
                </a:xfrm>
                <a:prstGeom prst="rect">
                  <a:avLst/>
                </a:prstGeom>
                <a:noFill/>
              </p:spPr>
              <p:txBody>
                <a:bodyPr>
                  <a:normAutofit fontScale="925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Object 52">
                  <a:extLst>
                    <a:ext uri="{FF2B5EF4-FFF2-40B4-BE49-F238E27FC236}">
                      <a16:creationId xmlns:a16="http://schemas.microsoft.com/office/drawing/2014/main" id="{DE8C1947-6892-23D3-602E-C3A78F814B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67555" y="3144209"/>
                  <a:ext cx="482641" cy="446995"/>
                </a:xfrm>
                <a:prstGeom prst="rect">
                  <a:avLst/>
                </a:prstGeom>
                <a:blipFill>
                  <a:blip r:embed="rId31"/>
                  <a:stretch>
                    <a:fillRect l="-12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bject 52">
                  <a:extLst>
                    <a:ext uri="{FF2B5EF4-FFF2-40B4-BE49-F238E27FC236}">
                      <a16:creationId xmlns:a16="http://schemas.microsoft.com/office/drawing/2014/main" id="{92ADA26B-4316-127C-CF09-72E526A5C964}"/>
                    </a:ext>
                  </a:extLst>
                </p:cNvPr>
                <p:cNvSpPr txBox="1"/>
                <p:nvPr/>
              </p:nvSpPr>
              <p:spPr bwMode="auto">
                <a:xfrm>
                  <a:off x="6493865" y="3144209"/>
                  <a:ext cx="559507" cy="378036"/>
                </a:xfrm>
                <a:prstGeom prst="rect">
                  <a:avLst/>
                </a:prstGeom>
                <a:noFill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pt-BR" sz="2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3" name="Object 52">
                  <a:extLst>
                    <a:ext uri="{FF2B5EF4-FFF2-40B4-BE49-F238E27FC236}">
                      <a16:creationId xmlns:a16="http://schemas.microsoft.com/office/drawing/2014/main" id="{92ADA26B-4316-127C-CF09-72E526A5C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493865" y="3144209"/>
                  <a:ext cx="559507" cy="378036"/>
                </a:xfrm>
                <a:prstGeom prst="rect">
                  <a:avLst/>
                </a:prstGeom>
                <a:blipFill>
                  <a:blip r:embed="rId32"/>
                  <a:stretch>
                    <a:fillRect l="-5435" b="-322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bject 52">
                  <a:extLst>
                    <a:ext uri="{FF2B5EF4-FFF2-40B4-BE49-F238E27FC236}">
                      <a16:creationId xmlns:a16="http://schemas.microsoft.com/office/drawing/2014/main" id="{C4DC8E57-71AA-9865-2426-4173AAB6B16D}"/>
                    </a:ext>
                  </a:extLst>
                </p:cNvPr>
                <p:cNvSpPr txBox="1"/>
                <p:nvPr/>
              </p:nvSpPr>
              <p:spPr bwMode="auto">
                <a:xfrm>
                  <a:off x="4946840" y="2869255"/>
                  <a:ext cx="986566" cy="358818"/>
                </a:xfrm>
                <a:prstGeom prst="rect">
                  <a:avLst/>
                </a:prstGeom>
                <a:noFill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BR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sz="220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4" name="Object 52">
                  <a:extLst>
                    <a:ext uri="{FF2B5EF4-FFF2-40B4-BE49-F238E27FC236}">
                      <a16:creationId xmlns:a16="http://schemas.microsoft.com/office/drawing/2014/main" id="{C4DC8E57-71AA-9865-2426-4173AAB6B1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46840" y="2869255"/>
                  <a:ext cx="986566" cy="358818"/>
                </a:xfrm>
                <a:prstGeom prst="rect">
                  <a:avLst/>
                </a:prstGeom>
                <a:blipFill>
                  <a:blip r:embed="rId33"/>
                  <a:stretch>
                    <a:fillRect l="-617" b="-254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bject 52">
                  <a:extLst>
                    <a:ext uri="{FF2B5EF4-FFF2-40B4-BE49-F238E27FC236}">
                      <a16:creationId xmlns:a16="http://schemas.microsoft.com/office/drawing/2014/main" id="{140B36A3-E06B-17F9-59CE-718C2B690985}"/>
                    </a:ext>
                  </a:extLst>
                </p:cNvPr>
                <p:cNvSpPr txBox="1"/>
                <p:nvPr/>
              </p:nvSpPr>
              <p:spPr bwMode="auto">
                <a:xfrm>
                  <a:off x="4817255" y="1909601"/>
                  <a:ext cx="986566" cy="446995"/>
                </a:xfrm>
                <a:prstGeom prst="rect">
                  <a:avLst/>
                </a:prstGeom>
                <a:noFill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pt-BR" sz="22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  <m:r>
                          <a:rPr lang="pt-BR" sz="220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5" name="Object 52">
                  <a:extLst>
                    <a:ext uri="{FF2B5EF4-FFF2-40B4-BE49-F238E27FC236}">
                      <a16:creationId xmlns:a16="http://schemas.microsoft.com/office/drawing/2014/main" id="{140B36A3-E06B-17F9-59CE-718C2B6909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17255" y="1909601"/>
                  <a:ext cx="986566" cy="446995"/>
                </a:xfrm>
                <a:prstGeom prst="rect">
                  <a:avLst/>
                </a:prstGeom>
                <a:blipFill>
                  <a:blip r:embed="rId34"/>
                  <a:stretch>
                    <a:fillRect l="-3086" b="-810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9F63E2B-4C46-0EF9-9AA7-D252523D4C8A}"/>
              </a:ext>
            </a:extLst>
          </p:cNvPr>
          <p:cNvSpPr txBox="1"/>
          <p:nvPr/>
        </p:nvSpPr>
        <p:spPr>
          <a:xfrm>
            <a:off x="1547195" y="4469522"/>
            <a:ext cx="4735284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en-US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ox</a:t>
            </a:r>
            <a:r>
              <a:rPr lang="en-US" alt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oxide capacitance per unit area</a:t>
            </a:r>
          </a:p>
          <a:p>
            <a:pPr>
              <a:spcBef>
                <a:spcPct val="50000"/>
              </a:spcBef>
            </a:pPr>
            <a:r>
              <a:rPr lang="en-US" altLang="en-US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en-US" sz="1800" b="1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depletion capacitance per unit area</a:t>
            </a:r>
          </a:p>
          <a:p>
            <a:pPr>
              <a:spcBef>
                <a:spcPct val="50000"/>
              </a:spcBef>
            </a:pPr>
            <a:r>
              <a:rPr lang="en-US" altLang="en-US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 Q</a:t>
            </a:r>
            <a:r>
              <a:rPr lang="en-US" altLang="en-US" sz="18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 carrier charge density</a:t>
            </a:r>
          </a:p>
          <a:p>
            <a:pPr>
              <a:spcBef>
                <a:spcPct val="50000"/>
              </a:spcBef>
            </a:pPr>
            <a:r>
              <a:rPr lang="en-US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en-US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en-US" sz="18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T0</a:t>
            </a:r>
            <a:r>
              <a:rPr lang="en-US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threshold voltage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16">
                <a:extLst>
                  <a:ext uri="{FF2B5EF4-FFF2-40B4-BE49-F238E27FC236}">
                    <a16:creationId xmlns:a16="http://schemas.microsoft.com/office/drawing/2014/main" id="{793A978C-5C32-C776-BD50-90FDF7D9A876}"/>
                  </a:ext>
                </a:extLst>
              </p:cNvPr>
              <p:cNvSpPr txBox="1"/>
              <p:nvPr/>
            </p:nvSpPr>
            <p:spPr bwMode="auto">
              <a:xfrm>
                <a:off x="6765773" y="5120332"/>
                <a:ext cx="3794125" cy="781050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Object 16">
                <a:extLst>
                  <a:ext uri="{FF2B5EF4-FFF2-40B4-BE49-F238E27FC236}">
                    <a16:creationId xmlns:a16="http://schemas.microsoft.com/office/drawing/2014/main" id="{793A978C-5C32-C776-BD50-90FDF7D9A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65773" y="5120332"/>
                <a:ext cx="3794125" cy="78105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60EF81-4654-2064-8ED4-6D1AC7EE78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1513" y="93663"/>
            <a:ext cx="11520487" cy="809625"/>
          </a:xfrm>
        </p:spPr>
        <p:txBody>
          <a:bodyPr>
            <a:noAutofit/>
          </a:bodyPr>
          <a:lstStyle/>
          <a:p>
            <a:r>
              <a:rPr lang="pt-BR" sz="2600" b="1" dirty="0">
                <a:solidFill>
                  <a:srgbClr val="0000FF"/>
                </a:solidFill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ACM2: A </a:t>
            </a:r>
            <a:r>
              <a:rPr lang="pt-BR" sz="2600" b="1" dirty="0" err="1">
                <a:solidFill>
                  <a:srgbClr val="0000FF"/>
                </a:solidFill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simple</a:t>
            </a:r>
            <a:r>
              <a:rPr lang="pt-BR" sz="2600" b="1" dirty="0">
                <a:solidFill>
                  <a:srgbClr val="0000FF"/>
                </a:solidFill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5-DC-parameter MOSFET model</a:t>
            </a:r>
            <a:br>
              <a:rPr lang="pt-BR" sz="2600" b="1" dirty="0">
                <a:solidFill>
                  <a:srgbClr val="0000FF"/>
                </a:solidFill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lang="pt-BR" sz="2600" b="1" dirty="0">
                <a:cs typeface="Calibri" panose="020F0502020204030204" pitchFamily="34" charset="0"/>
                <a:sym typeface="Wingdings" panose="05000000000000000000" pitchFamily="2" charset="2"/>
              </a:rPr>
              <a:t>Complete </a:t>
            </a:r>
            <a:r>
              <a:rPr lang="pt-BR" sz="2600" b="1" dirty="0" err="1">
                <a:cs typeface="Calibri" panose="020F0502020204030204" pitchFamily="34" charset="0"/>
                <a:sym typeface="Wingdings" panose="05000000000000000000" pitchFamily="2" charset="2"/>
              </a:rPr>
              <a:t>continuous</a:t>
            </a:r>
            <a:r>
              <a:rPr lang="pt-BR" sz="2600" b="1" dirty="0"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pt-BR" sz="2600" b="1" dirty="0" err="1">
                <a:cs typeface="Calibri" panose="020F0502020204030204" pitchFamily="34" charset="0"/>
                <a:sym typeface="Wingdings" panose="05000000000000000000" pitchFamily="2" charset="2"/>
              </a:rPr>
              <a:t>all-region</a:t>
            </a:r>
            <a:r>
              <a:rPr lang="pt-BR" sz="2600" b="1" dirty="0">
                <a:cs typeface="Calibri" panose="020F0502020204030204" pitchFamily="34" charset="0"/>
                <a:sym typeface="Wingdings" panose="05000000000000000000" pitchFamily="2" charset="2"/>
              </a:rPr>
              <a:t> charge-</a:t>
            </a:r>
            <a:r>
              <a:rPr lang="pt-BR" sz="2600" b="1" dirty="0" err="1">
                <a:cs typeface="Calibri" panose="020F0502020204030204" pitchFamily="34" charset="0"/>
                <a:sym typeface="Wingdings" panose="05000000000000000000" pitchFamily="2" charset="2"/>
              </a:rPr>
              <a:t>based</a:t>
            </a:r>
            <a:r>
              <a:rPr lang="pt-BR" sz="2600" b="1" dirty="0">
                <a:cs typeface="Calibri" panose="020F0502020204030204" pitchFamily="34" charset="0"/>
                <a:sym typeface="Wingdings" panose="05000000000000000000" pitchFamily="2" charset="2"/>
              </a:rPr>
              <a:t> MOSFET model</a:t>
            </a:r>
            <a:endParaRPr lang="pt-BR" sz="2600" b="1" dirty="0">
              <a:solidFill>
                <a:srgbClr val="0000FF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CCE1AE-8D97-D7B9-B45C-B35780052549}"/>
              </a:ext>
            </a:extLst>
          </p:cNvPr>
          <p:cNvSpPr txBox="1"/>
          <p:nvPr/>
        </p:nvSpPr>
        <p:spPr>
          <a:xfrm>
            <a:off x="4064636" y="3053518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11">
                <a:extLst>
                  <a:ext uri="{FF2B5EF4-FFF2-40B4-BE49-F238E27FC236}">
                    <a16:creationId xmlns:a16="http://schemas.microsoft.com/office/drawing/2014/main" id="{7AA3086A-6FEF-5A03-78CF-D98A88326315}"/>
                  </a:ext>
                </a:extLst>
              </p:cNvPr>
              <p:cNvSpPr txBox="1"/>
              <p:nvPr/>
            </p:nvSpPr>
            <p:spPr>
              <a:xfrm>
                <a:off x="1827027" y="1198981"/>
                <a:ext cx="3527889" cy="597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pt-B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pt-BR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pt-BR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  <m:d>
                            <m:dPr>
                              <m:ctrlP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𝐷𝐵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pt-B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5" name="CaixaDeTexto 11">
                <a:extLst>
                  <a:ext uri="{FF2B5EF4-FFF2-40B4-BE49-F238E27FC236}">
                    <a16:creationId xmlns:a16="http://schemas.microsoft.com/office/drawing/2014/main" id="{7AA3086A-6FEF-5A03-78CF-D98A88326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027" y="1198981"/>
                <a:ext cx="3527889" cy="5973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10">
                <a:extLst>
                  <a:ext uri="{FF2B5EF4-FFF2-40B4-BE49-F238E27FC236}">
                    <a16:creationId xmlns:a16="http://schemas.microsoft.com/office/drawing/2014/main" id="{8648F392-C695-FCB8-829D-09ED56BC9F0A}"/>
                  </a:ext>
                </a:extLst>
              </p:cNvPr>
              <p:cNvSpPr txBox="1"/>
              <p:nvPr/>
            </p:nvSpPr>
            <p:spPr>
              <a:xfrm>
                <a:off x="2072038" y="1904566"/>
                <a:ext cx="2997552" cy="628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𝑆𝐵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−1+</m:t>
                      </m:r>
                      <m:func>
                        <m:func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7" name="CaixaDeTexto 10">
                <a:extLst>
                  <a:ext uri="{FF2B5EF4-FFF2-40B4-BE49-F238E27FC236}">
                    <a16:creationId xmlns:a16="http://schemas.microsoft.com/office/drawing/2014/main" id="{8648F392-C695-FCB8-829D-09ED56BC9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038" y="1904566"/>
                <a:ext cx="2997552" cy="628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5D7D283-937D-D6BF-3B84-BB99417D4E94}"/>
                  </a:ext>
                </a:extLst>
              </p:cNvPr>
              <p:cNvSpPr txBox="1"/>
              <p:nvPr/>
            </p:nvSpPr>
            <p:spPr>
              <a:xfrm>
                <a:off x="1636509" y="2591328"/>
                <a:ext cx="4458848" cy="909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𝑑𝑠𝑎𝑡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+1+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l-GR" b="1" dirty="0">
                              <a:solidFill>
                                <a:srgbClr val="0000FF"/>
                              </a:solidFill>
                            </a:rPr>
                            <m:t>ζ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 −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nor/>
                                        </m:rPr>
                                        <a:rPr lang="el-GR" b="1" dirty="0">
                                          <a:solidFill>
                                            <a:srgbClr val="0000FF"/>
                                          </a:solidFill>
                                        </a:rPr>
                                        <m:t>ζ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l-GR" b="1" dirty="0">
                                  <a:solidFill>
                                    <a:srgbClr val="0000FF"/>
                                  </a:solidFill>
                                </a:rPr>
                                <m:t>ζ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5D7D283-937D-D6BF-3B84-BB99417D4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509" y="2591328"/>
                <a:ext cx="4458848" cy="9093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15">
                <a:extLst>
                  <a:ext uri="{FF2B5EF4-FFF2-40B4-BE49-F238E27FC236}">
                    <a16:creationId xmlns:a16="http://schemas.microsoft.com/office/drawing/2014/main" id="{EBE8980D-E752-5134-4AFB-EA5D6A4324CF}"/>
                  </a:ext>
                </a:extLst>
              </p:cNvPr>
              <p:cNvSpPr txBox="1"/>
              <p:nvPr/>
            </p:nvSpPr>
            <p:spPr bwMode="auto">
              <a:xfrm>
                <a:off x="1934093" y="4377470"/>
                <a:ext cx="3733627" cy="9093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pt-B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num>
                        <m:den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pt-B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𝜻</m:t>
                          </m:r>
                          <m:d>
                            <m:d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d>
                        <m:d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Object 15">
                <a:extLst>
                  <a:ext uri="{FF2B5EF4-FFF2-40B4-BE49-F238E27FC236}">
                    <a16:creationId xmlns:a16="http://schemas.microsoft.com/office/drawing/2014/main" id="{EBE8980D-E752-5134-4AFB-EA5D6A432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34093" y="4377470"/>
                <a:ext cx="3733627" cy="9093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2">
                <a:extLst>
                  <a:ext uri="{FF2B5EF4-FFF2-40B4-BE49-F238E27FC236}">
                    <a16:creationId xmlns:a16="http://schemas.microsoft.com/office/drawing/2014/main" id="{24329C31-7FF4-547C-6995-2D6FFFA2395C}"/>
                  </a:ext>
                </a:extLst>
              </p:cNvPr>
              <p:cNvSpPr txBox="1"/>
              <p:nvPr/>
            </p:nvSpPr>
            <p:spPr bwMode="auto">
              <a:xfrm>
                <a:off x="1919026" y="3517883"/>
                <a:ext cx="4291219" cy="79420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𝑑𝑠𝑎𝑡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𝑑𝑠𝑎𝑡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Object 2">
                <a:extLst>
                  <a:ext uri="{FF2B5EF4-FFF2-40B4-BE49-F238E27FC236}">
                    <a16:creationId xmlns:a16="http://schemas.microsoft.com/office/drawing/2014/main" id="{24329C31-7FF4-547C-6995-2D6FFFA23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19026" y="3517883"/>
                <a:ext cx="4291219" cy="7942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133;p4">
                <a:extLst>
                  <a:ext uri="{FF2B5EF4-FFF2-40B4-BE49-F238E27FC236}">
                    <a16:creationId xmlns:a16="http://schemas.microsoft.com/office/drawing/2014/main" id="{6B986F0F-0946-A267-94CB-66B132E5F395}"/>
                  </a:ext>
                </a:extLst>
              </p:cNvPr>
              <p:cNvSpPr/>
              <p:nvPr/>
            </p:nvSpPr>
            <p:spPr>
              <a:xfrm>
                <a:off x="1282326" y="5135142"/>
                <a:ext cx="1428571" cy="1021727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kern="0" dirty="0">
                    <a:solidFill>
                      <a:srgbClr val="809EC2">
                        <a:lumMod val="50000"/>
                      </a:srgbClr>
                    </a:solidFill>
                    <a:latin typeface="Arial"/>
                    <a:ea typeface="Arial"/>
                    <a:cs typeface="Arial"/>
                    <a:sym typeface="Arial"/>
                  </a:rPr>
                  <a:t>Specific current</a:t>
                </a:r>
                <a:endParaRPr lang="en-US" sz="1400" b="1" kern="0" dirty="0">
                  <a:solidFill>
                    <a:srgbClr val="809EC2">
                      <a:lumMod val="50000"/>
                    </a:srgbClr>
                  </a:solidFill>
                  <a:latin typeface="Arial"/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b="1" i="1" kern="0">
                            <a:solidFill>
                              <a:srgbClr val="809EC2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ar-AE" b="1" i="1" kern="0">
                            <a:solidFill>
                              <a:srgbClr val="809EC2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𝑰</m:t>
                        </m:r>
                      </m:e>
                      <m:sub>
                        <m:r>
                          <a:rPr lang="ar-AE" b="1" i="1" kern="0">
                            <a:solidFill>
                              <a:srgbClr val="809EC2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pt-BR" b="1" i="1" kern="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 (W,L)</a:t>
                </a:r>
                <a:endParaRPr lang="ar-AE" b="1" i="1" kern="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3" name="Google Shape;133;p4">
                <a:extLst>
                  <a:ext uri="{FF2B5EF4-FFF2-40B4-BE49-F238E27FC236}">
                    <a16:creationId xmlns:a16="http://schemas.microsoft.com/office/drawing/2014/main" id="{6B986F0F-0946-A267-94CB-66B132E5F3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326" y="5135142"/>
                <a:ext cx="1428571" cy="1021727"/>
              </a:xfrm>
              <a:prstGeom prst="rect">
                <a:avLst/>
              </a:prstGeom>
              <a:blipFill>
                <a:blip r:embed="rId7"/>
                <a:stretch>
                  <a:fillRect t="-1786" b="-10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34;p4">
                <a:extLst>
                  <a:ext uri="{FF2B5EF4-FFF2-40B4-BE49-F238E27FC236}">
                    <a16:creationId xmlns:a16="http://schemas.microsoft.com/office/drawing/2014/main" id="{435D4006-799D-1A81-24C6-3976D14E314D}"/>
                  </a:ext>
                </a:extLst>
              </p:cNvPr>
              <p:cNvSpPr/>
              <p:nvPr/>
            </p:nvSpPr>
            <p:spPr>
              <a:xfrm>
                <a:off x="3350600" y="5141206"/>
                <a:ext cx="1563972" cy="1015663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kern="0" dirty="0">
                    <a:solidFill>
                      <a:srgbClr val="809EC2">
                        <a:lumMod val="50000"/>
                      </a:srgbClr>
                    </a:solidFill>
                    <a:latin typeface="Arial"/>
                    <a:ea typeface="Arial"/>
                    <a:cs typeface="Arial"/>
                    <a:sym typeface="Arial"/>
                  </a:rPr>
                  <a:t>Threshold voltage</a:t>
                </a:r>
                <a:endParaRPr lang="en-US" sz="1400" b="1" kern="0" dirty="0">
                  <a:solidFill>
                    <a:srgbClr val="809EC2">
                      <a:lumMod val="50000"/>
                    </a:srgbClr>
                  </a:solidFill>
                  <a:latin typeface="Arial"/>
                </a:endParaRPr>
              </a:p>
              <a:p>
                <a:pPr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b="1" i="1" kern="0">
                            <a:solidFill>
                              <a:srgbClr val="809EC2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ar-AE" b="1" i="1" kern="0">
                            <a:solidFill>
                              <a:srgbClr val="809EC2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𝑽</m:t>
                        </m:r>
                      </m:e>
                      <m:sub>
                        <m:r>
                          <a:rPr lang="ar-AE" b="1" i="1" kern="0">
                            <a:solidFill>
                              <a:srgbClr val="809EC2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𝑻</m:t>
                        </m:r>
                        <m:r>
                          <a:rPr lang="ar-AE" b="1" i="1" kern="0">
                            <a:solidFill>
                              <a:srgbClr val="809EC2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pt-BR" b="1" i="1" kern="0" dirty="0">
                    <a:solidFill>
                      <a:srgbClr val="809EC2">
                        <a:lumMod val="50000"/>
                      </a:srgbClr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pt-BR" b="1" i="1" kern="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(W,L)</a:t>
                </a:r>
                <a:endParaRPr lang="ar-AE" b="1" i="1" kern="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6" name="Google Shape;134;p4">
                <a:extLst>
                  <a:ext uri="{FF2B5EF4-FFF2-40B4-BE49-F238E27FC236}">
                    <a16:creationId xmlns:a16="http://schemas.microsoft.com/office/drawing/2014/main" id="{435D4006-799D-1A81-24C6-3976D14E31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600" y="5141206"/>
                <a:ext cx="1563972" cy="1015663"/>
              </a:xfrm>
              <a:prstGeom prst="rect">
                <a:avLst/>
              </a:prstGeom>
              <a:blipFill>
                <a:blip r:embed="rId8"/>
                <a:stretch>
                  <a:fillRect l="-391" t="-1796" r="-2734" b="-10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135;p4">
                <a:extLst>
                  <a:ext uri="{FF2B5EF4-FFF2-40B4-BE49-F238E27FC236}">
                    <a16:creationId xmlns:a16="http://schemas.microsoft.com/office/drawing/2014/main" id="{9F912ECB-1CAC-C907-A97D-D2F319DF170F}"/>
                  </a:ext>
                </a:extLst>
              </p:cNvPr>
              <p:cNvSpPr/>
              <p:nvPr/>
            </p:nvSpPr>
            <p:spPr>
              <a:xfrm>
                <a:off x="5554275" y="5131396"/>
                <a:ext cx="1218176" cy="1015663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kern="0" dirty="0">
                    <a:solidFill>
                      <a:srgbClr val="809EC2">
                        <a:lumMod val="50000"/>
                      </a:srgbClr>
                    </a:solidFill>
                    <a:latin typeface="Arial"/>
                    <a:ea typeface="Arial"/>
                    <a:cs typeface="Arial"/>
                    <a:sym typeface="Arial"/>
                  </a:rPr>
                  <a:t>Slope factor</a:t>
                </a:r>
                <a:endParaRPr lang="en-US" sz="1400" b="1" kern="0" dirty="0">
                  <a:solidFill>
                    <a:srgbClr val="809EC2">
                      <a:lumMod val="50000"/>
                    </a:srgbClr>
                  </a:solidFill>
                  <a:latin typeface="Arial"/>
                </a:endParaRPr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b="1" i="1" kern="0">
                        <a:solidFill>
                          <a:srgbClr val="809EC2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𝒏</m:t>
                    </m:r>
                  </m:oMath>
                </a14:m>
                <a:r>
                  <a:rPr lang="pt-BR" b="1" i="1" kern="0" dirty="0">
                    <a:solidFill>
                      <a:srgbClr val="809EC2">
                        <a:lumMod val="50000"/>
                      </a:srgbClr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pt-BR" b="1" i="1" kern="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(W,L)</a:t>
                </a:r>
                <a:endParaRPr lang="en-US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11" name="Google Shape;135;p4">
                <a:extLst>
                  <a:ext uri="{FF2B5EF4-FFF2-40B4-BE49-F238E27FC236}">
                    <a16:creationId xmlns:a16="http://schemas.microsoft.com/office/drawing/2014/main" id="{9F912ECB-1CAC-C907-A97D-D2F319DF17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275" y="5131396"/>
                <a:ext cx="1218176" cy="1015663"/>
              </a:xfrm>
              <a:prstGeom prst="rect">
                <a:avLst/>
              </a:prstGeom>
              <a:blipFill>
                <a:blip r:embed="rId9"/>
                <a:stretch>
                  <a:fillRect t="-2410" b="-114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136;p4">
                <a:extLst>
                  <a:ext uri="{FF2B5EF4-FFF2-40B4-BE49-F238E27FC236}">
                    <a16:creationId xmlns:a16="http://schemas.microsoft.com/office/drawing/2014/main" id="{D2B97D64-BD78-B2F8-F1BA-246814BDFB24}"/>
                  </a:ext>
                </a:extLst>
              </p:cNvPr>
              <p:cNvSpPr/>
              <p:nvPr/>
            </p:nvSpPr>
            <p:spPr>
              <a:xfrm>
                <a:off x="7396205" y="5135142"/>
                <a:ext cx="1439745" cy="1015664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kern="0" dirty="0">
                    <a:solidFill>
                      <a:srgbClr val="809EC2">
                        <a:lumMod val="50000"/>
                      </a:srgbClr>
                    </a:solidFill>
                    <a:latin typeface="Arial"/>
                    <a:ea typeface="Arial"/>
                    <a:cs typeface="Arial"/>
                    <a:sym typeface="Arial"/>
                  </a:rPr>
                  <a:t>DIBL factor</a:t>
                </a:r>
                <a:endParaRPr lang="en-US" sz="1400" b="1" kern="0" dirty="0">
                  <a:solidFill>
                    <a:srgbClr val="809EC2">
                      <a:lumMod val="50000"/>
                    </a:srgbClr>
                  </a:solidFill>
                  <a:latin typeface="Arial"/>
                </a:endParaRPr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b="1" i="1" kern="0">
                        <a:solidFill>
                          <a:srgbClr val="809EC2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𝝈</m:t>
                    </m:r>
                  </m:oMath>
                </a14:m>
                <a:r>
                  <a:rPr lang="pt-BR" b="1" i="1" kern="0" dirty="0">
                    <a:solidFill>
                      <a:srgbClr val="809EC2">
                        <a:lumMod val="50000"/>
                      </a:srgbClr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pt-BR" b="1" i="1" kern="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(W,L)</a:t>
                </a:r>
                <a:endParaRPr lang="en-US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15" name="Google Shape;136;p4">
                <a:extLst>
                  <a:ext uri="{FF2B5EF4-FFF2-40B4-BE49-F238E27FC236}">
                    <a16:creationId xmlns:a16="http://schemas.microsoft.com/office/drawing/2014/main" id="{D2B97D64-BD78-B2F8-F1BA-246814BDFB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205" y="5135142"/>
                <a:ext cx="1439745" cy="1015664"/>
              </a:xfrm>
              <a:prstGeom prst="rect">
                <a:avLst/>
              </a:prstGeom>
              <a:blipFill>
                <a:blip r:embed="rId10"/>
                <a:stretch>
                  <a:fillRect t="-1796" b="-10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136;p4">
                <a:extLst>
                  <a:ext uri="{FF2B5EF4-FFF2-40B4-BE49-F238E27FC236}">
                    <a16:creationId xmlns:a16="http://schemas.microsoft.com/office/drawing/2014/main" id="{BCA64F29-2798-78D1-DE30-B587EC7A39F7}"/>
                  </a:ext>
                </a:extLst>
              </p:cNvPr>
              <p:cNvSpPr/>
              <p:nvPr/>
            </p:nvSpPr>
            <p:spPr>
              <a:xfrm>
                <a:off x="9459705" y="5135142"/>
                <a:ext cx="1293845" cy="1015664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kern="0" dirty="0" err="1">
                    <a:solidFill>
                      <a:srgbClr val="809EC2">
                        <a:lumMod val="50000"/>
                      </a:srgbClr>
                    </a:solidFill>
                    <a:latin typeface="Arial"/>
                    <a:ea typeface="Arial"/>
                    <a:cs typeface="Arial"/>
                    <a:sym typeface="Arial"/>
                  </a:rPr>
                  <a:t>V</a:t>
                </a:r>
                <a:r>
                  <a:rPr lang="en-US" b="1" kern="0" baseline="-25000" dirty="0" err="1">
                    <a:solidFill>
                      <a:srgbClr val="809EC2">
                        <a:lumMod val="50000"/>
                      </a:srgbClr>
                    </a:solidFill>
                    <a:latin typeface="Arial"/>
                    <a:ea typeface="Arial"/>
                    <a:cs typeface="Arial"/>
                    <a:sym typeface="Arial"/>
                  </a:rPr>
                  <a:t>sat</a:t>
                </a:r>
                <a:br>
                  <a:rPr lang="en-US" b="1" kern="0" dirty="0">
                    <a:solidFill>
                      <a:srgbClr val="809EC2">
                        <a:lumMod val="50000"/>
                      </a:srgbClr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b="1" kern="0" dirty="0">
                    <a:solidFill>
                      <a:srgbClr val="809EC2">
                        <a:lumMod val="50000"/>
                      </a:srgbClr>
                    </a:solidFill>
                    <a:latin typeface="Arial"/>
                    <a:ea typeface="Arial"/>
                    <a:cs typeface="Arial"/>
                    <a:sym typeface="Arial"/>
                  </a:rPr>
                  <a:t>effect</a:t>
                </a:r>
                <a:endParaRPr lang="en-US" sz="1400" b="1" kern="0" dirty="0">
                  <a:solidFill>
                    <a:srgbClr val="809EC2">
                      <a:lumMod val="50000"/>
                    </a:srgbClr>
                  </a:solidFill>
                  <a:latin typeface="Arial"/>
                </a:endParaRPr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pt-BR" b="1" i="1" kern="0">
                        <a:solidFill>
                          <a:srgbClr val="809EC2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Arial"/>
                        <a:cs typeface="Arial"/>
                      </a:rPr>
                      <m:t>𝜻</m:t>
                    </m:r>
                  </m:oMath>
                </a14:m>
                <a:r>
                  <a:rPr lang="pt-BR" b="1" i="1" kern="0" dirty="0">
                    <a:solidFill>
                      <a:srgbClr val="809EC2">
                        <a:lumMod val="50000"/>
                      </a:srgbClr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pt-BR" b="1" i="1" kern="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(W,L)</a:t>
                </a:r>
                <a:endParaRPr lang="en-US" b="1" i="1" kern="0" dirty="0">
                  <a:solidFill>
                    <a:srgbClr val="FF0000"/>
                  </a:solidFill>
                  <a:latin typeface="Cambria Math" panose="02040503050406030204" pitchFamily="18" charset="0"/>
                  <a:ea typeface="Arial"/>
                  <a:cs typeface="Arial"/>
                </a:endParaRPr>
              </a:p>
            </p:txBody>
          </p:sp>
        </mc:Choice>
        <mc:Fallback xmlns="">
          <p:sp>
            <p:nvSpPr>
              <p:cNvPr id="16" name="Google Shape;136;p4">
                <a:extLst>
                  <a:ext uri="{FF2B5EF4-FFF2-40B4-BE49-F238E27FC236}">
                    <a16:creationId xmlns:a16="http://schemas.microsoft.com/office/drawing/2014/main" id="{BCA64F29-2798-78D1-DE30-B587EC7A39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705" y="5135142"/>
                <a:ext cx="1293845" cy="1015664"/>
              </a:xfrm>
              <a:prstGeom prst="rect">
                <a:avLst/>
              </a:prstGeom>
              <a:blipFill>
                <a:blip r:embed="rId11"/>
                <a:stretch>
                  <a:fillRect t="-1796" b="-10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have Direita 11">
            <a:extLst>
              <a:ext uri="{FF2B5EF4-FFF2-40B4-BE49-F238E27FC236}">
                <a16:creationId xmlns:a16="http://schemas.microsoft.com/office/drawing/2014/main" id="{721D039E-924F-B877-8586-4516B8B334EE}"/>
              </a:ext>
            </a:extLst>
          </p:cNvPr>
          <p:cNvSpPr/>
          <p:nvPr/>
        </p:nvSpPr>
        <p:spPr>
          <a:xfrm>
            <a:off x="6095357" y="1104316"/>
            <a:ext cx="274638" cy="13840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ABD4CE81-16E8-E5BF-CD6F-3D46BCD74445}"/>
                  </a:ext>
                </a:extLst>
              </p:cNvPr>
              <p:cNvSpPr txBox="1"/>
              <p:nvPr/>
            </p:nvSpPr>
            <p:spPr>
              <a:xfrm>
                <a:off x="6548083" y="1368906"/>
                <a:ext cx="526355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Used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pt-B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Bridge between </a:t>
                </a:r>
                <a:r>
                  <a:rPr lang="pt-BR" b="1" dirty="0">
                    <a:solidFill>
                      <a:srgbClr val="FF0000"/>
                    </a:solidFill>
                  </a:rPr>
                  <a:t>WI</a:t>
                </a:r>
                <a:r>
                  <a:rPr lang="pt-BR" dirty="0"/>
                  <a:t> </a:t>
                </a:r>
                <a:r>
                  <a:rPr lang="pt-BR" dirty="0" err="1"/>
                  <a:t>and</a:t>
                </a:r>
                <a:r>
                  <a:rPr lang="pt-BR" dirty="0"/>
                  <a:t> </a:t>
                </a:r>
                <a:r>
                  <a:rPr lang="pt-BR" b="1" dirty="0">
                    <a:solidFill>
                      <a:srgbClr val="FF0000"/>
                    </a:solidFill>
                  </a:rPr>
                  <a:t>SI </a:t>
                </a:r>
                <a:r>
                  <a:rPr lang="pt-BR" dirty="0" err="1"/>
                  <a:t>regions</a:t>
                </a:r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ABD4CE81-16E8-E5BF-CD6F-3D46BCD74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083" y="1368906"/>
                <a:ext cx="5263552" cy="707886"/>
              </a:xfrm>
              <a:prstGeom prst="rect">
                <a:avLst/>
              </a:prstGeom>
              <a:blipFill>
                <a:blip r:embed="rId12"/>
                <a:stretch>
                  <a:fillRect l="-1042" t="-5172" b="-146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have Direita 16">
            <a:extLst>
              <a:ext uri="{FF2B5EF4-FFF2-40B4-BE49-F238E27FC236}">
                <a16:creationId xmlns:a16="http://schemas.microsoft.com/office/drawing/2014/main" id="{37D17BE8-A9DA-DDB3-0367-D87A5BEC7064}"/>
              </a:ext>
            </a:extLst>
          </p:cNvPr>
          <p:cNvSpPr/>
          <p:nvPr/>
        </p:nvSpPr>
        <p:spPr>
          <a:xfrm>
            <a:off x="6102577" y="2521877"/>
            <a:ext cx="296619" cy="185559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2093AA9D-FCE0-D66C-B195-99AF506A75FE}"/>
                  </a:ext>
                </a:extLst>
              </p:cNvPr>
              <p:cNvSpPr txBox="1"/>
              <p:nvPr/>
            </p:nvSpPr>
            <p:spPr>
              <a:xfrm>
                <a:off x="6548083" y="3046004"/>
                <a:ext cx="506867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Used </a:t>
                </a:r>
                <a:r>
                  <a:rPr lang="pt-BR" dirty="0" err="1"/>
                  <a:t>to</a:t>
                </a:r>
                <a:r>
                  <a:rPr lang="pt-BR" dirty="0"/>
                  <a:t> </a:t>
                </a:r>
                <a:r>
                  <a:rPr lang="pt-BR" dirty="0" err="1"/>
                  <a:t>calculate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pt-B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Bridge between </a:t>
                </a:r>
                <a:r>
                  <a:rPr lang="pt-BR" b="1" dirty="0">
                    <a:solidFill>
                      <a:srgbClr val="FF0000"/>
                    </a:solidFill>
                  </a:rPr>
                  <a:t>Triode</a:t>
                </a:r>
                <a:r>
                  <a:rPr lang="pt-BR" dirty="0"/>
                  <a:t> and </a:t>
                </a:r>
                <a:r>
                  <a:rPr lang="pt-BR" b="1" dirty="0">
                    <a:solidFill>
                      <a:srgbClr val="FF0000"/>
                    </a:solidFill>
                  </a:rPr>
                  <a:t>Saturation</a:t>
                </a:r>
                <a:r>
                  <a:rPr lang="pt-BR" dirty="0"/>
                  <a:t> regions</a:t>
                </a: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2093AA9D-FCE0-D66C-B195-99AF506A7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083" y="3046004"/>
                <a:ext cx="5068674" cy="1015663"/>
              </a:xfrm>
              <a:prstGeom prst="rect">
                <a:avLst/>
              </a:prstGeom>
              <a:blipFill>
                <a:blip r:embed="rId13"/>
                <a:stretch>
                  <a:fillRect l="-1082" t="-3614" b="-102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8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1" grpId="0" animBg="1"/>
      <p:bldP spid="15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45477" name="Object 4"/>
              <p:cNvSpPr txBox="1"/>
              <p:nvPr/>
            </p:nvSpPr>
            <p:spPr bwMode="auto">
              <a:xfrm>
                <a:off x="6096000" y="2205302"/>
                <a:ext cx="2822575" cy="639956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pt-BR" sz="16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r>
                        <a:rPr lang="pt-BR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r>
                        <a:rPr lang="pt-BR" sz="16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f>
                        <m:fPr>
                          <m:ctrlP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pt-BR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𝑆𝐻</m:t>
                          </m:r>
                        </m:sub>
                      </m:sSub>
                      <m:f>
                        <m:fPr>
                          <m:ctrlP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745477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0" y="2205302"/>
                <a:ext cx="2822575" cy="6399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ixaDeTexto 4">
            <a:extLst>
              <a:ext uri="{FF2B5EF4-FFF2-40B4-BE49-F238E27FC236}">
                <a16:creationId xmlns:a16="http://schemas.microsoft.com/office/drawing/2014/main" id="{1F8B1933-9261-D31C-5E79-3E7C70642E9E}"/>
              </a:ext>
            </a:extLst>
          </p:cNvPr>
          <p:cNvSpPr txBox="1"/>
          <p:nvPr/>
        </p:nvSpPr>
        <p:spPr>
          <a:xfrm>
            <a:off x="4572000" y="2325225"/>
            <a:ext cx="9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where</a:t>
            </a:r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C7F03AA-BB46-08B9-79B6-AE22649A6A5D}"/>
              </a:ext>
            </a:extLst>
          </p:cNvPr>
          <p:cNvSpPr txBox="1"/>
          <p:nvPr/>
        </p:nvSpPr>
        <p:spPr>
          <a:xfrm>
            <a:off x="1055440" y="1246865"/>
            <a:ext cx="2092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/>
              <a:t>DC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11">
                <a:extLst>
                  <a:ext uri="{FF2B5EF4-FFF2-40B4-BE49-F238E27FC236}">
                    <a16:creationId xmlns:a16="http://schemas.microsoft.com/office/drawing/2014/main" id="{7AA3086A-6FEF-5A03-78CF-D98A88326315}"/>
                  </a:ext>
                </a:extLst>
              </p:cNvPr>
              <p:cNvSpPr txBox="1"/>
              <p:nvPr/>
            </p:nvSpPr>
            <p:spPr>
              <a:xfrm>
                <a:off x="4403625" y="4755596"/>
                <a:ext cx="3173305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pt-BR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</m:sub>
                          </m:sSub>
                          <m:r>
                            <a:rPr lang="pt-BR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pt-BR" sz="1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pt-BR" sz="1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pt-BR" sz="1800" i="1" strike="dblStrike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800" b="1" i="1" strike="dblStrike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  <m:d>
                            <m:dPr>
                              <m:ctrlPr>
                                <a:rPr lang="pt-BR" sz="1800" b="1" i="1" strike="dblStrike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800" i="1" strike="dblStrike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 strike="dblStrike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1800" i="1" strike="dblStrike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𝐷𝐵</m:t>
                                  </m:r>
                                </m:sub>
                              </m:sSub>
                              <m:r>
                                <a:rPr lang="pt-BR" sz="1800" i="1" strike="dblStrike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1800" i="1" strike="dblStrike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 strike="dblStrike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1800" i="1" strike="dblStrike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pt-BR" sz="1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26" name="CaixaDeTexto 11">
                <a:extLst>
                  <a:ext uri="{FF2B5EF4-FFF2-40B4-BE49-F238E27FC236}">
                    <a16:creationId xmlns:a16="http://schemas.microsoft.com/office/drawing/2014/main" id="{7AA3086A-6FEF-5A03-78CF-D98A88326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625" y="4755596"/>
                <a:ext cx="3173305" cy="537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15">
                <a:extLst>
                  <a:ext uri="{FF2B5EF4-FFF2-40B4-BE49-F238E27FC236}">
                    <a16:creationId xmlns:a16="http://schemas.microsoft.com/office/drawing/2014/main" id="{EBE8980D-E752-5134-4AFB-EA5D6A4324CF}"/>
                  </a:ext>
                </a:extLst>
              </p:cNvPr>
              <p:cNvSpPr txBox="1"/>
              <p:nvPr/>
            </p:nvSpPr>
            <p:spPr bwMode="auto">
              <a:xfrm>
                <a:off x="965430" y="2243900"/>
                <a:ext cx="3733627" cy="6510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pt-BR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6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pt-BR" sz="16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f>
                        <m:fPr>
                          <m:ctrlP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num>
                        <m:den>
                          <m: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600" i="1" strike="dblStrik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600" b="1" i="1" strike="dblStrike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𝜻</m:t>
                          </m:r>
                          <m:d>
                            <m:dPr>
                              <m:ctrlPr>
                                <a:rPr lang="pt-BR" sz="1600" i="1" strike="dblStrike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i="1" strike="dblStrike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 strike="dblStrike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1600" i="1" strike="dblStrike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pt-BR" sz="1600" i="1" strike="dblStrike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1600" i="1" strike="dblStrike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 strike="dblStrike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1600" i="1" strike="dblStrike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d>
                        <m:dPr>
                          <m:ctrlP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pt-B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7" name="Object 15">
                <a:extLst>
                  <a:ext uri="{FF2B5EF4-FFF2-40B4-BE49-F238E27FC236}">
                    <a16:creationId xmlns:a16="http://schemas.microsoft.com/office/drawing/2014/main" id="{EBE8980D-E752-5134-4AFB-EA5D6A432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5430" y="2243900"/>
                <a:ext cx="3733627" cy="6510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10">
                <a:extLst>
                  <a:ext uri="{FF2B5EF4-FFF2-40B4-BE49-F238E27FC236}">
                    <a16:creationId xmlns:a16="http://schemas.microsoft.com/office/drawing/2014/main" id="{8648F392-C695-FCB8-829D-09ED56BC9F0A}"/>
                  </a:ext>
                </a:extLst>
              </p:cNvPr>
              <p:cNvSpPr txBox="1"/>
              <p:nvPr/>
            </p:nvSpPr>
            <p:spPr>
              <a:xfrm>
                <a:off x="912781" y="4755596"/>
                <a:ext cx="2697854" cy="565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pt-BR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𝑆𝐵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pt-BR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−1+</m:t>
                      </m:r>
                      <m:func>
                        <m:funcPr>
                          <m:ctrlPr>
                            <a:rPr lang="pt-BR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28" name="CaixaDeTexto 10">
                <a:extLst>
                  <a:ext uri="{FF2B5EF4-FFF2-40B4-BE49-F238E27FC236}">
                    <a16:creationId xmlns:a16="http://schemas.microsoft.com/office/drawing/2014/main" id="{8648F392-C695-FCB8-829D-09ED56BC9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781" y="4755596"/>
                <a:ext cx="2697854" cy="565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bject 2">
                <a:extLst>
                  <a:ext uri="{FF2B5EF4-FFF2-40B4-BE49-F238E27FC236}">
                    <a16:creationId xmlns:a16="http://schemas.microsoft.com/office/drawing/2014/main" id="{24329C31-7FF4-547C-6995-2D6FFFA2395C}"/>
                  </a:ext>
                </a:extLst>
              </p:cNvPr>
              <p:cNvSpPr txBox="1"/>
              <p:nvPr/>
            </p:nvSpPr>
            <p:spPr bwMode="auto">
              <a:xfrm>
                <a:off x="830415" y="3438797"/>
                <a:ext cx="3485830" cy="72562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pt-B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pt-B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pt-BR" sz="1800" i="1" strike="dblStrike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sz="1800" i="1" strike="dblStrike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i="1" strike="dblStrike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sz="1800" b="0" i="1" strike="dblStrike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pt-BR" sz="1800" i="1" strike="dblStrike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𝑠𝑎𝑡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pt-BR" sz="1800" i="1" strike="dblStrike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sz="1800" i="1" strike="dblStrike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i="1" strike="dblStrike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pt-BR" sz="1800" b="0" i="1" strike="dblStrike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800" b="0" i="1" strike="dblStrike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𝑑𝑠𝑎𝑡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32" name="Object 2">
                <a:extLst>
                  <a:ext uri="{FF2B5EF4-FFF2-40B4-BE49-F238E27FC236}">
                    <a16:creationId xmlns:a16="http://schemas.microsoft.com/office/drawing/2014/main" id="{24329C31-7FF4-547C-6995-2D6FFFA23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0415" y="3438797"/>
                <a:ext cx="3485830" cy="7256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5340699" y="3600283"/>
                <a:ext cx="50701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No saturation </a:t>
                </a:r>
                <a:r>
                  <a:rPr lang="fr-FR" dirty="0" err="1">
                    <a:solidFill>
                      <a:srgbClr val="FF0000"/>
                    </a:solidFill>
                  </a:rPr>
                  <a:t>effect</a:t>
                </a:r>
                <a:r>
                  <a:rPr lang="fr-FR" dirty="0">
                    <a:solidFill>
                      <a:srgbClr val="FF0000"/>
                    </a:solidFill>
                  </a:rPr>
                  <a:t> </a:t>
                </a:r>
                <a:r>
                  <a:rPr lang="fr-FR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 no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b="1" dirty="0">
                        <a:solidFill>
                          <a:srgbClr val="0000FF"/>
                        </a:solidFill>
                      </a:rPr>
                      <m:t>ζ</m:t>
                    </m:r>
                  </m:oMath>
                </a14:m>
                <a:r>
                  <a:rPr lang="fr-FR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,no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𝑑𝑠𝑎𝑡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 </a:t>
                </a:r>
                <a:r>
                  <a:rPr lang="fr-FR" dirty="0">
                    <a:solidFill>
                      <a:srgbClr val="FF0000"/>
                    </a:solidFill>
                  </a:rPr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699" y="3600283"/>
                <a:ext cx="5070115" cy="400110"/>
              </a:xfrm>
              <a:prstGeom prst="rect">
                <a:avLst/>
              </a:prstGeom>
              <a:blipFill>
                <a:blip r:embed="rId7"/>
                <a:stretch>
                  <a:fillRect l="-1202" t="-9231" b="-2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/>
              <p:cNvSpPr txBox="1"/>
              <p:nvPr/>
            </p:nvSpPr>
            <p:spPr>
              <a:xfrm>
                <a:off x="8253234" y="4838215"/>
                <a:ext cx="32507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00B050"/>
                    </a:solidFill>
                  </a:rPr>
                  <a:t>No DIBL </a:t>
                </a:r>
                <a:r>
                  <a:rPr lang="fr-FR" dirty="0" err="1">
                    <a:solidFill>
                      <a:srgbClr val="00B050"/>
                    </a:solidFill>
                  </a:rPr>
                  <a:t>effect</a:t>
                </a:r>
                <a:r>
                  <a:rPr lang="fr-FR" dirty="0">
                    <a:solidFill>
                      <a:srgbClr val="00B050"/>
                    </a:solidFill>
                  </a:rPr>
                  <a:t> </a:t>
                </a:r>
                <a:r>
                  <a:rPr lang="fr-FR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 no</a:t>
                </a:r>
                <a14:m>
                  <m:oMath xmlns:m="http://schemas.openxmlformats.org/officeDocument/2006/math">
                    <m:r>
                      <a:rPr lang="fr-FR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ZoneTexte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234" y="4838215"/>
                <a:ext cx="3250710" cy="400110"/>
              </a:xfrm>
              <a:prstGeom prst="rect">
                <a:avLst/>
              </a:prstGeom>
              <a:blipFill>
                <a:blip r:embed="rId8"/>
                <a:stretch>
                  <a:fillRect l="-2064" t="-9231" b="-2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25">
            <a:extLst>
              <a:ext uri="{FF2B5EF4-FFF2-40B4-BE49-F238E27FC236}">
                <a16:creationId xmlns:a16="http://schemas.microsoft.com/office/drawing/2014/main" id="{108D87F5-6DED-4D80-8DE6-6009255B8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365" y="258404"/>
            <a:ext cx="11116234" cy="543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342900" indent="-342900" algn="ctr" eaLnBrk="1" hangingPunct="1">
              <a:spcBef>
                <a:spcPct val="20000"/>
              </a:spcBef>
            </a:pPr>
            <a:r>
              <a:rPr lang="en-US" sz="3200" dirty="0">
                <a:sym typeface="Wingdings" panose="05000000000000000000" pitchFamily="2" charset="2"/>
              </a:rPr>
              <a:t>Let’s simplify and use only the 3-parameter model (no sat no DIBL)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89238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785410" y="87313"/>
            <a:ext cx="11196637" cy="75565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3200" kern="1200" dirty="0"/>
              <a:t>Oversimplified model vs ACM model @ Saturation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5480" name="Object 2"/>
              <p:cNvSpPr txBox="1"/>
              <p:nvPr/>
            </p:nvSpPr>
            <p:spPr bwMode="auto">
              <a:xfrm>
                <a:off x="8825778" y="5332932"/>
                <a:ext cx="2008974" cy="708680"/>
              </a:xfrm>
              <a:prstGeom prst="rect">
                <a:avLst/>
              </a:prstGeom>
              <a:noFill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45480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25778" y="5332932"/>
                <a:ext cx="2008974" cy="7086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6FB4DDCD-2AB8-B602-5388-9326ACD923D6}"/>
                  </a:ext>
                </a:extLst>
              </p:cNvPr>
              <p:cNvSpPr txBox="1"/>
              <p:nvPr/>
            </p:nvSpPr>
            <p:spPr bwMode="auto">
              <a:xfrm>
                <a:off x="7478170" y="2682541"/>
                <a:ext cx="1729210" cy="885825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𝐺𝑆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6FB4DDCD-2AB8-B602-5388-9326ACD92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78170" y="2682541"/>
                <a:ext cx="1729210" cy="885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1F6A1DF5-5500-089B-BC73-FDADB1A90DF7}"/>
                  </a:ext>
                </a:extLst>
              </p:cNvPr>
              <p:cNvSpPr txBox="1"/>
              <p:nvPr/>
            </p:nvSpPr>
            <p:spPr>
              <a:xfrm>
                <a:off x="7354099" y="1803783"/>
                <a:ext cx="2135841" cy="5824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𝐺𝑆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1F6A1DF5-5500-089B-BC73-FDADB1A90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099" y="1803783"/>
                <a:ext cx="2135841" cy="582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m 17" descr="Gráfico, Gráfico de linhas&#10;&#10;Descrição gerada automaticamente">
            <a:extLst>
              <a:ext uri="{FF2B5EF4-FFF2-40B4-BE49-F238E27FC236}">
                <a16:creationId xmlns:a16="http://schemas.microsoft.com/office/drawing/2014/main" id="{37C9FCDA-6725-3D2B-3574-D4704525C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63" y="1448780"/>
            <a:ext cx="5330915" cy="44381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10">
                <a:extLst>
                  <a:ext uri="{FF2B5EF4-FFF2-40B4-BE49-F238E27FC236}">
                    <a16:creationId xmlns:a16="http://schemas.microsoft.com/office/drawing/2014/main" id="{90F56CCD-2518-4A41-5376-0B4AD0C8B2C7}"/>
                  </a:ext>
                </a:extLst>
              </p:cNvPr>
              <p:cNvSpPr txBox="1"/>
              <p:nvPr/>
            </p:nvSpPr>
            <p:spPr>
              <a:xfrm>
                <a:off x="8803721" y="4612073"/>
                <a:ext cx="2827441" cy="628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𝑆𝐵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−1+</m:t>
                      </m:r>
                      <m:func>
                        <m:func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6" name="CaixaDeTexto 10">
                <a:extLst>
                  <a:ext uri="{FF2B5EF4-FFF2-40B4-BE49-F238E27FC236}">
                    <a16:creationId xmlns:a16="http://schemas.microsoft.com/office/drawing/2014/main" id="{90F56CCD-2518-4A41-5376-0B4AD0C8B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721" y="4612073"/>
                <a:ext cx="2827441" cy="6281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11">
                <a:extLst>
                  <a:ext uri="{FF2B5EF4-FFF2-40B4-BE49-F238E27FC236}">
                    <a16:creationId xmlns:a16="http://schemas.microsoft.com/office/drawing/2014/main" id="{F74284BE-8582-F9C4-65D0-BA0737C1D2BA}"/>
                  </a:ext>
                </a:extLst>
              </p:cNvPr>
              <p:cNvSpPr txBox="1"/>
              <p:nvPr/>
            </p:nvSpPr>
            <p:spPr>
              <a:xfrm>
                <a:off x="6273453" y="4638073"/>
                <a:ext cx="1771767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pt-B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pt-BR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pt-BR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pt-B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8" name="CaixaDeTexto 11">
                <a:extLst>
                  <a:ext uri="{FF2B5EF4-FFF2-40B4-BE49-F238E27FC236}">
                    <a16:creationId xmlns:a16="http://schemas.microsoft.com/office/drawing/2014/main" id="{F74284BE-8582-F9C4-65D0-BA0737C1D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453" y="4638073"/>
                <a:ext cx="1771767" cy="576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ixaDeTexto 9">
            <a:extLst>
              <a:ext uri="{FF2B5EF4-FFF2-40B4-BE49-F238E27FC236}">
                <a16:creationId xmlns:a16="http://schemas.microsoft.com/office/drawing/2014/main" id="{C895B30E-C802-72B4-225B-489C7D6ADCBD}"/>
              </a:ext>
            </a:extLst>
          </p:cNvPr>
          <p:cNvSpPr txBox="1"/>
          <p:nvPr/>
        </p:nvSpPr>
        <p:spPr>
          <a:xfrm>
            <a:off x="7228338" y="1322741"/>
            <a:ext cx="2558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0" dirty="0">
                <a:ea typeface="+mj-ea"/>
                <a:cs typeface="+mj-cs"/>
                <a:sym typeface="Symbol" pitchFamily="18" charset="2"/>
              </a:rPr>
              <a:t>Quadratic model:</a:t>
            </a:r>
            <a:endParaRPr lang="pt-B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15">
                <a:extLst>
                  <a:ext uri="{FF2B5EF4-FFF2-40B4-BE49-F238E27FC236}">
                    <a16:creationId xmlns:a16="http://schemas.microsoft.com/office/drawing/2014/main" id="{2BD440F9-60B5-D363-DF96-A54FC51E4D98}"/>
                  </a:ext>
                </a:extLst>
              </p:cNvPr>
              <p:cNvSpPr txBox="1"/>
              <p:nvPr/>
            </p:nvSpPr>
            <p:spPr bwMode="auto">
              <a:xfrm>
                <a:off x="6185440" y="5580085"/>
                <a:ext cx="2157335" cy="3950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pt-B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Object 15">
                <a:extLst>
                  <a:ext uri="{FF2B5EF4-FFF2-40B4-BE49-F238E27FC236}">
                    <a16:creationId xmlns:a16="http://schemas.microsoft.com/office/drawing/2014/main" id="{2BD440F9-60B5-D363-DF96-A54FC51E4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85440" y="5580085"/>
                <a:ext cx="2157335" cy="395008"/>
              </a:xfrm>
              <a:prstGeom prst="rect">
                <a:avLst/>
              </a:prstGeom>
              <a:blipFill>
                <a:blip r:embed="rId8"/>
                <a:stretch>
                  <a:fillRect b="-61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3">
            <a:extLst>
              <a:ext uri="{FF2B5EF4-FFF2-40B4-BE49-F238E27FC236}">
                <a16:creationId xmlns:a16="http://schemas.microsoft.com/office/drawing/2014/main" id="{5AB386A6-4E23-B6BB-E4FE-534B8D672176}"/>
              </a:ext>
            </a:extLst>
          </p:cNvPr>
          <p:cNvSpPr txBox="1"/>
          <p:nvPr/>
        </p:nvSpPr>
        <p:spPr>
          <a:xfrm>
            <a:off x="7508225" y="3749529"/>
            <a:ext cx="1729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0" dirty="0">
                <a:solidFill>
                  <a:srgbClr val="FF0000"/>
                </a:solidFill>
                <a:ea typeface="+mj-ea"/>
                <a:cs typeface="+mj-cs"/>
                <a:sym typeface="Symbol" pitchFamily="18" charset="2"/>
              </a:rPr>
              <a:t>ACM Model:</a:t>
            </a:r>
            <a:endParaRPr lang="pt-BR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64660B-97DD-A681-7091-8FC134F55164}"/>
                  </a:ext>
                </a:extLst>
              </p:cNvPr>
              <p:cNvSpPr>
                <a:spLocks noGrp="1"/>
              </p:cNvSpPr>
              <p:nvPr>
                <p:ph type="title" idx="4294967295"/>
              </p:nvPr>
            </p:nvSpPr>
            <p:spPr>
              <a:xfrm>
                <a:off x="740405" y="242888"/>
                <a:ext cx="10517188" cy="50641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3400" kern="1200" dirty="0"/>
                  <a:t>Output characteristics including DIBL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00" i="1" kern="1200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400" kern="1200" dirty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pt-BR" sz="3400" kern="1200" dirty="0">
                            <a:latin typeface="Cambria Math" panose="02040503050406030204" pitchFamily="18" charset="0"/>
                          </a:rPr>
                          <m:t>𝒔𝒂𝒕</m:t>
                        </m:r>
                      </m:sub>
                    </m:sSub>
                  </m:oMath>
                </a14:m>
                <a:endParaRPr lang="pt-BR" sz="3400" kern="1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64660B-97DD-A681-7091-8FC134F551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740405" y="242888"/>
                <a:ext cx="10517188" cy="506412"/>
              </a:xfrm>
              <a:blipFill>
                <a:blip r:embed="rId2"/>
                <a:stretch>
                  <a:fillRect l="-1622" t="-37349" b="-421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Espaço Reservado para Conteúdo 9" descr="Gráfico&#10;&#10;Descrição gerada automaticamente">
            <a:extLst>
              <a:ext uri="{FF2B5EF4-FFF2-40B4-BE49-F238E27FC236}">
                <a16:creationId xmlns:a16="http://schemas.microsoft.com/office/drawing/2014/main" id="{078701CA-B325-A287-CFA4-55A40900FB5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85" y="1418405"/>
            <a:ext cx="8302625" cy="3289300"/>
          </a:xfr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15">
                <a:extLst>
                  <a:ext uri="{FF2B5EF4-FFF2-40B4-BE49-F238E27FC236}">
                    <a16:creationId xmlns:a16="http://schemas.microsoft.com/office/drawing/2014/main" id="{922F426E-929E-FD18-CABD-6ADB2B4AFB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5197793"/>
                  </p:ext>
                </p:extLst>
              </p:nvPr>
            </p:nvGraphicFramePr>
            <p:xfrm>
              <a:off x="740405" y="5319660"/>
              <a:ext cx="7138094" cy="67056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422460">
                      <a:extLst>
                        <a:ext uri="{9D8B030D-6E8A-4147-A177-3AD203B41FA5}">
                          <a16:colId xmlns:a16="http://schemas.microsoft.com/office/drawing/2014/main" val="2552127827"/>
                        </a:ext>
                      </a:extLst>
                    </a:gridCol>
                    <a:gridCol w="1395155">
                      <a:extLst>
                        <a:ext uri="{9D8B030D-6E8A-4147-A177-3AD203B41FA5}">
                          <a16:colId xmlns:a16="http://schemas.microsoft.com/office/drawing/2014/main" val="1727456195"/>
                        </a:ext>
                      </a:extLst>
                    </a:gridCol>
                    <a:gridCol w="990110">
                      <a:extLst>
                        <a:ext uri="{9D8B030D-6E8A-4147-A177-3AD203B41FA5}">
                          <a16:colId xmlns:a16="http://schemas.microsoft.com/office/drawing/2014/main" val="2855228003"/>
                        </a:ext>
                      </a:extLst>
                    </a:gridCol>
                    <a:gridCol w="855095">
                      <a:extLst>
                        <a:ext uri="{9D8B030D-6E8A-4147-A177-3AD203B41FA5}">
                          <a16:colId xmlns:a16="http://schemas.microsoft.com/office/drawing/2014/main" val="2406057892"/>
                        </a:ext>
                      </a:extLst>
                    </a:gridCol>
                    <a:gridCol w="765085">
                      <a:extLst>
                        <a:ext uri="{9D8B030D-6E8A-4147-A177-3AD203B41FA5}">
                          <a16:colId xmlns:a16="http://schemas.microsoft.com/office/drawing/2014/main" val="3609009544"/>
                        </a:ext>
                      </a:extLst>
                    </a:gridCol>
                    <a:gridCol w="827084">
                      <a:extLst>
                        <a:ext uri="{9D8B030D-6E8A-4147-A177-3AD203B41FA5}">
                          <a16:colId xmlns:a16="http://schemas.microsoft.com/office/drawing/2014/main" val="3405794881"/>
                        </a:ext>
                      </a:extLst>
                    </a:gridCol>
                    <a:gridCol w="883105">
                      <a:extLst>
                        <a:ext uri="{9D8B030D-6E8A-4147-A177-3AD203B41FA5}">
                          <a16:colId xmlns:a16="http://schemas.microsoft.com/office/drawing/2014/main" val="3935750452"/>
                        </a:ext>
                      </a:extLst>
                    </a:gridCol>
                  </a:tblGrid>
                  <a:tr h="3069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Transistor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1600" b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pt-BR" sz="1600" b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pt-BR" sz="1600" b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oMath>
                          </a14:m>
                          <a:r>
                            <a:rPr lang="pt-BR" sz="1600" dirty="0"/>
                            <a:t> [</a:t>
                          </a:r>
                          <a14:m>
                            <m:oMath xmlns:m="http://schemas.openxmlformats.org/officeDocument/2006/math">
                              <m:r>
                                <a:rPr lang="pt-BR" sz="1600" b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pt-BR" sz="1600" b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oMath>
                          </a14:m>
                          <a:r>
                            <a:rPr lang="pt-BR" sz="16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6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1" dirty="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pt-BR" sz="1600" b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r>
                                    <a:rPr lang="pt-BR" sz="1600" b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pt-BR" sz="1600" b="1" dirty="0" smtClean="0">
                                  <a:latin typeface="Cambria Math" panose="02040503050406030204" pitchFamily="18" charset="0"/>
                                </a:rPr>
                                <m:t>  [</m:t>
                              </m:r>
                              <m:r>
                                <a:rPr lang="pt-BR" sz="1600" b="1" dirty="0" smtClean="0">
                                  <a:latin typeface="Cambria Math" panose="02040503050406030204" pitchFamily="18" charset="0"/>
                                </a:rPr>
                                <m:t>𝒎𝑽</m:t>
                              </m:r>
                              <m:r>
                                <a:rPr lang="pt-BR" sz="1600" b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pt-BR" sz="1600" b="1" dirty="0"/>
                            <a:t> </a:t>
                          </a:r>
                          <a:endParaRPr lang="pt-B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b="1" dirty="0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pt-BR" sz="1600" b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sub>
                                </m:sSub>
                                <m:r>
                                  <a:rPr lang="pt-BR" sz="1600" b="1" dirty="0" smtClean="0"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pt-BR" sz="1600" b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pt-BR" sz="1600" b="1" dirty="0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r>
                                  <a:rPr lang="pt-BR" sz="1600" b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pt-BR" sz="16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dirty="0"/>
                            <a:t>n</a:t>
                          </a:r>
                          <a:endParaRPr lang="pt-BR" sz="16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1" smtClean="0"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oMath>
                            </m:oMathPara>
                          </a14:m>
                          <a:endParaRPr lang="pt-BR" sz="16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1" smtClean="0">
                                    <a:latin typeface="Cambria Math" panose="02040503050406030204" pitchFamily="18" charset="0"/>
                                  </a:rPr>
                                  <m:t>𝜻</m:t>
                                </m:r>
                              </m:oMath>
                            </m:oMathPara>
                          </a14:m>
                          <a:endParaRPr lang="pt-BR" sz="16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1312259"/>
                      </a:ext>
                    </a:extLst>
                  </a:tr>
                  <a:tr h="2881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NMOS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pt-BR" sz="1600" b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pt-BR" sz="1600" b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pt-BR" sz="1600" b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pt-BR" sz="1600" b="1" smtClean="0">
                                    <a:latin typeface="Cambria Math" panose="02040503050406030204" pitchFamily="18" charset="0"/>
                                  </a:rPr>
                                  <m:t>𝟏𝟖</m:t>
                                </m:r>
                              </m:oMath>
                            </m:oMathPara>
                          </a14:m>
                          <a:endParaRPr lang="pt-B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528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5.52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1.37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0.025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0.056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82976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15">
                <a:extLst>
                  <a:ext uri="{FF2B5EF4-FFF2-40B4-BE49-F238E27FC236}">
                    <a16:creationId xmlns:a16="http://schemas.microsoft.com/office/drawing/2014/main" id="{922F426E-929E-FD18-CABD-6ADB2B4AFB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5197793"/>
                  </p:ext>
                </p:extLst>
              </p:nvPr>
            </p:nvGraphicFramePr>
            <p:xfrm>
              <a:off x="740405" y="5319660"/>
              <a:ext cx="7138094" cy="67056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422460">
                      <a:extLst>
                        <a:ext uri="{9D8B030D-6E8A-4147-A177-3AD203B41FA5}">
                          <a16:colId xmlns:a16="http://schemas.microsoft.com/office/drawing/2014/main" val="2552127827"/>
                        </a:ext>
                      </a:extLst>
                    </a:gridCol>
                    <a:gridCol w="1395155">
                      <a:extLst>
                        <a:ext uri="{9D8B030D-6E8A-4147-A177-3AD203B41FA5}">
                          <a16:colId xmlns:a16="http://schemas.microsoft.com/office/drawing/2014/main" val="1727456195"/>
                        </a:ext>
                      </a:extLst>
                    </a:gridCol>
                    <a:gridCol w="990110">
                      <a:extLst>
                        <a:ext uri="{9D8B030D-6E8A-4147-A177-3AD203B41FA5}">
                          <a16:colId xmlns:a16="http://schemas.microsoft.com/office/drawing/2014/main" val="2855228003"/>
                        </a:ext>
                      </a:extLst>
                    </a:gridCol>
                    <a:gridCol w="855095">
                      <a:extLst>
                        <a:ext uri="{9D8B030D-6E8A-4147-A177-3AD203B41FA5}">
                          <a16:colId xmlns:a16="http://schemas.microsoft.com/office/drawing/2014/main" val="2406057892"/>
                        </a:ext>
                      </a:extLst>
                    </a:gridCol>
                    <a:gridCol w="765085">
                      <a:extLst>
                        <a:ext uri="{9D8B030D-6E8A-4147-A177-3AD203B41FA5}">
                          <a16:colId xmlns:a16="http://schemas.microsoft.com/office/drawing/2014/main" val="3609009544"/>
                        </a:ext>
                      </a:extLst>
                    </a:gridCol>
                    <a:gridCol w="827084">
                      <a:extLst>
                        <a:ext uri="{9D8B030D-6E8A-4147-A177-3AD203B41FA5}">
                          <a16:colId xmlns:a16="http://schemas.microsoft.com/office/drawing/2014/main" val="3405794881"/>
                        </a:ext>
                      </a:extLst>
                    </a:gridCol>
                    <a:gridCol w="883105">
                      <a:extLst>
                        <a:ext uri="{9D8B030D-6E8A-4147-A177-3AD203B41FA5}">
                          <a16:colId xmlns:a16="http://schemas.microsoft.com/office/drawing/2014/main" val="393575045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Transistor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102620" t="-3571" r="-311354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286420" t="-3571" r="-340123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443972" t="-3571" r="-290780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dirty="0"/>
                            <a:t>n</a:t>
                          </a:r>
                          <a:endParaRPr lang="pt-BR" sz="16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655882" t="-3571" r="-109559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708966" t="-3571" r="-2759" b="-1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131225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NMOS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102620" t="-105455" r="-311354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528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5.52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1.37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0.025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0.056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829768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6CE6CF-7457-A8E4-4B3F-49E9597B2F95}"/>
                  </a:ext>
                </a:extLst>
              </p:cNvPr>
              <p:cNvSpPr txBox="1"/>
              <p:nvPr/>
            </p:nvSpPr>
            <p:spPr>
              <a:xfrm>
                <a:off x="740405" y="4721051"/>
                <a:ext cx="473223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800" dirty="0">
                    <a:solidFill>
                      <a:prstClr val="black"/>
                    </a:solidFill>
                    <a:latin typeface="+mn-lt"/>
                  </a:rPr>
                  <a:t>DIBL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pt-BR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pt-B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pt-B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𝑆𝐵</m:t>
                            </m:r>
                          </m:sub>
                        </m:sSub>
                        <m:r>
                          <a:rPr lang="pt-B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sub>
                        </m:sSub>
                      </m:e>
                    </m:d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6CE6CF-7457-A8E4-4B3F-49E9597B2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05" y="4721051"/>
                <a:ext cx="4732231" cy="400110"/>
              </a:xfrm>
              <a:prstGeom prst="rect">
                <a:avLst/>
              </a:prstGeom>
              <a:blipFill>
                <a:blip r:embed="rId5"/>
                <a:stretch>
                  <a:fillRect l="-1030" t="-1515" b="-212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ixaDeTexto 4">
            <a:extLst>
              <a:ext uri="{FF2B5EF4-FFF2-40B4-BE49-F238E27FC236}">
                <a16:creationId xmlns:a16="http://schemas.microsoft.com/office/drawing/2014/main" id="{6D1ACA5D-CD25-2ECD-8766-C2E6C110AA0A}"/>
              </a:ext>
            </a:extLst>
          </p:cNvPr>
          <p:cNvSpPr txBox="1"/>
          <p:nvPr/>
        </p:nvSpPr>
        <p:spPr>
          <a:xfrm>
            <a:off x="2713894" y="1074600"/>
            <a:ext cx="545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WI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9385AB-B31B-78DA-738B-4391AD3CA3B1}"/>
              </a:ext>
            </a:extLst>
          </p:cNvPr>
          <p:cNvSpPr txBox="1"/>
          <p:nvPr/>
        </p:nvSpPr>
        <p:spPr>
          <a:xfrm>
            <a:off x="5578861" y="1090241"/>
            <a:ext cx="541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4F7990-50F4-864A-02A1-D4444E9B2911}"/>
              </a:ext>
            </a:extLst>
          </p:cNvPr>
          <p:cNvSpPr txBox="1"/>
          <p:nvPr/>
        </p:nvSpPr>
        <p:spPr>
          <a:xfrm>
            <a:off x="8367097" y="108531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15">
                <a:extLst>
                  <a:ext uri="{FF2B5EF4-FFF2-40B4-BE49-F238E27FC236}">
                    <a16:creationId xmlns:a16="http://schemas.microsoft.com/office/drawing/2014/main" id="{0717F0DC-E0FC-63DF-0D09-1E623D399158}"/>
                  </a:ext>
                </a:extLst>
              </p:cNvPr>
              <p:cNvSpPr txBox="1"/>
              <p:nvPr/>
            </p:nvSpPr>
            <p:spPr bwMode="auto">
              <a:xfrm>
                <a:off x="8400104" y="4302630"/>
                <a:ext cx="3733627" cy="9093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num>
                        <m:den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𝜻</m:t>
                          </m:r>
                          <m:d>
                            <m:d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d>
                        <m:d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Object 15">
                <a:extLst>
                  <a:ext uri="{FF2B5EF4-FFF2-40B4-BE49-F238E27FC236}">
                    <a16:creationId xmlns:a16="http://schemas.microsoft.com/office/drawing/2014/main" id="{0717F0DC-E0FC-63DF-0D09-1E623D399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00104" y="4302630"/>
                <a:ext cx="3733627" cy="9093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27">
                <a:extLst>
                  <a:ext uri="{FF2B5EF4-FFF2-40B4-BE49-F238E27FC236}">
                    <a16:creationId xmlns:a16="http://schemas.microsoft.com/office/drawing/2014/main" id="{BBD41135-2FE3-9950-C2EC-A6A4DD0DBD6D}"/>
                  </a:ext>
                </a:extLst>
              </p:cNvPr>
              <p:cNvSpPr txBox="1"/>
              <p:nvPr/>
            </p:nvSpPr>
            <p:spPr bwMode="auto">
              <a:xfrm>
                <a:off x="9166161" y="5211983"/>
                <a:ext cx="1693863" cy="866775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5" name="Object 27">
                <a:extLst>
                  <a:ext uri="{FF2B5EF4-FFF2-40B4-BE49-F238E27FC236}">
                    <a16:creationId xmlns:a16="http://schemas.microsoft.com/office/drawing/2014/main" id="{BBD41135-2FE3-9950-C2EC-A6A4DD0DB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66161" y="5211983"/>
                <a:ext cx="1693863" cy="866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3649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18B00-23FC-7AE8-9594-E642EB837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8C5FB2-5C23-3E3D-625C-6EF0729F715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5651" y="1333500"/>
            <a:ext cx="10668000" cy="4686300"/>
          </a:xfrm>
        </p:spPr>
        <p:txBody>
          <a:bodyPr>
            <a:normAutofit/>
          </a:bodyPr>
          <a:lstStyle/>
          <a:p>
            <a:r>
              <a:rPr lang="en-US" sz="2800" dirty="0"/>
              <a:t>Compact models</a:t>
            </a:r>
          </a:p>
          <a:p>
            <a:r>
              <a:rPr lang="en-US" sz="2800" dirty="0"/>
              <a:t>ACM2 model </a:t>
            </a:r>
          </a:p>
          <a:p>
            <a:pPr lvl="1"/>
            <a:r>
              <a:rPr lang="en-US" sz="2800" b="1" dirty="0">
                <a:solidFill>
                  <a:srgbClr val="C00000"/>
                </a:solidFill>
              </a:rPr>
              <a:t>Parameter Extraction</a:t>
            </a:r>
          </a:p>
          <a:p>
            <a:pPr lvl="1"/>
            <a:r>
              <a:rPr lang="en-US" sz="2800" dirty="0"/>
              <a:t>DC characteristics</a:t>
            </a:r>
          </a:p>
          <a:p>
            <a:pPr lvl="1"/>
            <a:r>
              <a:rPr lang="en-US" sz="2800" dirty="0"/>
              <a:t>Circuit examples</a:t>
            </a:r>
          </a:p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31F8EE-523E-7213-6F9B-F50890D446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6233" y="395289"/>
            <a:ext cx="10668000" cy="547687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552075695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726711" y="198764"/>
            <a:ext cx="6811963" cy="534988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Verdana" panose="020B0604030504040204" pitchFamily="34" charset="0"/>
              </a:rPr>
              <a:t>3PM-ACM model in a nutshell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5477" name="Object 4"/>
              <p:cNvSpPr txBox="1"/>
              <p:nvPr/>
            </p:nvSpPr>
            <p:spPr bwMode="auto">
              <a:xfrm>
                <a:off x="5905655" y="1032762"/>
                <a:ext cx="3034416" cy="750888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𝑆𝐻</m:t>
                          </m:r>
                        </m:sub>
                      </m:sSub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45477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5655" y="1032762"/>
                <a:ext cx="3034416" cy="7508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5478" name="Object 6"/>
              <p:cNvSpPr txBox="1"/>
              <p:nvPr/>
            </p:nvSpPr>
            <p:spPr bwMode="auto">
              <a:xfrm>
                <a:off x="6350262" y="2186311"/>
                <a:ext cx="1710427" cy="702474"/>
              </a:xfrm>
              <a:prstGeom prst="rect">
                <a:avLst/>
              </a:prstGeom>
              <a:noFill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45478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50262" y="2186311"/>
                <a:ext cx="1710427" cy="7024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5480" name="Object 2"/>
              <p:cNvSpPr txBox="1"/>
              <p:nvPr/>
            </p:nvSpPr>
            <p:spPr bwMode="auto">
              <a:xfrm>
                <a:off x="315202" y="5023661"/>
                <a:ext cx="4248266" cy="92385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r>
                        <a:rPr lang="pt-B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pt-B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pt-BR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1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pt-BR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pt-BR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pt-B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den>
                      </m:f>
                      <m:r>
                        <a:rPr lang="pt-B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745480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5202" y="5023661"/>
                <a:ext cx="4248266" cy="9238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ixaDeTexto 4">
            <a:extLst>
              <a:ext uri="{FF2B5EF4-FFF2-40B4-BE49-F238E27FC236}">
                <a16:creationId xmlns:a16="http://schemas.microsoft.com/office/drawing/2014/main" id="{1F8B1933-9261-D31C-5E79-3E7C70642E9E}"/>
              </a:ext>
            </a:extLst>
          </p:cNvPr>
          <p:cNvSpPr txBox="1"/>
          <p:nvPr/>
        </p:nvSpPr>
        <p:spPr>
          <a:xfrm>
            <a:off x="4723677" y="1238298"/>
            <a:ext cx="9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where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CE962F15-93C3-884C-8D70-2D8768D32146}"/>
                  </a:ext>
                </a:extLst>
              </p:cNvPr>
              <p:cNvSpPr txBox="1"/>
              <p:nvPr/>
            </p:nvSpPr>
            <p:spPr>
              <a:xfrm>
                <a:off x="1479311" y="3258789"/>
                <a:ext cx="27667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If </a:t>
                </a:r>
                <a:r>
                  <a:rPr lang="pt-BR" dirty="0" err="1"/>
                  <a:t>we</a:t>
                </a:r>
                <a:r>
                  <a:rPr lang="pt-BR" dirty="0"/>
                  <a:t> </a:t>
                </a:r>
                <a:r>
                  <a:rPr lang="pt-BR" dirty="0" err="1"/>
                  <a:t>choose</a:t>
                </a:r>
                <a:r>
                  <a:rPr lang="pt-BR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CE962F15-93C3-884C-8D70-2D8768D32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311" y="3258789"/>
                <a:ext cx="2766783" cy="400110"/>
              </a:xfrm>
              <a:prstGeom prst="rect">
                <a:avLst/>
              </a:prstGeom>
              <a:blipFill>
                <a:blip r:embed="rId5"/>
                <a:stretch>
                  <a:fillRect l="-2423" t="-9231" b="-2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have Direita 12">
            <a:extLst>
              <a:ext uri="{FF2B5EF4-FFF2-40B4-BE49-F238E27FC236}">
                <a16:creationId xmlns:a16="http://schemas.microsoft.com/office/drawing/2014/main" id="{EF0D42E7-DA5D-8E95-32E5-0E253E88AAAC}"/>
              </a:ext>
            </a:extLst>
          </p:cNvPr>
          <p:cNvSpPr/>
          <p:nvPr/>
        </p:nvSpPr>
        <p:spPr>
          <a:xfrm rot="5400000">
            <a:off x="4735997" y="-302437"/>
            <a:ext cx="287746" cy="6466114"/>
          </a:xfrm>
          <a:prstGeom prst="rightBrace">
            <a:avLst>
              <a:gd name="adj1" fmla="val 10700"/>
              <a:gd name="adj2" fmla="val 3605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F8776108-3111-CC39-2ECA-4747DFB80159}"/>
              </a:ext>
            </a:extLst>
          </p:cNvPr>
          <p:cNvSpPr/>
          <p:nvPr/>
        </p:nvSpPr>
        <p:spPr>
          <a:xfrm>
            <a:off x="4336207" y="3322307"/>
            <a:ext cx="511103" cy="20741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22">
                <a:extLst>
                  <a:ext uri="{FF2B5EF4-FFF2-40B4-BE49-F238E27FC236}">
                    <a16:creationId xmlns:a16="http://schemas.microsoft.com/office/drawing/2014/main" id="{B8CCC68E-BE4F-8A80-5BCF-05615EE92353}"/>
                  </a:ext>
                </a:extLst>
              </p:cNvPr>
              <p:cNvSpPr txBox="1"/>
              <p:nvPr/>
            </p:nvSpPr>
            <p:spPr>
              <a:xfrm>
                <a:off x="7324290" y="3231166"/>
                <a:ext cx="13231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𝐺𝐵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CaixaDeTexto 22">
                <a:extLst>
                  <a:ext uri="{FF2B5EF4-FFF2-40B4-BE49-F238E27FC236}">
                    <a16:creationId xmlns:a16="http://schemas.microsoft.com/office/drawing/2014/main" id="{B8CCC68E-BE4F-8A80-5BCF-05615EE92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290" y="3231166"/>
                <a:ext cx="1323119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have Direita 15">
            <a:extLst>
              <a:ext uri="{FF2B5EF4-FFF2-40B4-BE49-F238E27FC236}">
                <a16:creationId xmlns:a16="http://schemas.microsoft.com/office/drawing/2014/main" id="{73A83032-07C6-2E2F-7F57-A180420CD124}"/>
              </a:ext>
            </a:extLst>
          </p:cNvPr>
          <p:cNvSpPr/>
          <p:nvPr/>
        </p:nvSpPr>
        <p:spPr>
          <a:xfrm>
            <a:off x="10441850" y="1032762"/>
            <a:ext cx="327301" cy="2736611"/>
          </a:xfrm>
          <a:prstGeom prst="rightBrac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have Direita 16">
            <a:extLst>
              <a:ext uri="{FF2B5EF4-FFF2-40B4-BE49-F238E27FC236}">
                <a16:creationId xmlns:a16="http://schemas.microsoft.com/office/drawing/2014/main" id="{A8D51A48-5C01-D55A-408C-2C15A3B5652C}"/>
              </a:ext>
            </a:extLst>
          </p:cNvPr>
          <p:cNvSpPr/>
          <p:nvPr/>
        </p:nvSpPr>
        <p:spPr>
          <a:xfrm>
            <a:off x="10441849" y="3881890"/>
            <a:ext cx="327301" cy="226349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C7F03AA-BB46-08B9-79B6-AE22649A6A5D}"/>
              </a:ext>
            </a:extLst>
          </p:cNvPr>
          <p:cNvSpPr txBox="1"/>
          <p:nvPr/>
        </p:nvSpPr>
        <p:spPr>
          <a:xfrm>
            <a:off x="10815461" y="2220679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DC </a:t>
            </a:r>
            <a:r>
              <a:rPr lang="pt-BR" dirty="0" err="1"/>
              <a:t>eqs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9FBE1233-CAD7-B73C-673E-FBC46A0DE389}"/>
                  </a:ext>
                </a:extLst>
              </p:cNvPr>
              <p:cNvSpPr txBox="1"/>
              <p:nvPr/>
            </p:nvSpPr>
            <p:spPr>
              <a:xfrm>
                <a:off x="7307318" y="3834616"/>
                <a:ext cx="2083914" cy="7979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𝑚𝑠</m:t>
                              </m:r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𝑆𝐻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9FBE1233-CAD7-B73C-673E-FBC46A0DE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318" y="3834616"/>
                <a:ext cx="2083914" cy="7979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45925302-0A58-4910-693E-040266F4B428}"/>
              </a:ext>
            </a:extLst>
          </p:cNvPr>
          <p:cNvSpPr/>
          <p:nvPr/>
        </p:nvSpPr>
        <p:spPr>
          <a:xfrm>
            <a:off x="6460671" y="4080804"/>
            <a:ext cx="511103" cy="388331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BF16052-779C-8D23-8AD3-3BCD51C73602}"/>
              </a:ext>
            </a:extLst>
          </p:cNvPr>
          <p:cNvSpPr txBox="1"/>
          <p:nvPr/>
        </p:nvSpPr>
        <p:spPr>
          <a:xfrm>
            <a:off x="11083802" y="4639669"/>
            <a:ext cx="1022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/>
              <a:t>Small</a:t>
            </a:r>
            <a:r>
              <a:rPr lang="pt-BR" sz="1600" dirty="0"/>
              <a:t>–</a:t>
            </a:r>
            <a:r>
              <a:rPr lang="pt-BR" sz="1600" dirty="0" err="1"/>
              <a:t>signal</a:t>
            </a:r>
            <a:r>
              <a:rPr lang="pt-BR" sz="1600" dirty="0"/>
              <a:t> </a:t>
            </a:r>
            <a:r>
              <a:rPr lang="pt-BR" sz="1600" dirty="0" err="1"/>
              <a:t>eqs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22">
                <a:extLst>
                  <a:ext uri="{FF2B5EF4-FFF2-40B4-BE49-F238E27FC236}">
                    <a16:creationId xmlns:a16="http://schemas.microsoft.com/office/drawing/2014/main" id="{073D35C8-056F-A0F1-7B28-2B12B2039847}"/>
                  </a:ext>
                </a:extLst>
              </p:cNvPr>
              <p:cNvSpPr txBox="1"/>
              <p:nvPr/>
            </p:nvSpPr>
            <p:spPr>
              <a:xfrm>
                <a:off x="4972088" y="3231703"/>
                <a:ext cx="13231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𝑅𝐻𝑆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CaixaDeTexto 22">
                <a:extLst>
                  <a:ext uri="{FF2B5EF4-FFF2-40B4-BE49-F238E27FC236}">
                    <a16:creationId xmlns:a16="http://schemas.microsoft.com/office/drawing/2014/main" id="{073D35C8-056F-A0F1-7B28-2B12B2039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088" y="3231703"/>
                <a:ext cx="1323119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0996C0CA-5E41-49E5-F33F-00B085AD83C4}"/>
              </a:ext>
            </a:extLst>
          </p:cNvPr>
          <p:cNvSpPr/>
          <p:nvPr/>
        </p:nvSpPr>
        <p:spPr>
          <a:xfrm>
            <a:off x="6554197" y="3316199"/>
            <a:ext cx="511103" cy="20741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1">
                <a:extLst>
                  <a:ext uri="{FF2B5EF4-FFF2-40B4-BE49-F238E27FC236}">
                    <a16:creationId xmlns:a16="http://schemas.microsoft.com/office/drawing/2014/main" id="{2CA413DC-FC88-3876-3A9A-53A002E57D0A}"/>
                  </a:ext>
                </a:extLst>
              </p:cNvPr>
              <p:cNvSpPr txBox="1"/>
              <p:nvPr/>
            </p:nvSpPr>
            <p:spPr>
              <a:xfrm>
                <a:off x="502374" y="1198672"/>
                <a:ext cx="3873923" cy="439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TextBox 11">
                <a:extLst>
                  <a:ext uri="{FF2B5EF4-FFF2-40B4-BE49-F238E27FC236}">
                    <a16:creationId xmlns:a16="http://schemas.microsoft.com/office/drawing/2014/main" id="{2CA413DC-FC88-3876-3A9A-53A002E57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74" y="1198672"/>
                <a:ext cx="3873923" cy="439736"/>
              </a:xfrm>
              <a:prstGeom prst="rect">
                <a:avLst/>
              </a:prstGeom>
              <a:blipFill>
                <a:blip r:embed="rId9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17">
                <a:extLst>
                  <a:ext uri="{FF2B5EF4-FFF2-40B4-BE49-F238E27FC236}">
                    <a16:creationId xmlns:a16="http://schemas.microsoft.com/office/drawing/2014/main" id="{7371EEBE-FC71-5E99-9A6F-1B8006EF3D09}"/>
                  </a:ext>
                </a:extLst>
              </p:cNvPr>
              <p:cNvSpPr txBox="1"/>
              <p:nvPr/>
            </p:nvSpPr>
            <p:spPr>
              <a:xfrm>
                <a:off x="1370475" y="2050110"/>
                <a:ext cx="4790208" cy="720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 strike="dblStrik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strike="dblStrik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 strike="dblStrik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pt-B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−1+</m:t>
                      </m:r>
                      <m:func>
                        <m:func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17">
                <a:extLst>
                  <a:ext uri="{FF2B5EF4-FFF2-40B4-BE49-F238E27FC236}">
                    <a16:creationId xmlns:a16="http://schemas.microsoft.com/office/drawing/2014/main" id="{7371EEBE-FC71-5E99-9A6F-1B8006EF3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475" y="2050110"/>
                <a:ext cx="4790208" cy="7205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17">
            <a:extLst>
              <a:ext uri="{FF2B5EF4-FFF2-40B4-BE49-F238E27FC236}">
                <a16:creationId xmlns:a16="http://schemas.microsoft.com/office/drawing/2014/main" id="{C9CDCB3A-7F2B-42F7-FC3D-931A07903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628" y="4839258"/>
            <a:ext cx="19649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pt-BR" sz="1800" dirty="0">
                <a:latin typeface="+mn-lt"/>
              </a:rPr>
              <a:t>For </a:t>
            </a:r>
            <a:r>
              <a:rPr lang="en-US" altLang="pt-BR" sz="1800" i="1" dirty="0">
                <a:latin typeface="+mn-lt"/>
              </a:rPr>
              <a:t>V</a:t>
            </a:r>
            <a:r>
              <a:rPr lang="en-US" altLang="pt-BR" sz="1800" i="1" baseline="-25000" dirty="0">
                <a:latin typeface="+mn-lt"/>
              </a:rPr>
              <a:t>DS</a:t>
            </a:r>
            <a:r>
              <a:rPr lang="en-US" altLang="pt-BR" sz="1800" i="1" dirty="0">
                <a:latin typeface="+mn-lt"/>
              </a:rPr>
              <a:t>/</a:t>
            </a:r>
            <a:r>
              <a:rPr lang="en-US" altLang="pt-BR" sz="1800" i="1" dirty="0">
                <a:latin typeface="+mn-lt"/>
                <a:sym typeface="Symbol" panose="05050102010706020507" pitchFamily="18" charset="2"/>
              </a:rPr>
              <a:t></a:t>
            </a:r>
            <a:r>
              <a:rPr lang="en-US" altLang="pt-BR" sz="1800" i="1" baseline="-25000" dirty="0">
                <a:latin typeface="+mn-lt"/>
              </a:rPr>
              <a:t>t</a:t>
            </a:r>
            <a:r>
              <a:rPr lang="en-US" altLang="pt-BR" sz="1800" i="1" dirty="0">
                <a:latin typeface="+mn-lt"/>
              </a:rPr>
              <a:t>&lt;&lt;</a:t>
            </a:r>
            <a:r>
              <a:rPr lang="en-US" altLang="pt-BR" sz="1800" dirty="0">
                <a:latin typeface="+mn-lt"/>
              </a:rPr>
              <a:t>1 (triode)</a:t>
            </a:r>
            <a:endParaRPr lang="en-US" altLang="pt-BR" sz="1800" baseline="-25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bject 3">
                <a:extLst>
                  <a:ext uri="{FF2B5EF4-FFF2-40B4-BE49-F238E27FC236}">
                    <a16:creationId xmlns:a16="http://schemas.microsoft.com/office/drawing/2014/main" id="{32EBE58A-62AC-64E7-B6ED-684403332994}"/>
                  </a:ext>
                </a:extLst>
              </p:cNvPr>
              <p:cNvSpPr txBox="1"/>
              <p:nvPr/>
            </p:nvSpPr>
            <p:spPr bwMode="auto">
              <a:xfrm>
                <a:off x="4585543" y="4734144"/>
                <a:ext cx="2083914" cy="720365"/>
              </a:xfrm>
              <a:prstGeom prst="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r>
                        <a:rPr lang="pt-B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pt-BR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29" name="Object 3">
                <a:extLst>
                  <a:ext uri="{FF2B5EF4-FFF2-40B4-BE49-F238E27FC236}">
                    <a16:creationId xmlns:a16="http://schemas.microsoft.com/office/drawing/2014/main" id="{32EBE58A-62AC-64E7-B6ED-684403332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85543" y="4734144"/>
                <a:ext cx="2083914" cy="7203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CaixaDeTexto 11">
            <a:extLst>
              <a:ext uri="{FF2B5EF4-FFF2-40B4-BE49-F238E27FC236}">
                <a16:creationId xmlns:a16="http://schemas.microsoft.com/office/drawing/2014/main" id="{3346A1B2-A92E-EA59-7990-2DF6DE444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5475" y="5625183"/>
            <a:ext cx="19517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pt-BR" dirty="0">
                <a:latin typeface="+mj-lt"/>
              </a:rPr>
              <a:t>In saturation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bject 6">
                <a:extLst>
                  <a:ext uri="{FF2B5EF4-FFF2-40B4-BE49-F238E27FC236}">
                    <a16:creationId xmlns:a16="http://schemas.microsoft.com/office/drawing/2014/main" id="{9B71178F-08FC-B29B-E4BD-1E514028C245}"/>
                  </a:ext>
                </a:extLst>
              </p:cNvPr>
              <p:cNvSpPr txBox="1"/>
              <p:nvPr/>
            </p:nvSpPr>
            <p:spPr bwMode="auto">
              <a:xfrm>
                <a:off x="4631602" y="5441786"/>
                <a:ext cx="1964965" cy="7203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r>
                        <a:rPr lang="pt-B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31" name="Object 6">
                <a:extLst>
                  <a:ext uri="{FF2B5EF4-FFF2-40B4-BE49-F238E27FC236}">
                    <a16:creationId xmlns:a16="http://schemas.microsoft.com/office/drawing/2014/main" id="{9B71178F-08FC-B29B-E4BD-1E514028C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31602" y="5441786"/>
                <a:ext cx="1964965" cy="7203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13">
                <a:extLst>
                  <a:ext uri="{FF2B5EF4-FFF2-40B4-BE49-F238E27FC236}">
                    <a16:creationId xmlns:a16="http://schemas.microsoft.com/office/drawing/2014/main" id="{A60A6FCC-E519-FDBA-571A-B20A5DBF7FD3}"/>
                  </a:ext>
                </a:extLst>
              </p:cNvPr>
              <p:cNvSpPr txBox="1"/>
              <p:nvPr/>
            </p:nvSpPr>
            <p:spPr>
              <a:xfrm>
                <a:off x="4146753" y="3878726"/>
                <a:ext cx="2115235" cy="722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𝑚𝑠</m:t>
                          </m:r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TextBox 13">
                <a:extLst>
                  <a:ext uri="{FF2B5EF4-FFF2-40B4-BE49-F238E27FC236}">
                    <a16:creationId xmlns:a16="http://schemas.microsoft.com/office/drawing/2014/main" id="{A60A6FCC-E519-FDBA-571A-B20A5DBF7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753" y="3878726"/>
                <a:ext cx="2115235" cy="7225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have Direita 32">
            <a:extLst>
              <a:ext uri="{FF2B5EF4-FFF2-40B4-BE49-F238E27FC236}">
                <a16:creationId xmlns:a16="http://schemas.microsoft.com/office/drawing/2014/main" id="{A5CD328A-FFE1-F847-19B4-E8B17E5AAB0E}"/>
              </a:ext>
            </a:extLst>
          </p:cNvPr>
          <p:cNvSpPr/>
          <p:nvPr/>
        </p:nvSpPr>
        <p:spPr>
          <a:xfrm rot="10800000">
            <a:off x="4005659" y="4734144"/>
            <a:ext cx="291170" cy="1411238"/>
          </a:xfrm>
          <a:prstGeom prst="rightBrace">
            <a:avLst>
              <a:gd name="adj1" fmla="val 10700"/>
              <a:gd name="adj2" fmla="val 58953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2">
                <a:extLst>
                  <a:ext uri="{FF2B5EF4-FFF2-40B4-BE49-F238E27FC236}">
                    <a16:creationId xmlns:a16="http://schemas.microsoft.com/office/drawing/2014/main" id="{22691104-5ECE-DA8B-528A-1A5D6D7AB15E}"/>
                  </a:ext>
                </a:extLst>
              </p:cNvPr>
              <p:cNvSpPr txBox="1"/>
              <p:nvPr/>
            </p:nvSpPr>
            <p:spPr bwMode="auto">
              <a:xfrm>
                <a:off x="1125243" y="3917331"/>
                <a:ext cx="2115235" cy="63247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𝑚𝑠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𝑚𝑑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4" name="Object 2">
                <a:extLst>
                  <a:ext uri="{FF2B5EF4-FFF2-40B4-BE49-F238E27FC236}">
                    <a16:creationId xmlns:a16="http://schemas.microsoft.com/office/drawing/2014/main" id="{22691104-5ECE-DA8B-528A-1A5D6D7AB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5243" y="3917331"/>
                <a:ext cx="2115235" cy="63247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7488276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Gráfico, Gráfico de linhas&#10;&#10;Descrição gerada automaticamente">
            <a:extLst>
              <a:ext uri="{FF2B5EF4-FFF2-40B4-BE49-F238E27FC236}">
                <a16:creationId xmlns:a16="http://schemas.microsoft.com/office/drawing/2014/main" id="{169851F5-0399-2147-E728-E84C4EE460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418" y="1826925"/>
            <a:ext cx="5818078" cy="4126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25">
                <a:extLst>
                  <a:ext uri="{FF2B5EF4-FFF2-40B4-BE49-F238E27FC236}">
                    <a16:creationId xmlns:a16="http://schemas.microsoft.com/office/drawing/2014/main" id="{108D87F5-6DED-4D80-8DE6-6009255B80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0395" y="221226"/>
                <a:ext cx="8730970" cy="5432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pPr marL="342900" indent="-342900" eaLnBrk="1" hangingPunct="1">
                  <a:spcBef>
                    <a:spcPct val="20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sz="3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3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sz="3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pt-BR" sz="3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400" dirty="0"/>
                  <a:t> and </a:t>
                </a:r>
                <a14:m>
                  <m:oMath xmlns:m="http://schemas.openxmlformats.org/officeDocument/2006/math">
                    <m:r>
                      <a:rPr lang="pt-BR" sz="3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400" dirty="0"/>
                  <a:t> extraction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t-B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pt-B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pt-B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3400" dirty="0"/>
                  <a:t> method </a:t>
                </a:r>
              </a:p>
            </p:txBody>
          </p:sp>
        </mc:Choice>
        <mc:Fallback xmlns="">
          <p:sp>
            <p:nvSpPr>
              <p:cNvPr id="11" name="Rectangle 25">
                <a:extLst>
                  <a:ext uri="{FF2B5EF4-FFF2-40B4-BE49-F238E27FC236}">
                    <a16:creationId xmlns:a16="http://schemas.microsoft.com/office/drawing/2014/main" id="{108D87F5-6DED-4D80-8DE6-6009255B8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0395" y="221226"/>
                <a:ext cx="8730970" cy="543294"/>
              </a:xfrm>
              <a:prstGeom prst="rect">
                <a:avLst/>
              </a:prstGeom>
              <a:blipFill>
                <a:blip r:embed="rId4"/>
                <a:stretch>
                  <a:fillRect t="-22472" r="-2933" b="-460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to 17">
            <a:extLst>
              <a:ext uri="{FF2B5EF4-FFF2-40B4-BE49-F238E27FC236}">
                <a16:creationId xmlns:a16="http://schemas.microsoft.com/office/drawing/2014/main" id="{E3194EB2-A483-4C17-A777-25C1196DD998}"/>
              </a:ext>
            </a:extLst>
          </p:cNvPr>
          <p:cNvCxnSpPr>
            <a:cxnSpLocks/>
          </p:cNvCxnSpPr>
          <p:nvPr/>
        </p:nvCxnSpPr>
        <p:spPr>
          <a:xfrm>
            <a:off x="7944935" y="2887253"/>
            <a:ext cx="0" cy="2415934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9">
            <a:extLst>
              <a:ext uri="{FF2B5EF4-FFF2-40B4-BE49-F238E27FC236}">
                <a16:creationId xmlns:a16="http://schemas.microsoft.com/office/drawing/2014/main" id="{A2C6160D-A383-4958-A587-1790A1A2B0BE}"/>
              </a:ext>
            </a:extLst>
          </p:cNvPr>
          <p:cNvCxnSpPr>
            <a:cxnSpLocks/>
            <a:endCxn id="20" idx="7"/>
          </p:cNvCxnSpPr>
          <p:nvPr/>
        </p:nvCxnSpPr>
        <p:spPr>
          <a:xfrm flipH="1">
            <a:off x="7983963" y="2399361"/>
            <a:ext cx="344326" cy="41109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20">
                <a:extLst>
                  <a:ext uri="{FF2B5EF4-FFF2-40B4-BE49-F238E27FC236}">
                    <a16:creationId xmlns:a16="http://schemas.microsoft.com/office/drawing/2014/main" id="{EE09696A-8F3E-45F3-9DA6-ADE817DD9195}"/>
                  </a:ext>
                </a:extLst>
              </p:cNvPr>
              <p:cNvSpPr txBox="1"/>
              <p:nvPr/>
            </p:nvSpPr>
            <p:spPr>
              <a:xfrm>
                <a:off x="8168168" y="1983953"/>
                <a:ext cx="18516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=0.88×</m:t>
                      </m:r>
                      <m:sSub>
                        <m:sSubPr>
                          <m:ctrlPr>
                            <a:rPr lang="pt-B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CaixaDeTexto 20">
                <a:extLst>
                  <a:ext uri="{FF2B5EF4-FFF2-40B4-BE49-F238E27FC236}">
                    <a16:creationId xmlns:a16="http://schemas.microsoft.com/office/drawing/2014/main" id="{EE09696A-8F3E-45F3-9DA6-ADE817DD9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168" y="1983953"/>
                <a:ext cx="1851665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21">
                <a:extLst>
                  <a:ext uri="{FF2B5EF4-FFF2-40B4-BE49-F238E27FC236}">
                    <a16:creationId xmlns:a16="http://schemas.microsoft.com/office/drawing/2014/main" id="{439D4DEC-1A87-4605-B634-5A423F310CB7}"/>
                  </a:ext>
                </a:extLst>
              </p:cNvPr>
              <p:cNvSpPr txBox="1"/>
              <p:nvPr/>
            </p:nvSpPr>
            <p:spPr>
              <a:xfrm>
                <a:off x="8119136" y="3963093"/>
                <a:ext cx="1851665" cy="728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0.531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CaixaDeTexto 21">
                <a:extLst>
                  <a:ext uri="{FF2B5EF4-FFF2-40B4-BE49-F238E27FC236}">
                    <a16:creationId xmlns:a16="http://schemas.microsoft.com/office/drawing/2014/main" id="{439D4DEC-1A87-4605-B634-5A423F310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136" y="3963093"/>
                <a:ext cx="1851665" cy="7287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22">
                <a:extLst>
                  <a:ext uri="{FF2B5EF4-FFF2-40B4-BE49-F238E27FC236}">
                    <a16:creationId xmlns:a16="http://schemas.microsoft.com/office/drawing/2014/main" id="{87A81F3A-93D1-4E90-9740-A4D65173EB56}"/>
                  </a:ext>
                </a:extLst>
              </p:cNvPr>
              <p:cNvSpPr txBox="1"/>
              <p:nvPr/>
            </p:nvSpPr>
            <p:spPr>
              <a:xfrm>
                <a:off x="6201975" y="5640486"/>
                <a:ext cx="13231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𝐺𝐵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CaixaDeTexto 22">
                <a:extLst>
                  <a:ext uri="{FF2B5EF4-FFF2-40B4-BE49-F238E27FC236}">
                    <a16:creationId xmlns:a16="http://schemas.microsoft.com/office/drawing/2014/main" id="{87A81F3A-93D1-4E90-9740-A4D65173E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975" y="5640486"/>
                <a:ext cx="1323119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ctor de Seta Reta 23">
            <a:extLst>
              <a:ext uri="{FF2B5EF4-FFF2-40B4-BE49-F238E27FC236}">
                <a16:creationId xmlns:a16="http://schemas.microsoft.com/office/drawing/2014/main" id="{97C44291-7219-4CED-853E-8E1846FFE47A}"/>
              </a:ext>
            </a:extLst>
          </p:cNvPr>
          <p:cNvCxnSpPr>
            <a:cxnSpLocks/>
            <a:endCxn id="21" idx="5"/>
          </p:cNvCxnSpPr>
          <p:nvPr/>
        </p:nvCxnSpPr>
        <p:spPr>
          <a:xfrm flipH="1" flipV="1">
            <a:off x="7986132" y="4055907"/>
            <a:ext cx="410513" cy="295963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27">
            <a:extLst>
              <a:ext uri="{FF2B5EF4-FFF2-40B4-BE49-F238E27FC236}">
                <a16:creationId xmlns:a16="http://schemas.microsoft.com/office/drawing/2014/main" id="{7DB88933-E5C6-4C71-ADBF-DE54ACF3836D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525094" y="5318599"/>
            <a:ext cx="419840" cy="521942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29">
            <a:extLst>
              <a:ext uri="{FF2B5EF4-FFF2-40B4-BE49-F238E27FC236}">
                <a16:creationId xmlns:a16="http://schemas.microsoft.com/office/drawing/2014/main" id="{A82A684A-AD12-4576-8061-C154641A9AB4}"/>
              </a:ext>
            </a:extLst>
          </p:cNvPr>
          <p:cNvSpPr/>
          <p:nvPr/>
        </p:nvSpPr>
        <p:spPr>
          <a:xfrm>
            <a:off x="7884507" y="2793267"/>
            <a:ext cx="116521" cy="117342"/>
          </a:xfrm>
          <a:prstGeom prst="ellips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ipse 30">
            <a:extLst>
              <a:ext uri="{FF2B5EF4-FFF2-40B4-BE49-F238E27FC236}">
                <a16:creationId xmlns:a16="http://schemas.microsoft.com/office/drawing/2014/main" id="{D409DD4A-2945-4627-AA36-EFEF91EEA177}"/>
              </a:ext>
            </a:extLst>
          </p:cNvPr>
          <p:cNvSpPr/>
          <p:nvPr/>
        </p:nvSpPr>
        <p:spPr>
          <a:xfrm>
            <a:off x="7886675" y="3955748"/>
            <a:ext cx="116521" cy="117342"/>
          </a:xfrm>
          <a:prstGeom prst="ellips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87DE87-7D4F-4AF9-BB8F-B7E3EEC22987}"/>
                  </a:ext>
                </a:extLst>
              </p:cNvPr>
              <p:cNvSpPr txBox="1"/>
              <p:nvPr/>
            </p:nvSpPr>
            <p:spPr>
              <a:xfrm>
                <a:off x="8923930" y="1095130"/>
                <a:ext cx="2315566" cy="825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87DE87-7D4F-4AF9-BB8F-B7E3EEC22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930" y="1095130"/>
                <a:ext cx="2315566" cy="8255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19">
            <a:extLst>
              <a:ext uri="{FF2B5EF4-FFF2-40B4-BE49-F238E27FC236}">
                <a16:creationId xmlns:a16="http://schemas.microsoft.com/office/drawing/2014/main" id="{1F74F8AA-61B4-4F9F-A4DA-4D81437B8E4F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996100" y="1507904"/>
            <a:ext cx="1927830" cy="652322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ipse 30">
            <a:extLst>
              <a:ext uri="{FF2B5EF4-FFF2-40B4-BE49-F238E27FC236}">
                <a16:creationId xmlns:a16="http://schemas.microsoft.com/office/drawing/2014/main" id="{9B6B3C57-0899-4B28-9D02-4BD77A07D211}"/>
              </a:ext>
            </a:extLst>
          </p:cNvPr>
          <p:cNvSpPr/>
          <p:nvPr/>
        </p:nvSpPr>
        <p:spPr>
          <a:xfrm>
            <a:off x="6894009" y="2155205"/>
            <a:ext cx="116521" cy="117342"/>
          </a:xfrm>
          <a:prstGeom prst="ellips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28">
                <a:extLst>
                  <a:ext uri="{FF2B5EF4-FFF2-40B4-BE49-F238E27FC236}">
                    <a16:creationId xmlns:a16="http://schemas.microsoft.com/office/drawing/2014/main" id="{4C334A69-1649-5A45-A4AE-4E19B111056C}"/>
                  </a:ext>
                </a:extLst>
              </p:cNvPr>
              <p:cNvSpPr txBox="1"/>
              <p:nvPr/>
            </p:nvSpPr>
            <p:spPr>
              <a:xfrm>
                <a:off x="785410" y="1217514"/>
                <a:ext cx="807252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For </a:t>
                </a:r>
                <a:r>
                  <a:rPr lang="en-US" dirty="0" err="1"/>
                  <a:t>q</a:t>
                </a:r>
                <a:r>
                  <a:rPr lang="en-US" i="1" baseline="-25000" dirty="0" err="1"/>
                  <a:t>S</a:t>
                </a:r>
                <a:r>
                  <a:rPr lang="en-US" i="1" dirty="0"/>
                  <a:t> </a:t>
                </a:r>
                <a:r>
                  <a:rPr lang="en-US" dirty="0"/>
                  <a:t>=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𝐺𝐵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 </a:t>
                </a:r>
                <a:r>
                  <a:rPr lang="en-US" i="1" dirty="0"/>
                  <a:t>g</a:t>
                </a:r>
                <a:r>
                  <a:rPr lang="en-US" i="1" baseline="-25000" dirty="0"/>
                  <a:t>m</a:t>
                </a:r>
                <a:r>
                  <a:rPr lang="en-US" i="1" dirty="0"/>
                  <a:t>/I</a:t>
                </a:r>
                <a:r>
                  <a:rPr lang="en-US" i="1" baseline="-25000" dirty="0"/>
                  <a:t>D</a:t>
                </a:r>
                <a:r>
                  <a:rPr lang="en-US" dirty="0"/>
                  <a:t> is at </a:t>
                </a:r>
                <a:r>
                  <a:rPr lang="en-US" dirty="0">
                    <a:solidFill>
                      <a:srgbClr val="FF0000"/>
                    </a:solidFill>
                  </a:rPr>
                  <a:t>½ of its maximum value</a:t>
                </a:r>
                <a:r>
                  <a:rPr lang="en-US" dirty="0"/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31" name="TextBox 28">
                <a:extLst>
                  <a:ext uri="{FF2B5EF4-FFF2-40B4-BE49-F238E27FC236}">
                    <a16:creationId xmlns:a16="http://schemas.microsoft.com/office/drawing/2014/main" id="{4C334A69-1649-5A45-A4AE-4E19B1110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10" y="1217514"/>
                <a:ext cx="8072525" cy="400110"/>
              </a:xfrm>
              <a:prstGeom prst="rect">
                <a:avLst/>
              </a:prstGeom>
              <a:blipFill>
                <a:blip r:embed="rId9"/>
                <a:stretch>
                  <a:fillRect l="-831" t="-9231" r="-76" b="-2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bject 2">
                <a:extLst>
                  <a:ext uri="{FF2B5EF4-FFF2-40B4-BE49-F238E27FC236}">
                    <a16:creationId xmlns:a16="http://schemas.microsoft.com/office/drawing/2014/main" id="{A185F869-891F-C273-4622-04E1819E5547}"/>
                  </a:ext>
                </a:extLst>
              </p:cNvPr>
              <p:cNvSpPr txBox="1"/>
              <p:nvPr/>
            </p:nvSpPr>
            <p:spPr bwMode="auto">
              <a:xfrm>
                <a:off x="1316068" y="2937160"/>
                <a:ext cx="3101612" cy="1153144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Object 2">
                <a:extLst>
                  <a:ext uri="{FF2B5EF4-FFF2-40B4-BE49-F238E27FC236}">
                    <a16:creationId xmlns:a16="http://schemas.microsoft.com/office/drawing/2014/main" id="{A185F869-891F-C273-4622-04E1819E5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16068" y="2937160"/>
                <a:ext cx="3101612" cy="11531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78">
            <a:extLst>
              <a:ext uri="{FF2B5EF4-FFF2-40B4-BE49-F238E27FC236}">
                <a16:creationId xmlns:a16="http://schemas.microsoft.com/office/drawing/2014/main" id="{B102AD28-ABD1-3D36-23A0-DBDE3AA0EF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1352" y="4111206"/>
            <a:ext cx="2273249" cy="20520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64">
                <a:extLst>
                  <a:ext uri="{FF2B5EF4-FFF2-40B4-BE49-F238E27FC236}">
                    <a16:creationId xmlns:a16="http://schemas.microsoft.com/office/drawing/2014/main" id="{59EFC1FB-B98E-7A6B-1CE2-EFF6DCD6B83B}"/>
                  </a:ext>
                </a:extLst>
              </p:cNvPr>
              <p:cNvSpPr txBox="1"/>
              <p:nvPr/>
            </p:nvSpPr>
            <p:spPr>
              <a:xfrm>
                <a:off x="3605245" y="4347164"/>
                <a:ext cx="1257653" cy="585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7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7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pt-BR" sz="1700" b="1" i="1"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  <m:r>
                        <a:rPr lang="pt-BR" sz="17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7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7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7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b>
                              <m:r>
                                <a:rPr lang="pt-BR" sz="17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r>
                            <a:rPr lang="pt-BR" sz="17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1700" b="1" dirty="0"/>
              </a:p>
            </p:txBody>
          </p:sp>
        </mc:Choice>
        <mc:Fallback xmlns="">
          <p:sp>
            <p:nvSpPr>
              <p:cNvPr id="34" name="CaixaDeTexto 64">
                <a:extLst>
                  <a:ext uri="{FF2B5EF4-FFF2-40B4-BE49-F238E27FC236}">
                    <a16:creationId xmlns:a16="http://schemas.microsoft.com/office/drawing/2014/main" id="{59EFC1FB-B98E-7A6B-1CE2-EFF6DCD6B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245" y="4347164"/>
                <a:ext cx="1257653" cy="58535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48">
                <a:extLst>
                  <a:ext uri="{FF2B5EF4-FFF2-40B4-BE49-F238E27FC236}">
                    <a16:creationId xmlns:a16="http://schemas.microsoft.com/office/drawing/2014/main" id="{D39E89A8-31E2-AC85-1A4B-C278D78B6C9D}"/>
                  </a:ext>
                </a:extLst>
              </p:cNvPr>
              <p:cNvSpPr txBox="1"/>
              <p:nvPr/>
            </p:nvSpPr>
            <p:spPr>
              <a:xfrm>
                <a:off x="1958032" y="3934234"/>
                <a:ext cx="49496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7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7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pt-BR" sz="1700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</m:oMath>
                  </m:oMathPara>
                </a14:m>
                <a:endParaRPr lang="en-US" sz="1700" b="1" dirty="0"/>
              </a:p>
            </p:txBody>
          </p:sp>
        </mc:Choice>
        <mc:Fallback xmlns="">
          <p:sp>
            <p:nvSpPr>
              <p:cNvPr id="35" name="CaixaDeTexto 48">
                <a:extLst>
                  <a:ext uri="{FF2B5EF4-FFF2-40B4-BE49-F238E27FC236}">
                    <a16:creationId xmlns:a16="http://schemas.microsoft.com/office/drawing/2014/main" id="{D39E89A8-31E2-AC85-1A4B-C278D78B6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032" y="3934234"/>
                <a:ext cx="494962" cy="353943"/>
              </a:xfrm>
              <a:prstGeom prst="rect">
                <a:avLst/>
              </a:prstGeom>
              <a:blipFill>
                <a:blip r:embed="rId13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65">
                <a:extLst>
                  <a:ext uri="{FF2B5EF4-FFF2-40B4-BE49-F238E27FC236}">
                    <a16:creationId xmlns:a16="http://schemas.microsoft.com/office/drawing/2014/main" id="{8F193254-944F-DF7C-BC87-9D90CC27DACB}"/>
                  </a:ext>
                </a:extLst>
              </p:cNvPr>
              <p:cNvSpPr txBox="1"/>
              <p:nvPr/>
            </p:nvSpPr>
            <p:spPr>
              <a:xfrm>
                <a:off x="860983" y="5092042"/>
                <a:ext cx="530370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7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7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pt-BR" sz="1700" b="1" i="1">
                              <a:latin typeface="Cambria Math" panose="02040503050406030204" pitchFamily="18" charset="0"/>
                            </a:rPr>
                            <m:t>𝑮𝑩</m:t>
                          </m:r>
                        </m:sub>
                      </m:sSub>
                    </m:oMath>
                  </m:oMathPara>
                </a14:m>
                <a:endParaRPr lang="en-US" sz="1700" b="1" dirty="0"/>
              </a:p>
            </p:txBody>
          </p:sp>
        </mc:Choice>
        <mc:Fallback xmlns="">
          <p:sp>
            <p:nvSpPr>
              <p:cNvPr id="37" name="CaixaDeTexto 65">
                <a:extLst>
                  <a:ext uri="{FF2B5EF4-FFF2-40B4-BE49-F238E27FC236}">
                    <a16:creationId xmlns:a16="http://schemas.microsoft.com/office/drawing/2014/main" id="{8F193254-944F-DF7C-BC87-9D90CC27D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83" y="5092042"/>
                <a:ext cx="530370" cy="353943"/>
              </a:xfrm>
              <a:prstGeom prst="rect">
                <a:avLst/>
              </a:prstGeom>
              <a:blipFill>
                <a:blip r:embed="rId14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065160C4-C4D3-9318-EE65-53941E7BCCC4}"/>
              </a:ext>
            </a:extLst>
          </p:cNvPr>
          <p:cNvCxnSpPr>
            <a:cxnSpLocks/>
          </p:cNvCxnSpPr>
          <p:nvPr/>
        </p:nvCxnSpPr>
        <p:spPr>
          <a:xfrm>
            <a:off x="2411917" y="3934234"/>
            <a:ext cx="0" cy="3539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10">
                <a:extLst>
                  <a:ext uri="{FF2B5EF4-FFF2-40B4-BE49-F238E27FC236}">
                    <a16:creationId xmlns:a16="http://schemas.microsoft.com/office/drawing/2014/main" id="{BFDC3164-A26A-96C5-4C4A-AB272D7686D7}"/>
                  </a:ext>
                </a:extLst>
              </p:cNvPr>
              <p:cNvSpPr txBox="1"/>
              <p:nvPr/>
            </p:nvSpPr>
            <p:spPr>
              <a:xfrm>
                <a:off x="1238186" y="2184008"/>
                <a:ext cx="2995885" cy="57618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pt-BR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pt-BR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pt-B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pt-B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−1+</m:t>
                      </m:r>
                      <m:func>
                        <m:func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42" name="CaixaDeTexto 10">
                <a:extLst>
                  <a:ext uri="{FF2B5EF4-FFF2-40B4-BE49-F238E27FC236}">
                    <a16:creationId xmlns:a16="http://schemas.microsoft.com/office/drawing/2014/main" id="{BFDC3164-A26A-96C5-4C4A-AB272D768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186" y="2184008"/>
                <a:ext cx="2995885" cy="57618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815001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2">
            <a:extLst>
              <a:ext uri="{FF2B5EF4-FFF2-40B4-BE49-F238E27FC236}">
                <a16:creationId xmlns:a16="http://schemas.microsoft.com/office/drawing/2014/main" id="{4466BDE8-7081-4A94-9DCE-75735CB3D0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92"/>
          <a:stretch/>
        </p:blipFill>
        <p:spPr>
          <a:xfrm>
            <a:off x="625386" y="1928901"/>
            <a:ext cx="3843470" cy="379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9">
                <a:extLst>
                  <a:ext uri="{FF2B5EF4-FFF2-40B4-BE49-F238E27FC236}">
                    <a16:creationId xmlns:a16="http://schemas.microsoft.com/office/drawing/2014/main" id="{5BB11A4C-F1A9-40AC-BB22-4314DAB663B9}"/>
                  </a:ext>
                </a:extLst>
              </p:cNvPr>
              <p:cNvSpPr txBox="1"/>
              <p:nvPr/>
            </p:nvSpPr>
            <p:spPr>
              <a:xfrm>
                <a:off x="1040820" y="1233403"/>
                <a:ext cx="3472592" cy="7244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𝐶𝑆</m:t>
                          </m:r>
                        </m:sub>
                      </m:sSub>
                      <m:r>
                        <a:rPr lang="en-U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pt-B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𝑠𝑠𝑎𝑡</m:t>
                              </m:r>
                            </m:sub>
                          </m:sSub>
                        </m:den>
                      </m:f>
                      <m:r>
                        <a:rPr lang="pt-BR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pt-B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11" name="CaixaDeTexto 9">
                <a:extLst>
                  <a:ext uri="{FF2B5EF4-FFF2-40B4-BE49-F238E27FC236}">
                    <a16:creationId xmlns:a16="http://schemas.microsoft.com/office/drawing/2014/main" id="{5BB11A4C-F1A9-40AC-BB22-4314DAB66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820" y="1233403"/>
                <a:ext cx="3472592" cy="7244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2">
            <a:extLst>
              <a:ext uri="{FF2B5EF4-FFF2-40B4-BE49-F238E27FC236}">
                <a16:creationId xmlns:a16="http://schemas.microsoft.com/office/drawing/2014/main" id="{C4226614-B14D-DCA8-F829-03CE71E6D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940" y="1313765"/>
            <a:ext cx="5672560" cy="4628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5">
                <a:extLst>
                  <a:ext uri="{FF2B5EF4-FFF2-40B4-BE49-F238E27FC236}">
                    <a16:creationId xmlns:a16="http://schemas.microsoft.com/office/drawing/2014/main" id="{5F228A60-7FB2-A5B1-9013-B3FFA1E67D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2310" y="267483"/>
                <a:ext cx="9969498" cy="5432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pPr marL="342900" indent="-342900" eaLnBrk="1" hangingPunct="1"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en-US" sz="3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3400" dirty="0"/>
                  <a:t> extraction 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400" dirty="0"/>
                          <m:t>CS</m:t>
                        </m:r>
                        <m:r>
                          <m:rPr>
                            <m:nor/>
                          </m:rPr>
                          <a:rPr lang="en-US" sz="3400" dirty="0"/>
                          <m:t> </m:t>
                        </m:r>
                        <m:r>
                          <m:rPr>
                            <m:nor/>
                          </m:rPr>
                          <a:rPr lang="en-US" sz="3400" dirty="0"/>
                          <m:t>Intrinsic</m:t>
                        </m:r>
                        <m:r>
                          <m:rPr>
                            <m:nor/>
                          </m:rPr>
                          <a:rPr lang="en-US" sz="3400" dirty="0"/>
                          <m:t> </m:t>
                        </m:r>
                        <m:r>
                          <m:rPr>
                            <m:nor/>
                          </m:rPr>
                          <a:rPr lang="en-US" sz="3400" dirty="0"/>
                          <m:t>gain</m:t>
                        </m:r>
                        <m:r>
                          <m:rPr>
                            <m:nor/>
                          </m:rPr>
                          <a:rPr lang="en-US" sz="3400" dirty="0"/>
                          <m:t> </m:t>
                        </m:r>
                        <m:r>
                          <m:rPr>
                            <m:nor/>
                          </m:rPr>
                          <a:rPr lang="en-US" sz="3400" dirty="0"/>
                          <m:t>method</m:t>
                        </m:r>
                      </m:e>
                      <m:sup>
                        <m:r>
                          <a:rPr lang="pt-BR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400" dirty="0"/>
                  <a:t> </a:t>
                </a:r>
              </a:p>
            </p:txBody>
          </p:sp>
        </mc:Choice>
        <mc:Fallback xmlns="">
          <p:sp>
            <p:nvSpPr>
              <p:cNvPr id="4" name="Rectangle 25">
                <a:extLst>
                  <a:ext uri="{FF2B5EF4-FFF2-40B4-BE49-F238E27FC236}">
                    <a16:creationId xmlns:a16="http://schemas.microsoft.com/office/drawing/2014/main" id="{5F228A60-7FB2-A5B1-9013-B3FFA1E67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310" y="267483"/>
                <a:ext cx="9969498" cy="543294"/>
              </a:xfrm>
              <a:prstGeom prst="rect">
                <a:avLst/>
              </a:prstGeom>
              <a:blipFill>
                <a:blip r:embed="rId5"/>
                <a:stretch>
                  <a:fillRect t="-23596" b="-4494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>
            <a:extLst>
              <a:ext uri="{FF2B5EF4-FFF2-40B4-BE49-F238E27FC236}">
                <a16:creationId xmlns:a16="http://schemas.microsoft.com/office/drawing/2014/main" id="{EF8A0EDD-84DF-4449-0F59-AC93FEEB78B8}"/>
              </a:ext>
            </a:extLst>
          </p:cNvPr>
          <p:cNvSpPr txBox="1"/>
          <p:nvPr/>
        </p:nvSpPr>
        <p:spPr>
          <a:xfrm>
            <a:off x="875420" y="5863002"/>
            <a:ext cx="98063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200" dirty="0">
                <a:ea typeface="Calibri" panose="020F0502020204030204" pitchFamily="34" charset="0"/>
                <a:cs typeface="Calibri" panose="020F0502020204030204" pitchFamily="34" charset="0"/>
              </a:rPr>
              <a:t>1 - C.M. Adornes et al, Journal of Low Power Electronics, 2022.</a:t>
            </a:r>
            <a:endParaRPr lang="en-US" altLang="en-US" sz="12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3E70BA5-39EE-985C-EA26-B20FC9A9FFA4}"/>
              </a:ext>
            </a:extLst>
          </p:cNvPr>
          <p:cNvSpPr txBox="1"/>
          <p:nvPr/>
        </p:nvSpPr>
        <p:spPr>
          <a:xfrm>
            <a:off x="4091108" y="1442653"/>
            <a:ext cx="1887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(</a:t>
            </a:r>
            <a:r>
              <a:rPr lang="pt-BR" sz="1200" dirty="0" err="1"/>
              <a:t>Please</a:t>
            </a:r>
            <a:r>
              <a:rPr lang="pt-BR" sz="1200" dirty="0"/>
              <a:t> see slide 136)</a:t>
            </a:r>
          </a:p>
        </p:txBody>
      </p:sp>
    </p:spTree>
    <p:extLst>
      <p:ext uri="{BB962C8B-B14F-4D97-AF65-F5344CB8AC3E}">
        <p14:creationId xmlns:p14="http://schemas.microsoft.com/office/powerpoint/2010/main" val="2052103997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>
            <a:extLst>
              <a:ext uri="{FF2B5EF4-FFF2-40B4-BE49-F238E27FC236}">
                <a16:creationId xmlns:a16="http://schemas.microsoft.com/office/drawing/2014/main" id="{E01AD0A6-89F6-7411-7CD6-5D2400700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005" y="2198710"/>
            <a:ext cx="4727007" cy="3784621"/>
          </a:xfrm>
          <a:prstGeom prst="rect">
            <a:avLst/>
          </a:prstGeom>
        </p:spPr>
      </p:pic>
      <p:pic>
        <p:nvPicPr>
          <p:cNvPr id="16" name="Imagem 15" descr="Diagrama, Esquemático&#10;&#10;Descrição gerada automaticamente">
            <a:extLst>
              <a:ext uri="{FF2B5EF4-FFF2-40B4-BE49-F238E27FC236}">
                <a16:creationId xmlns:a16="http://schemas.microsoft.com/office/drawing/2014/main" id="{F16996AB-D4CE-4D90-60D5-93CF8CCB8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51" y="3142224"/>
            <a:ext cx="2992742" cy="2703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4F3A1EF-68EC-5FB8-B0A4-A5E9A28079FE}"/>
                  </a:ext>
                </a:extLst>
              </p:cNvPr>
              <p:cNvSpPr txBox="1"/>
              <p:nvPr/>
            </p:nvSpPr>
            <p:spPr>
              <a:xfrm>
                <a:off x="838346" y="257490"/>
                <a:ext cx="289733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200" b="1" dirty="0" smtClean="0">
                        <a:solidFill>
                          <a:schemeClr val="tx1"/>
                        </a:solidFill>
                        <a:latin typeface="Calibi"/>
                      </a:rPr>
                      <m:t>ζ</m:t>
                    </m:r>
                  </m:oMath>
                </a14:m>
                <a:r>
                  <a:rPr lang="pt-BR" sz="3200" b="1" dirty="0">
                    <a:solidFill>
                      <a:srgbClr val="0000FF"/>
                    </a:solidFill>
                    <a:latin typeface="Calibi"/>
                  </a:rPr>
                  <a:t> </a:t>
                </a:r>
                <a:r>
                  <a:rPr lang="en-US" sz="3200" dirty="0">
                    <a:latin typeface="+mj-lt"/>
                  </a:rPr>
                  <a:t>extraction</a:t>
                </a:r>
                <a:endParaRPr lang="pt-BR" sz="3200" b="1" dirty="0">
                  <a:solidFill>
                    <a:srgbClr val="0000FF"/>
                  </a:solidFill>
                  <a:latin typeface="+mj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4F3A1EF-68EC-5FB8-B0A4-A5E9A2807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46" y="257490"/>
                <a:ext cx="2897333" cy="584775"/>
              </a:xfrm>
              <a:prstGeom prst="rect">
                <a:avLst/>
              </a:prstGeom>
              <a:blipFill>
                <a:blip r:embed="rId5"/>
                <a:stretch>
                  <a:fillRect t="-16667" b="-302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4D687A0B-6B5C-95C6-ADB9-C4AEF4064D4D}"/>
                  </a:ext>
                </a:extLst>
              </p:cNvPr>
              <p:cNvSpPr txBox="1"/>
              <p:nvPr/>
            </p:nvSpPr>
            <p:spPr>
              <a:xfrm>
                <a:off x="6490781" y="1235346"/>
                <a:ext cx="3835689" cy="89255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/>
                        <m:t>ζ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pt-BR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+1− </m:t>
                              </m:r>
                              <m:rad>
                                <m:radPr>
                                  <m:degHide m:val="on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pt-BR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e>
                                    <m:sub>
                                      <m:r>
                                        <a:rPr lang="pt-BR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𝒅𝒔𝒂𝒕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pt-B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pt-B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𝒅𝒔𝒂𝒕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4D687A0B-6B5C-95C6-ADB9-C4AEF4064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781" y="1235346"/>
                <a:ext cx="3835689" cy="892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4B233EB3-B659-9508-F744-652DB119C618}"/>
                  </a:ext>
                </a:extLst>
              </p:cNvPr>
              <p:cNvSpPr txBox="1"/>
              <p:nvPr/>
            </p:nvSpPr>
            <p:spPr>
              <a:xfrm>
                <a:off x="898751" y="1243820"/>
                <a:ext cx="51788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</a:rPr>
                  <a:t>calculated from </a:t>
                </a:r>
                <a:r>
                  <a:rPr lang="en-US" b="1" dirty="0">
                    <a:latin typeface="Arial" panose="020B0604020202020204" pitchFamily="34" charset="0"/>
                  </a:rPr>
                  <a:t>UCCM </a:t>
                </a:r>
                <a:r>
                  <a:rPr lang="en-US" dirty="0">
                    <a:latin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pt-BR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pt-BR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</a:rPr>
                  <a:t>). </a:t>
                </a: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4B233EB3-B659-9508-F744-652DB119C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51" y="1243820"/>
                <a:ext cx="5178893" cy="400110"/>
              </a:xfrm>
              <a:prstGeom prst="rect">
                <a:avLst/>
              </a:prstGeom>
              <a:blipFill>
                <a:blip r:embed="rId7"/>
                <a:stretch>
                  <a:fillRect l="-1059" t="-6061" b="-272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64">
                <a:extLst>
                  <a:ext uri="{FF2B5EF4-FFF2-40B4-BE49-F238E27FC236}">
                    <a16:creationId xmlns:a16="http://schemas.microsoft.com/office/drawing/2014/main" id="{61103899-6224-DF65-4E5D-64747BDCDC47}"/>
                  </a:ext>
                </a:extLst>
              </p:cNvPr>
              <p:cNvSpPr txBox="1"/>
              <p:nvPr/>
            </p:nvSpPr>
            <p:spPr>
              <a:xfrm>
                <a:off x="4006934" y="2965252"/>
                <a:ext cx="918515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7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7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pt-BR" sz="1700" b="1" i="1"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  <m:r>
                        <a:rPr lang="pt-BR" sz="17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pt-BR" sz="17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7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pt-BR" sz="1700" b="1" i="1">
                              <a:latin typeface="Cambria Math" panose="02040503050406030204" pitchFamily="18" charset="0"/>
                            </a:rPr>
                            <m:t>𝑫𝑫𝒎𝒂𝒙</m:t>
                          </m:r>
                        </m:sub>
                      </m:sSub>
                    </m:oMath>
                  </m:oMathPara>
                </a14:m>
                <a:endParaRPr lang="en-US" sz="1700" b="1" dirty="0"/>
              </a:p>
            </p:txBody>
          </p:sp>
        </mc:Choice>
        <mc:Fallback xmlns="">
          <p:sp>
            <p:nvSpPr>
              <p:cNvPr id="8" name="CaixaDeTexto 64">
                <a:extLst>
                  <a:ext uri="{FF2B5EF4-FFF2-40B4-BE49-F238E27FC236}">
                    <a16:creationId xmlns:a16="http://schemas.microsoft.com/office/drawing/2014/main" id="{61103899-6224-DF65-4E5D-64747BDCD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934" y="2965252"/>
                <a:ext cx="918515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48">
                <a:extLst>
                  <a:ext uri="{FF2B5EF4-FFF2-40B4-BE49-F238E27FC236}">
                    <a16:creationId xmlns:a16="http://schemas.microsoft.com/office/drawing/2014/main" id="{207C4497-DED3-4BE7-5E91-17DC1B505B97}"/>
                  </a:ext>
                </a:extLst>
              </p:cNvPr>
              <p:cNvSpPr txBox="1"/>
              <p:nvPr/>
            </p:nvSpPr>
            <p:spPr>
              <a:xfrm>
                <a:off x="2174768" y="2965252"/>
                <a:ext cx="63032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7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7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pt-BR" sz="1700" b="1" i="1">
                              <a:latin typeface="Cambria Math" panose="02040503050406030204" pitchFamily="18" charset="0"/>
                            </a:rPr>
                            <m:t>𝑫𝒔𝒂𝒕</m:t>
                          </m:r>
                        </m:sub>
                      </m:sSub>
                    </m:oMath>
                  </m:oMathPara>
                </a14:m>
                <a:endParaRPr lang="en-US" sz="1700" b="1" dirty="0"/>
              </a:p>
            </p:txBody>
          </p:sp>
        </mc:Choice>
        <mc:Fallback xmlns="">
          <p:sp>
            <p:nvSpPr>
              <p:cNvPr id="9" name="CaixaDeTexto 48">
                <a:extLst>
                  <a:ext uri="{FF2B5EF4-FFF2-40B4-BE49-F238E27FC236}">
                    <a16:creationId xmlns:a16="http://schemas.microsoft.com/office/drawing/2014/main" id="{207C4497-DED3-4BE7-5E91-17DC1B505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68" y="2965252"/>
                <a:ext cx="630322" cy="353943"/>
              </a:xfrm>
              <a:prstGeom prst="rect">
                <a:avLst/>
              </a:prstGeom>
              <a:blipFill>
                <a:blip r:embed="rId9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65">
                <a:extLst>
                  <a:ext uri="{FF2B5EF4-FFF2-40B4-BE49-F238E27FC236}">
                    <a16:creationId xmlns:a16="http://schemas.microsoft.com/office/drawing/2014/main" id="{EA4E4448-E89A-2550-CFF1-7EFDCC0C315C}"/>
                  </a:ext>
                </a:extLst>
              </p:cNvPr>
              <p:cNvSpPr txBox="1"/>
              <p:nvPr/>
            </p:nvSpPr>
            <p:spPr>
              <a:xfrm>
                <a:off x="275526" y="4329100"/>
                <a:ext cx="998496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7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7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pt-BR" sz="1700" b="1" i="1">
                              <a:latin typeface="Cambria Math" panose="02040503050406030204" pitchFamily="18" charset="0"/>
                            </a:rPr>
                            <m:t>𝑮𝑩</m:t>
                          </m:r>
                        </m:sub>
                      </m:sSub>
                      <m:r>
                        <a:rPr lang="pt-BR" sz="17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pt-BR" sz="17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7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pt-BR" sz="1700" b="1" i="1">
                              <a:latin typeface="Cambria Math" panose="02040503050406030204" pitchFamily="18" charset="0"/>
                            </a:rPr>
                            <m:t>𝑫𝑫𝒎𝒂𝒙</m:t>
                          </m:r>
                        </m:sub>
                      </m:sSub>
                    </m:oMath>
                  </m:oMathPara>
                </a14:m>
                <a:endParaRPr lang="en-US" sz="1700" b="1" dirty="0"/>
              </a:p>
            </p:txBody>
          </p:sp>
        </mc:Choice>
        <mc:Fallback xmlns="">
          <p:sp>
            <p:nvSpPr>
              <p:cNvPr id="11" name="CaixaDeTexto 65">
                <a:extLst>
                  <a:ext uri="{FF2B5EF4-FFF2-40B4-BE49-F238E27FC236}">
                    <a16:creationId xmlns:a16="http://schemas.microsoft.com/office/drawing/2014/main" id="{EA4E4448-E89A-2550-CFF1-7EFDCC0C3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26" y="4329100"/>
                <a:ext cx="998496" cy="6155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A65FF5BE-BD61-C048-FA5F-C29EC5EB3372}"/>
              </a:ext>
            </a:extLst>
          </p:cNvPr>
          <p:cNvCxnSpPr>
            <a:cxnSpLocks/>
          </p:cNvCxnSpPr>
          <p:nvPr/>
        </p:nvCxnSpPr>
        <p:spPr>
          <a:xfrm>
            <a:off x="2817137" y="2939849"/>
            <a:ext cx="0" cy="560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BBB5E4F1-B225-9F7A-8B8B-ADFCD9078985}"/>
                  </a:ext>
                </a:extLst>
              </p:cNvPr>
              <p:cNvSpPr txBox="1"/>
              <p:nvPr/>
            </p:nvSpPr>
            <p:spPr>
              <a:xfrm>
                <a:off x="897111" y="1727112"/>
                <a:ext cx="436950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i"/>
                  </a:rPr>
                  <a:t>Measure </a:t>
                </a:r>
                <a:r>
                  <a:rPr lang="en-US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𝒅𝒔𝒂𝒕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𝐷𝑠𝑎𝑡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pt-BR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BBB5E4F1-B225-9F7A-8B8B-ADFCD9078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11" y="1727112"/>
                <a:ext cx="4369507" cy="400110"/>
              </a:xfrm>
              <a:prstGeom prst="rect">
                <a:avLst/>
              </a:prstGeom>
              <a:blipFill>
                <a:blip r:embed="rId11"/>
                <a:stretch>
                  <a:fillRect l="-1255" t="-9091" b="-257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ector reto 17">
            <a:extLst>
              <a:ext uri="{FF2B5EF4-FFF2-40B4-BE49-F238E27FC236}">
                <a16:creationId xmlns:a16="http://schemas.microsoft.com/office/drawing/2014/main" id="{9F37113B-9D8C-3AC7-7BEB-DC6736F4E9B8}"/>
              </a:ext>
            </a:extLst>
          </p:cNvPr>
          <p:cNvCxnSpPr>
            <a:cxnSpLocks/>
          </p:cNvCxnSpPr>
          <p:nvPr/>
        </p:nvCxnSpPr>
        <p:spPr>
          <a:xfrm flipH="1" flipV="1">
            <a:off x="6636060" y="2485121"/>
            <a:ext cx="3161660" cy="12527"/>
          </a:xfrm>
          <a:prstGeom prst="line">
            <a:avLst/>
          </a:prstGeom>
          <a:ln>
            <a:solidFill>
              <a:srgbClr val="000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17">
            <a:extLst>
              <a:ext uri="{FF2B5EF4-FFF2-40B4-BE49-F238E27FC236}">
                <a16:creationId xmlns:a16="http://schemas.microsoft.com/office/drawing/2014/main" id="{E6B2D2EE-7144-F8EC-1E4C-60B55CFA2786}"/>
              </a:ext>
            </a:extLst>
          </p:cNvPr>
          <p:cNvCxnSpPr>
            <a:cxnSpLocks/>
          </p:cNvCxnSpPr>
          <p:nvPr/>
        </p:nvCxnSpPr>
        <p:spPr>
          <a:xfrm flipV="1">
            <a:off x="9797719" y="2485121"/>
            <a:ext cx="0" cy="2955907"/>
          </a:xfrm>
          <a:prstGeom prst="line">
            <a:avLst/>
          </a:prstGeom>
          <a:ln>
            <a:solidFill>
              <a:srgbClr val="000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BDFFBA6-0353-8E3A-C70E-2344B0EC9508}"/>
                  </a:ext>
                </a:extLst>
              </p:cNvPr>
              <p:cNvSpPr txBox="1"/>
              <p:nvPr/>
            </p:nvSpPr>
            <p:spPr>
              <a:xfrm>
                <a:off x="9247034" y="5542902"/>
                <a:ext cx="122082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pt-BR" sz="16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𝑫𝑫𝒎𝒂𝒙</m:t>
                          </m:r>
                        </m:sub>
                      </m:sSub>
                      <m:r>
                        <a:rPr lang="pt-BR" sz="16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16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BDFFBA6-0353-8E3A-C70E-2344B0EC9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7034" y="5542902"/>
                <a:ext cx="1220823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ED4A30F0-123A-78D9-6508-8429CE272667}"/>
                  </a:ext>
                </a:extLst>
              </p:cNvPr>
              <p:cNvSpPr txBox="1"/>
              <p:nvPr/>
            </p:nvSpPr>
            <p:spPr>
              <a:xfrm>
                <a:off x="5831335" y="2384432"/>
                <a:ext cx="8797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pt-BR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𝒅𝒔𝒂𝒕</m:t>
                          </m:r>
                        </m:sub>
                      </m:sSub>
                    </m:oMath>
                  </m:oMathPara>
                </a14:m>
                <a:endParaRPr lang="pt-BR" sz="16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ED4A30F0-123A-78D9-6508-8429CE272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335" y="2384432"/>
                <a:ext cx="879712" cy="338554"/>
              </a:xfrm>
              <a:prstGeom prst="rect">
                <a:avLst/>
              </a:prstGeom>
              <a:blipFill>
                <a:blip r:embed="rId1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616923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FE2AAB52-28F4-546E-6B92-D4F42A2DDB5F}"/>
                  </a:ext>
                </a:extLst>
              </p:cNvPr>
              <p:cNvSpPr txBox="1"/>
              <p:nvPr/>
            </p:nvSpPr>
            <p:spPr>
              <a:xfrm>
                <a:off x="807866" y="106049"/>
                <a:ext cx="328948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𝑮𝒊𝒕𝒉𝒖𝒃</m:t>
                    </m:r>
                    <m:r>
                      <a:rPr lang="pt-BR" sz="32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−</m:t>
                    </m:r>
                    <m:r>
                      <a:rPr lang="pt-BR" sz="32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𝑨𝑪𝑴</m:t>
                    </m:r>
                  </m:oMath>
                </a14:m>
                <a:r>
                  <a:rPr lang="pt-BR" sz="3200" dirty="0">
                    <a:latin typeface="+mj-lt"/>
                    <a:ea typeface="+mj-ea"/>
                    <a:cs typeface="+mj-cs"/>
                  </a:rPr>
                  <a:t>2</a:t>
                </a: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FE2AAB52-28F4-546E-6B92-D4F42A2DD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66" y="106049"/>
                <a:ext cx="3289488" cy="584775"/>
              </a:xfrm>
              <a:prstGeom prst="rect">
                <a:avLst/>
              </a:prstGeom>
              <a:blipFill>
                <a:blip r:embed="rId2"/>
                <a:stretch>
                  <a:fillRect t="-14583" r="-4267" b="-322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 descr="Código QR&#10;&#10;Descrição gerada automaticamente">
            <a:extLst>
              <a:ext uri="{FF2B5EF4-FFF2-40B4-BE49-F238E27FC236}">
                <a16:creationId xmlns:a16="http://schemas.microsoft.com/office/drawing/2014/main" id="{4E1029AE-7090-AAD9-B64B-DBAC9071B4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179" y="14818"/>
            <a:ext cx="1548160" cy="154816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C82AE6F-155E-59E3-1304-905F90C83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45" y="908720"/>
            <a:ext cx="4946301" cy="288853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3E25488-2012-8AB6-7D5A-D842189774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-118" b="61439"/>
          <a:stretch/>
        </p:blipFill>
        <p:spPr>
          <a:xfrm>
            <a:off x="2886966" y="4461537"/>
            <a:ext cx="1478129" cy="73092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E29A3E5-DE83-5B12-5196-86AB1B11AA68}"/>
              </a:ext>
            </a:extLst>
          </p:cNvPr>
          <p:cNvSpPr txBox="1"/>
          <p:nvPr/>
        </p:nvSpPr>
        <p:spPr>
          <a:xfrm>
            <a:off x="7223364" y="1473916"/>
            <a:ext cx="3379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Verilog-A</a:t>
            </a:r>
            <a:r>
              <a:rPr lang="pt-BR" dirty="0"/>
              <a:t> </a:t>
            </a:r>
            <a:r>
              <a:rPr lang="pt-BR" dirty="0" err="1"/>
              <a:t>code</a:t>
            </a:r>
            <a:r>
              <a:rPr lang="pt-BR" dirty="0"/>
              <a:t> </a:t>
            </a:r>
            <a:r>
              <a:rPr lang="pt-BR" dirty="0" err="1"/>
              <a:t>Available</a:t>
            </a:r>
            <a:r>
              <a:rPr lang="pt-BR" dirty="0"/>
              <a:t>!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F7789F0-A2AA-B727-B846-6DE2028AC853}"/>
              </a:ext>
            </a:extLst>
          </p:cNvPr>
          <p:cNvSpPr txBox="1"/>
          <p:nvPr/>
        </p:nvSpPr>
        <p:spPr>
          <a:xfrm>
            <a:off x="9921425" y="269036"/>
            <a:ext cx="1677908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“</a:t>
            </a:r>
            <a:r>
              <a:rPr lang="pt-BR" dirty="0" err="1">
                <a:solidFill>
                  <a:srgbClr val="FF0000"/>
                </a:solidFill>
                <a:latin typeface="Lucida Sans Typewriter" panose="020B0509030504030204" pitchFamily="49" charset="0"/>
              </a:rPr>
              <a:t>Scan</a:t>
            </a:r>
            <a:r>
              <a:rPr lang="pt-BR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 me”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2F58DFD-CFFF-237F-300D-8E69F1942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" y="3995128"/>
            <a:ext cx="4946301" cy="26853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AB82485D-7F0C-40D6-5297-575AE46C9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5072" y="1874026"/>
            <a:ext cx="3848128" cy="4514883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8FA63B9C-057D-03ED-FE20-4878FC58AC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684" y="5366768"/>
            <a:ext cx="1030858" cy="440729"/>
          </a:xfrm>
          <a:prstGeom prst="rect">
            <a:avLst/>
          </a:prstGeom>
        </p:spPr>
      </p:pic>
      <p:cxnSp>
        <p:nvCxnSpPr>
          <p:cNvPr id="26" name="Conector: Angulado 25">
            <a:extLst>
              <a:ext uri="{FF2B5EF4-FFF2-40B4-BE49-F238E27FC236}">
                <a16:creationId xmlns:a16="http://schemas.microsoft.com/office/drawing/2014/main" id="{E6AE0193-8AE1-DA95-40E4-585C3357D2E0}"/>
              </a:ext>
            </a:extLst>
          </p:cNvPr>
          <p:cNvCxnSpPr>
            <a:cxnSpLocks/>
          </p:cNvCxnSpPr>
          <p:nvPr/>
        </p:nvCxnSpPr>
        <p:spPr>
          <a:xfrm flipV="1">
            <a:off x="1834265" y="4640098"/>
            <a:ext cx="946124" cy="48003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do 28">
            <a:extLst>
              <a:ext uri="{FF2B5EF4-FFF2-40B4-BE49-F238E27FC236}">
                <a16:creationId xmlns:a16="http://schemas.microsoft.com/office/drawing/2014/main" id="{DD407A75-CE77-B167-8207-D153126B439E}"/>
              </a:ext>
            </a:extLst>
          </p:cNvPr>
          <p:cNvCxnSpPr>
            <a:cxnSpLocks/>
          </p:cNvCxnSpPr>
          <p:nvPr/>
        </p:nvCxnSpPr>
        <p:spPr>
          <a:xfrm flipV="1">
            <a:off x="1834266" y="4972167"/>
            <a:ext cx="962229" cy="220293"/>
          </a:xfrm>
          <a:prstGeom prst="bentConnector3">
            <a:avLst>
              <a:gd name="adj1" fmla="val 606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do 30">
            <a:extLst>
              <a:ext uri="{FF2B5EF4-FFF2-40B4-BE49-F238E27FC236}">
                <a16:creationId xmlns:a16="http://schemas.microsoft.com/office/drawing/2014/main" id="{4675B9D9-C748-7C14-E924-1C8220073576}"/>
              </a:ext>
            </a:extLst>
          </p:cNvPr>
          <p:cNvCxnSpPr>
            <a:cxnSpLocks/>
          </p:cNvCxnSpPr>
          <p:nvPr/>
        </p:nvCxnSpPr>
        <p:spPr>
          <a:xfrm>
            <a:off x="1834265" y="5279614"/>
            <a:ext cx="946124" cy="19238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6CF5A500-7C6B-AE93-8870-41E14D6B0A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925" y="4543792"/>
            <a:ext cx="978376" cy="48918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EF38425B-18AD-CF3B-4220-6F48011ECDFF}"/>
              </a:ext>
            </a:extLst>
          </p:cNvPr>
          <p:cNvSpPr txBox="1"/>
          <p:nvPr/>
        </p:nvSpPr>
        <p:spPr>
          <a:xfrm>
            <a:off x="1273240" y="502474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&amp;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FBCB3DF-AE05-B44C-25EE-05E7FA9736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9630" r="-1091" b="19076"/>
          <a:stretch/>
        </p:blipFill>
        <p:spPr>
          <a:xfrm>
            <a:off x="2886965" y="5270189"/>
            <a:ext cx="1492492" cy="40362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E2BCC71-0B11-8177-9CE4-1210A51924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4927" y="5871875"/>
            <a:ext cx="726669" cy="734265"/>
          </a:xfrm>
          <a:prstGeom prst="rect">
            <a:avLst/>
          </a:prstGeom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4AB8E62E-329D-CA83-D580-288029605FCE}"/>
              </a:ext>
            </a:extLst>
          </p:cNvPr>
          <p:cNvCxnSpPr>
            <a:cxnSpLocks/>
          </p:cNvCxnSpPr>
          <p:nvPr/>
        </p:nvCxnSpPr>
        <p:spPr>
          <a:xfrm>
            <a:off x="1900864" y="6239006"/>
            <a:ext cx="8956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DC13D128-2515-3658-D366-A8678A1C1C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8882" r="1425" b="61439"/>
          <a:stretch/>
        </p:blipFill>
        <p:spPr>
          <a:xfrm>
            <a:off x="2885225" y="6052506"/>
            <a:ext cx="1455336" cy="37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63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8" name="Rectangle 3"/>
          <p:cNvSpPr>
            <a:spLocks noChangeArrowheads="1"/>
          </p:cNvSpPr>
          <p:nvPr/>
        </p:nvSpPr>
        <p:spPr bwMode="auto">
          <a:xfrm>
            <a:off x="754525" y="366794"/>
            <a:ext cx="641350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200" dirty="0">
                <a:latin typeface="+mj-lt"/>
                <a:cs typeface="Arial" panose="020B0604020202020204" pitchFamily="34" charset="0"/>
              </a:rPr>
              <a:t>ACM2 current law</a:t>
            </a:r>
          </a:p>
        </p:txBody>
      </p:sp>
      <p:sp>
        <p:nvSpPr>
          <p:cNvPr id="267269" name="Rectangle 14"/>
          <p:cNvSpPr>
            <a:spLocks noChangeArrowheads="1"/>
          </p:cNvSpPr>
          <p:nvPr/>
        </p:nvSpPr>
        <p:spPr bwMode="auto">
          <a:xfrm>
            <a:off x="1515251" y="3233355"/>
            <a:ext cx="184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7270" name="Object 13"/>
              <p:cNvSpPr txBox="1"/>
              <p:nvPr/>
            </p:nvSpPr>
            <p:spPr bwMode="auto">
              <a:xfrm>
                <a:off x="3445141" y="2455940"/>
                <a:ext cx="2198119" cy="878349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7270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45141" y="2455940"/>
                <a:ext cx="2198119" cy="8783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7271" name="Rectangle 16"/>
          <p:cNvSpPr>
            <a:spLocks noChangeArrowheads="1"/>
          </p:cNvSpPr>
          <p:nvPr/>
        </p:nvSpPr>
        <p:spPr bwMode="auto">
          <a:xfrm>
            <a:off x="1515251" y="3214305"/>
            <a:ext cx="184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7272" name="Object 15"/>
              <p:cNvSpPr txBox="1"/>
              <p:nvPr/>
            </p:nvSpPr>
            <p:spPr bwMode="auto">
              <a:xfrm>
                <a:off x="6643168" y="1245211"/>
                <a:ext cx="3924342" cy="916630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pt-BR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num>
                        <m:den>
                          <m:r>
                            <a:rPr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d>
                            <m:dPr>
                              <m:ctrlP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d>
                        <m:dPr>
                          <m:ctrlPr>
                            <a:rPr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pt-B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200" dirty="0"/>
              </a:p>
            </p:txBody>
          </p:sp>
        </mc:Choice>
        <mc:Fallback xmlns="">
          <p:sp>
            <p:nvSpPr>
              <p:cNvPr id="267272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43168" y="1245211"/>
                <a:ext cx="3924342" cy="9166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7273" name="Rectangle 18"/>
          <p:cNvSpPr>
            <a:spLocks noChangeArrowheads="1"/>
          </p:cNvSpPr>
          <p:nvPr/>
        </p:nvSpPr>
        <p:spPr bwMode="auto">
          <a:xfrm>
            <a:off x="1515251" y="3366895"/>
            <a:ext cx="184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7274" name="Object 19"/>
              <p:cNvSpPr txBox="1"/>
              <p:nvPr/>
            </p:nvSpPr>
            <p:spPr bwMode="auto">
              <a:xfrm>
                <a:off x="2410082" y="3629295"/>
                <a:ext cx="3084887" cy="5410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d>
                        <m:d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7274" name="Object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0082" y="3629295"/>
                <a:ext cx="3084887" cy="541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7275" name="Text Box 20"/>
          <p:cNvSpPr txBox="1">
            <a:spLocks noChangeArrowheads="1"/>
          </p:cNvSpPr>
          <p:nvPr/>
        </p:nvSpPr>
        <p:spPr bwMode="auto">
          <a:xfrm>
            <a:off x="1695998" y="1245212"/>
            <a:ext cx="439125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3 approximations: normalized current vs. normalized charge densities at source and drain </a:t>
            </a:r>
          </a:p>
        </p:txBody>
      </p:sp>
      <p:sp>
        <p:nvSpPr>
          <p:cNvPr id="267276" name="AutoShape 21"/>
          <p:cNvSpPr>
            <a:spLocks noChangeArrowheads="1"/>
          </p:cNvSpPr>
          <p:nvPr/>
        </p:nvSpPr>
        <p:spPr bwMode="auto">
          <a:xfrm>
            <a:off x="6087251" y="1507449"/>
            <a:ext cx="500063" cy="268288"/>
          </a:xfrm>
          <a:prstGeom prst="rightArrow">
            <a:avLst>
              <a:gd name="adj1" fmla="val 50000"/>
              <a:gd name="adj2" fmla="val 465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7277" name="Object 22"/>
              <p:cNvSpPr txBox="1"/>
              <p:nvPr/>
            </p:nvSpPr>
            <p:spPr bwMode="auto">
              <a:xfrm>
                <a:off x="2015747" y="2578980"/>
                <a:ext cx="1338263" cy="4270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7277" name="Object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15747" y="2578980"/>
                <a:ext cx="1338263" cy="427038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7278" name="Text Box 23"/>
          <p:cNvSpPr txBox="1">
            <a:spLocks noChangeArrowheads="1"/>
          </p:cNvSpPr>
          <p:nvPr/>
        </p:nvSpPr>
        <p:spPr bwMode="auto">
          <a:xfrm>
            <a:off x="6000500" y="2690205"/>
            <a:ext cx="4393559" cy="461665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normalization (specific) current</a:t>
            </a:r>
          </a:p>
        </p:txBody>
      </p:sp>
      <p:sp>
        <p:nvSpPr>
          <p:cNvPr id="267279" name="Text Box 26"/>
          <p:cNvSpPr txBox="1">
            <a:spLocks noChangeArrowheads="1"/>
          </p:cNvSpPr>
          <p:nvPr/>
        </p:nvSpPr>
        <p:spPr bwMode="auto">
          <a:xfrm>
            <a:off x="2494946" y="5727683"/>
            <a:ext cx="74551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ratio of diffusion-related velocity to saturation velocity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7280" name="Object 27"/>
              <p:cNvSpPr txBox="1"/>
              <p:nvPr/>
            </p:nvSpPr>
            <p:spPr bwMode="auto">
              <a:xfrm>
                <a:off x="7168025" y="4866621"/>
                <a:ext cx="1693863" cy="86677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𝑙𝑖𝑚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67280" name="Object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68025" y="4866621"/>
                <a:ext cx="1693863" cy="866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646" name="Text Box 30"/>
              <p:cNvSpPr txBox="1">
                <a:spLocks noChangeArrowheads="1"/>
              </p:cNvSpPr>
              <p:nvPr/>
            </p:nvSpPr>
            <p:spPr bwMode="auto">
              <a:xfrm>
                <a:off x="2494946" y="5097429"/>
                <a:ext cx="4282941" cy="461665"/>
              </a:xfrm>
              <a:prstGeom prst="rect">
                <a:avLst/>
              </a:prstGeom>
              <a:solidFill>
                <a:srgbClr val="FFF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sz="2400" dirty="0">
                    <a:latin typeface="Times New Roman" pitchFamily="18" charset="0"/>
                    <a:sym typeface="Symbol" pitchFamily="18" charset="2"/>
                  </a:rPr>
                  <a:t> </a:t>
                </a:r>
                <a:r>
                  <a:rPr lang="en-US" sz="2400" i="1" dirty="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itchFamily="18" charset="0"/>
                    <a:sym typeface="Symbol" pitchFamily="18" charset="2"/>
                  </a:rPr>
                  <a:t> </a:t>
                </a:r>
                <a:r>
                  <a:rPr lang="en-US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Short-channel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parameter </a:t>
                </a:r>
                <a14:m>
                  <m:oMath xmlns:m="http://schemas.openxmlformats.org/officeDocument/2006/math"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𝜁</m:t>
                    </m:r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:</a:t>
                </a:r>
              </a:p>
            </p:txBody>
          </p:sp>
        </mc:Choice>
        <mc:Fallback xmlns="">
          <p:sp>
            <p:nvSpPr>
              <p:cNvPr id="111646" name="Text 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94946" y="5097429"/>
                <a:ext cx="4282941" cy="461665"/>
              </a:xfrm>
              <a:prstGeom prst="rect">
                <a:avLst/>
              </a:prstGeom>
              <a:blipFill>
                <a:blip r:embed="rId8"/>
                <a:stretch>
                  <a:fillRect t="-11842" b="-35526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320B01-5484-C6FF-34F4-E6A59757B277}"/>
                  </a:ext>
                </a:extLst>
              </p:cNvPr>
              <p:cNvSpPr txBox="1"/>
              <p:nvPr/>
            </p:nvSpPr>
            <p:spPr>
              <a:xfrm>
                <a:off x="6566776" y="3889885"/>
                <a:ext cx="3602793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 xmlns:m="http://schemas.openxmlformats.org/officeDocument/2006/math"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sSub>
                      <m:sSub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thermal charge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320B01-5484-C6FF-34F4-E6A59757B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776" y="3889885"/>
                <a:ext cx="3602793" cy="461665"/>
              </a:xfrm>
              <a:prstGeom prst="rect">
                <a:avLst/>
              </a:prstGeom>
              <a:blipFill>
                <a:blip r:embed="rId9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0F9FB20-F867-1D5D-3C7C-E99CC7A64DE1}"/>
              </a:ext>
            </a:extLst>
          </p:cNvPr>
          <p:cNvSpPr txBox="1"/>
          <p:nvPr/>
        </p:nvSpPr>
        <p:spPr>
          <a:xfrm>
            <a:off x="2410082" y="4338972"/>
            <a:ext cx="3497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>
                <a:latin typeface="Arial" panose="020B0604020202020204" pitchFamily="34" charset="0"/>
                <a:cs typeface="Arial" panose="020B0604020202020204" pitchFamily="34" charset="0"/>
              </a:rPr>
              <a:t>SI :</a:t>
            </a:r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 q</a:t>
            </a:r>
            <a:r>
              <a:rPr lang="pt-BR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S(D)</a:t>
            </a:r>
            <a:r>
              <a:rPr lang="pt-BR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&gt;&gt; 1   </a:t>
            </a:r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WI : q</a:t>
            </a:r>
            <a:r>
              <a:rPr lang="pt-BR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S(D)</a:t>
            </a:r>
            <a:r>
              <a:rPr lang="pt-BR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&lt;&lt; 1</a:t>
            </a:r>
          </a:p>
          <a:p>
            <a:endParaRPr lang="pt-BR" dirty="0"/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B4736D5-287A-F76D-A459-6FA67FFE6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" b="3902"/>
          <a:stretch/>
        </p:blipFill>
        <p:spPr>
          <a:xfrm>
            <a:off x="1445735" y="1195920"/>
            <a:ext cx="8063641" cy="4432861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746427D9-9956-D492-EAB8-F0FA52DE263A}"/>
              </a:ext>
            </a:extLst>
          </p:cNvPr>
          <p:cNvSpPr/>
          <p:nvPr/>
        </p:nvSpPr>
        <p:spPr>
          <a:xfrm>
            <a:off x="1280465" y="5761272"/>
            <a:ext cx="618979" cy="3376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BC560BF-488B-3A39-FD56-3889AE233607}"/>
              </a:ext>
            </a:extLst>
          </p:cNvPr>
          <p:cNvSpPr txBox="1"/>
          <p:nvPr/>
        </p:nvSpPr>
        <p:spPr>
          <a:xfrm>
            <a:off x="2000545" y="5761272"/>
            <a:ext cx="5485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Available for IHP130,</a:t>
            </a:r>
            <a:r>
              <a:rPr lang="pt-BR" dirty="0"/>
              <a:t> GF180 </a:t>
            </a:r>
            <a:r>
              <a:rPr lang="pt-BR" dirty="0" err="1"/>
              <a:t>and</a:t>
            </a:r>
            <a:r>
              <a:rPr lang="pt-BR" dirty="0"/>
              <a:t> SKY130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235704F-6C53-9C47-8856-2B013AF0E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64" y="320686"/>
            <a:ext cx="11431271" cy="493986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dirty="0"/>
              <a:t>Automatic parameter extraction tool @ XSCHEM</a:t>
            </a:r>
            <a:endParaRPr lang="en-US" sz="4000" b="1" dirty="0">
              <a:solidFill>
                <a:srgbClr val="0000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64917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3CC3-EBE1-A2E7-149A-D48AE516C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90959F-8C5B-2574-B335-9532FDB08A9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5651" y="1333500"/>
            <a:ext cx="10668000" cy="4686300"/>
          </a:xfrm>
        </p:spPr>
        <p:txBody>
          <a:bodyPr>
            <a:normAutofit/>
          </a:bodyPr>
          <a:lstStyle/>
          <a:p>
            <a:r>
              <a:rPr lang="en-US" sz="2800" dirty="0"/>
              <a:t>Compact models</a:t>
            </a:r>
          </a:p>
          <a:p>
            <a:r>
              <a:rPr lang="en-US" sz="2800" dirty="0"/>
              <a:t>ACM2 model </a:t>
            </a:r>
          </a:p>
          <a:p>
            <a:pPr lvl="1"/>
            <a:r>
              <a:rPr lang="en-US" sz="2800" dirty="0"/>
              <a:t>Parameter Extraction</a:t>
            </a:r>
          </a:p>
          <a:p>
            <a:pPr lvl="1"/>
            <a:r>
              <a:rPr lang="en-US" sz="2800" b="1" dirty="0">
                <a:solidFill>
                  <a:srgbClr val="C00000"/>
                </a:solidFill>
              </a:rPr>
              <a:t>DC characteristics</a:t>
            </a:r>
          </a:p>
          <a:p>
            <a:pPr lvl="1"/>
            <a:r>
              <a:rPr lang="en-US" sz="2800" dirty="0"/>
              <a:t>Circuit examples</a:t>
            </a:r>
          </a:p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0D6E48-A746-8491-83BA-3A6BADFF20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6233" y="395289"/>
            <a:ext cx="10668000" cy="547687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342925964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67820-7399-30E3-8657-23206EF51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133;p4">
                <a:extLst>
                  <a:ext uri="{FF2B5EF4-FFF2-40B4-BE49-F238E27FC236}">
                    <a16:creationId xmlns:a16="http://schemas.microsoft.com/office/drawing/2014/main" id="{D98471BC-FBC4-E996-7EB7-B99F46828264}"/>
                  </a:ext>
                </a:extLst>
              </p:cNvPr>
              <p:cNvSpPr/>
              <p:nvPr/>
            </p:nvSpPr>
            <p:spPr>
              <a:xfrm>
                <a:off x="2272372" y="1358770"/>
                <a:ext cx="1267175" cy="1252716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kern="0" dirty="0">
                    <a:solidFill>
                      <a:srgbClr val="809EC2">
                        <a:lumMod val="50000"/>
                      </a:srgbClr>
                    </a:solidFill>
                    <a:latin typeface="Arial"/>
                    <a:ea typeface="Arial"/>
                    <a:cs typeface="Arial"/>
                    <a:sym typeface="Arial"/>
                  </a:rPr>
                  <a:t>Specific current</a:t>
                </a:r>
                <a:endParaRPr lang="en-US" sz="1400" b="1" kern="0" dirty="0">
                  <a:solidFill>
                    <a:srgbClr val="809EC2">
                      <a:lumMod val="50000"/>
                    </a:srgbClr>
                  </a:solidFill>
                  <a:latin typeface="Arial"/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b="1" i="1" kern="0">
                            <a:solidFill>
                              <a:srgbClr val="809EC2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ar-AE" b="1" i="1" kern="0">
                            <a:solidFill>
                              <a:srgbClr val="809EC2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𝑰</m:t>
                        </m:r>
                      </m:e>
                      <m:sub>
                        <m:r>
                          <a:rPr lang="ar-AE" b="1" i="1" kern="0">
                            <a:solidFill>
                              <a:srgbClr val="809EC2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pt-BR" b="1" i="1" kern="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lang="ar-AE" b="1" i="1" kern="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3" name="Google Shape;133;p4">
                <a:extLst>
                  <a:ext uri="{FF2B5EF4-FFF2-40B4-BE49-F238E27FC236}">
                    <a16:creationId xmlns:a16="http://schemas.microsoft.com/office/drawing/2014/main" id="{D98471BC-FBC4-E996-7EB7-B99F468282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372" y="1358770"/>
                <a:ext cx="1267175" cy="1252716"/>
              </a:xfrm>
              <a:prstGeom prst="rect">
                <a:avLst/>
              </a:prstGeom>
              <a:blipFill>
                <a:blip r:embed="rId2"/>
                <a:stretch>
                  <a:fillRect l="-1442" r="-52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34;p4">
                <a:extLst>
                  <a:ext uri="{FF2B5EF4-FFF2-40B4-BE49-F238E27FC236}">
                    <a16:creationId xmlns:a16="http://schemas.microsoft.com/office/drawing/2014/main" id="{A65B11DB-E1C1-65B4-2203-B1D74176DE01}"/>
                  </a:ext>
                </a:extLst>
              </p:cNvPr>
              <p:cNvSpPr/>
              <p:nvPr/>
            </p:nvSpPr>
            <p:spPr>
              <a:xfrm>
                <a:off x="3894795" y="1361205"/>
                <a:ext cx="1424022" cy="1250283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kern="0" dirty="0">
                    <a:solidFill>
                      <a:srgbClr val="809EC2">
                        <a:lumMod val="50000"/>
                      </a:srgbClr>
                    </a:solidFill>
                    <a:latin typeface="Arial"/>
                    <a:ea typeface="Arial"/>
                    <a:cs typeface="Arial"/>
                    <a:sym typeface="Arial"/>
                  </a:rPr>
                  <a:t>Threshold voltage</a:t>
                </a:r>
                <a:endParaRPr lang="en-US" sz="1400" b="1" kern="0" dirty="0">
                  <a:solidFill>
                    <a:srgbClr val="809EC2">
                      <a:lumMod val="50000"/>
                    </a:srgbClr>
                  </a:solidFill>
                  <a:latin typeface="Arial"/>
                </a:endParaRPr>
              </a:p>
              <a:p>
                <a:pPr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b="1" i="1" kern="0">
                            <a:solidFill>
                              <a:srgbClr val="809EC2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ar-AE" b="1" i="1" kern="0">
                            <a:solidFill>
                              <a:srgbClr val="809EC2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𝑽</m:t>
                        </m:r>
                      </m:e>
                      <m:sub>
                        <m:r>
                          <a:rPr lang="ar-AE" b="1" i="1" kern="0">
                            <a:solidFill>
                              <a:srgbClr val="809EC2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𝑻</m:t>
                        </m:r>
                        <m:r>
                          <a:rPr lang="ar-AE" b="1" i="1" kern="0">
                            <a:solidFill>
                              <a:srgbClr val="809EC2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pt-BR" b="1" i="1" kern="0" dirty="0">
                    <a:solidFill>
                      <a:srgbClr val="809EC2">
                        <a:lumMod val="50000"/>
                      </a:srgbClr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lang="ar-AE" b="1" i="1" kern="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6" name="Google Shape;134;p4">
                <a:extLst>
                  <a:ext uri="{FF2B5EF4-FFF2-40B4-BE49-F238E27FC236}">
                    <a16:creationId xmlns:a16="http://schemas.microsoft.com/office/drawing/2014/main" id="{A65B11DB-E1C1-65B4-2203-B1D74176D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795" y="1361205"/>
                <a:ext cx="1424022" cy="1250283"/>
              </a:xfrm>
              <a:prstGeom prst="rect">
                <a:avLst/>
              </a:prstGeom>
              <a:blipFill>
                <a:blip r:embed="rId3"/>
                <a:stretch>
                  <a:fillRect l="-4274" r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135;p4">
                <a:extLst>
                  <a:ext uri="{FF2B5EF4-FFF2-40B4-BE49-F238E27FC236}">
                    <a16:creationId xmlns:a16="http://schemas.microsoft.com/office/drawing/2014/main" id="{66B47E2E-47C2-79C7-8919-0B1F455BFC71}"/>
                  </a:ext>
                </a:extLst>
              </p:cNvPr>
              <p:cNvSpPr/>
              <p:nvPr/>
            </p:nvSpPr>
            <p:spPr>
              <a:xfrm>
                <a:off x="5674067" y="1361204"/>
                <a:ext cx="1050791" cy="1252716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kern="0" dirty="0">
                    <a:solidFill>
                      <a:srgbClr val="809EC2">
                        <a:lumMod val="50000"/>
                      </a:srgbClr>
                    </a:solidFill>
                    <a:latin typeface="Arial"/>
                    <a:ea typeface="Arial"/>
                    <a:cs typeface="Arial"/>
                    <a:sym typeface="Arial"/>
                  </a:rPr>
                  <a:t>Slope factor</a:t>
                </a:r>
                <a:endParaRPr lang="en-US" sz="1400" b="1" kern="0" dirty="0">
                  <a:solidFill>
                    <a:srgbClr val="809EC2">
                      <a:lumMod val="50000"/>
                    </a:srgbClr>
                  </a:solidFill>
                  <a:latin typeface="Arial"/>
                </a:endParaRPr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b="1" i="1" kern="0">
                        <a:solidFill>
                          <a:srgbClr val="809EC2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𝒏</m:t>
                    </m:r>
                  </m:oMath>
                </a14:m>
                <a:r>
                  <a:rPr lang="pt-BR" b="1" i="1" kern="0" dirty="0">
                    <a:solidFill>
                      <a:srgbClr val="809EC2">
                        <a:lumMod val="50000"/>
                      </a:srgbClr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lang="en-US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11" name="Google Shape;135;p4">
                <a:extLst>
                  <a:ext uri="{FF2B5EF4-FFF2-40B4-BE49-F238E27FC236}">
                    <a16:creationId xmlns:a16="http://schemas.microsoft.com/office/drawing/2014/main" id="{66B47E2E-47C2-79C7-8919-0B1F455BF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67" y="1361204"/>
                <a:ext cx="1050791" cy="1252716"/>
              </a:xfrm>
              <a:prstGeom prst="rect">
                <a:avLst/>
              </a:prstGeom>
              <a:blipFill>
                <a:blip r:embed="rId4"/>
                <a:stretch>
                  <a:fillRect r="-34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136;p4">
                <a:extLst>
                  <a:ext uri="{FF2B5EF4-FFF2-40B4-BE49-F238E27FC236}">
                    <a16:creationId xmlns:a16="http://schemas.microsoft.com/office/drawing/2014/main" id="{59D62B96-94DF-F53B-A118-404007D4AF2B}"/>
                  </a:ext>
                </a:extLst>
              </p:cNvPr>
              <p:cNvSpPr/>
              <p:nvPr/>
            </p:nvSpPr>
            <p:spPr>
              <a:xfrm>
                <a:off x="7080105" y="1361204"/>
                <a:ext cx="1050792" cy="1250283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kern="0" dirty="0">
                    <a:solidFill>
                      <a:srgbClr val="809EC2">
                        <a:lumMod val="50000"/>
                      </a:srgbClr>
                    </a:solidFill>
                    <a:latin typeface="Arial"/>
                    <a:ea typeface="Arial"/>
                    <a:cs typeface="Arial"/>
                    <a:sym typeface="Arial"/>
                  </a:rPr>
                  <a:t>DIBL factor</a:t>
                </a:r>
                <a:endParaRPr lang="en-US" sz="1400" b="1" kern="0" dirty="0">
                  <a:solidFill>
                    <a:srgbClr val="809EC2">
                      <a:lumMod val="50000"/>
                    </a:srgbClr>
                  </a:solidFill>
                  <a:latin typeface="Arial"/>
                </a:endParaRPr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b="1" i="1" kern="0">
                        <a:solidFill>
                          <a:srgbClr val="809EC2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𝝈</m:t>
                    </m:r>
                  </m:oMath>
                </a14:m>
                <a:r>
                  <a:rPr lang="pt-BR" b="1" i="1" kern="0" dirty="0">
                    <a:solidFill>
                      <a:srgbClr val="809EC2">
                        <a:lumMod val="50000"/>
                      </a:srgbClr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lang="en-US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15" name="Google Shape;136;p4">
                <a:extLst>
                  <a:ext uri="{FF2B5EF4-FFF2-40B4-BE49-F238E27FC236}">
                    <a16:creationId xmlns:a16="http://schemas.microsoft.com/office/drawing/2014/main" id="{59D62B96-94DF-F53B-A118-404007D4A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105" y="1361204"/>
                <a:ext cx="1050792" cy="12502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136;p4">
                <a:extLst>
                  <a:ext uri="{FF2B5EF4-FFF2-40B4-BE49-F238E27FC236}">
                    <a16:creationId xmlns:a16="http://schemas.microsoft.com/office/drawing/2014/main" id="{CBCF61EE-E539-E61A-BCE9-D837F50589A0}"/>
                  </a:ext>
                </a:extLst>
              </p:cNvPr>
              <p:cNvSpPr/>
              <p:nvPr/>
            </p:nvSpPr>
            <p:spPr>
              <a:xfrm>
                <a:off x="8486145" y="1363542"/>
                <a:ext cx="1050792" cy="1250283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kern="0" dirty="0" err="1">
                    <a:solidFill>
                      <a:srgbClr val="809EC2">
                        <a:lumMod val="50000"/>
                      </a:srgbClr>
                    </a:solidFill>
                    <a:latin typeface="Arial"/>
                    <a:ea typeface="Arial"/>
                    <a:cs typeface="Arial"/>
                    <a:sym typeface="Arial"/>
                  </a:rPr>
                  <a:t>V</a:t>
                </a:r>
                <a:r>
                  <a:rPr lang="en-US" b="1" kern="0" baseline="-25000" dirty="0" err="1">
                    <a:solidFill>
                      <a:srgbClr val="809EC2">
                        <a:lumMod val="50000"/>
                      </a:srgbClr>
                    </a:solidFill>
                    <a:latin typeface="Arial"/>
                    <a:ea typeface="Arial"/>
                    <a:cs typeface="Arial"/>
                    <a:sym typeface="Arial"/>
                  </a:rPr>
                  <a:t>sat</a:t>
                </a:r>
                <a:br>
                  <a:rPr lang="en-US" b="1" kern="0" dirty="0">
                    <a:solidFill>
                      <a:srgbClr val="809EC2">
                        <a:lumMod val="50000"/>
                      </a:srgbClr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b="1" kern="0" dirty="0">
                    <a:solidFill>
                      <a:srgbClr val="809EC2">
                        <a:lumMod val="50000"/>
                      </a:srgbClr>
                    </a:solidFill>
                    <a:latin typeface="Arial"/>
                    <a:ea typeface="Arial"/>
                    <a:cs typeface="Arial"/>
                    <a:sym typeface="Arial"/>
                  </a:rPr>
                  <a:t>effect</a:t>
                </a:r>
                <a:endParaRPr lang="en-US" sz="1400" b="1" kern="0" dirty="0">
                  <a:solidFill>
                    <a:srgbClr val="809EC2">
                      <a:lumMod val="50000"/>
                    </a:srgbClr>
                  </a:solidFill>
                  <a:latin typeface="Arial"/>
                </a:endParaRPr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pt-BR" b="1" i="1" kern="0">
                        <a:solidFill>
                          <a:srgbClr val="809EC2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Arial"/>
                        <a:cs typeface="Arial"/>
                      </a:rPr>
                      <m:t>𝜻</m:t>
                    </m:r>
                  </m:oMath>
                </a14:m>
                <a:r>
                  <a:rPr lang="pt-BR" b="1" i="1" kern="0" dirty="0">
                    <a:solidFill>
                      <a:srgbClr val="809EC2">
                        <a:lumMod val="50000"/>
                      </a:srgbClr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lang="en-US" b="1" i="1" kern="0" dirty="0">
                  <a:solidFill>
                    <a:srgbClr val="FF0000"/>
                  </a:solidFill>
                  <a:latin typeface="Cambria Math" panose="02040503050406030204" pitchFamily="18" charset="0"/>
                  <a:ea typeface="Arial"/>
                  <a:cs typeface="Arial"/>
                </a:endParaRPr>
              </a:p>
            </p:txBody>
          </p:sp>
        </mc:Choice>
        <mc:Fallback xmlns="">
          <p:sp>
            <p:nvSpPr>
              <p:cNvPr id="16" name="Google Shape;136;p4">
                <a:extLst>
                  <a:ext uri="{FF2B5EF4-FFF2-40B4-BE49-F238E27FC236}">
                    <a16:creationId xmlns:a16="http://schemas.microsoft.com/office/drawing/2014/main" id="{CBCF61EE-E539-E61A-BCE9-D837F50589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145" y="1363542"/>
                <a:ext cx="1050792" cy="12502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lèche droite 10">
            <a:extLst>
              <a:ext uri="{FF2B5EF4-FFF2-40B4-BE49-F238E27FC236}">
                <a16:creationId xmlns:a16="http://schemas.microsoft.com/office/drawing/2014/main" id="{0CBAAAEF-96C7-18CA-D739-287F0FCFF997}"/>
              </a:ext>
            </a:extLst>
          </p:cNvPr>
          <p:cNvSpPr/>
          <p:nvPr/>
        </p:nvSpPr>
        <p:spPr>
          <a:xfrm rot="5400000">
            <a:off x="2402051" y="3303058"/>
            <a:ext cx="971007" cy="418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èche droite 10">
            <a:extLst>
              <a:ext uri="{FF2B5EF4-FFF2-40B4-BE49-F238E27FC236}">
                <a16:creationId xmlns:a16="http://schemas.microsoft.com/office/drawing/2014/main" id="{7764A761-D11B-0D76-2979-3F31FF01090F}"/>
              </a:ext>
            </a:extLst>
          </p:cNvPr>
          <p:cNvSpPr/>
          <p:nvPr/>
        </p:nvSpPr>
        <p:spPr>
          <a:xfrm rot="5400000">
            <a:off x="5713958" y="3303059"/>
            <a:ext cx="971007" cy="418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èche droite 10">
            <a:extLst>
              <a:ext uri="{FF2B5EF4-FFF2-40B4-BE49-F238E27FC236}">
                <a16:creationId xmlns:a16="http://schemas.microsoft.com/office/drawing/2014/main" id="{B6E7D8C5-61D7-8E93-CFEE-95B4D8C1BCA4}"/>
              </a:ext>
            </a:extLst>
          </p:cNvPr>
          <p:cNvSpPr/>
          <p:nvPr/>
        </p:nvSpPr>
        <p:spPr>
          <a:xfrm rot="5400000">
            <a:off x="7119999" y="3303058"/>
            <a:ext cx="971007" cy="418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Google Shape;133;p4">
                <a:extLst>
                  <a:ext uri="{FF2B5EF4-FFF2-40B4-BE49-F238E27FC236}">
                    <a16:creationId xmlns:a16="http://schemas.microsoft.com/office/drawing/2014/main" id="{495100E2-BEA4-7E92-D835-04A820265922}"/>
                  </a:ext>
                </a:extLst>
              </p:cNvPr>
              <p:cNvSpPr/>
              <p:nvPr/>
            </p:nvSpPr>
            <p:spPr>
              <a:xfrm>
                <a:off x="2253966" y="4127622"/>
                <a:ext cx="1267175" cy="1252716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kern="0" dirty="0">
                    <a:solidFill>
                      <a:srgbClr val="809EC2">
                        <a:lumMod val="50000"/>
                      </a:srgbClr>
                    </a:solidFill>
                    <a:latin typeface="Arial"/>
                    <a:ea typeface="Arial"/>
                    <a:cs typeface="Arial"/>
                    <a:sym typeface="Arial"/>
                  </a:rPr>
                  <a:t>Specific current</a:t>
                </a:r>
                <a:endParaRPr lang="en-US" sz="1400" b="1" kern="0" dirty="0">
                  <a:solidFill>
                    <a:srgbClr val="809EC2">
                      <a:lumMod val="50000"/>
                    </a:srgbClr>
                  </a:solidFill>
                  <a:latin typeface="Arial"/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ar-AE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𝑰</m:t>
                        </m:r>
                      </m:e>
                      <m:sub>
                        <m:r>
                          <a:rPr lang="ar-AE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pt-BR" b="1" i="1" kern="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pt-BR" b="1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pt-BR" b="1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pt-BR" b="1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𝒒</m:t>
                        </m:r>
                      </m:e>
                      <m:sub>
                        <m:r>
                          <a:rPr lang="pt-BR" b="1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𝒔</m:t>
                        </m:r>
                      </m:sub>
                    </m:sSub>
                    <m:r>
                      <a:rPr lang="pt-BR" b="1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pt-BR" b="1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pt-BR" b="1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𝒒</m:t>
                        </m:r>
                      </m:e>
                      <m:sub>
                        <m:r>
                          <a:rPr lang="pt-BR" b="1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𝒅</m:t>
                        </m:r>
                      </m:sub>
                    </m:sSub>
                    <m:r>
                      <a:rPr lang="pt-BR" b="1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)</m:t>
                    </m:r>
                  </m:oMath>
                </a14:m>
                <a:endParaRPr lang="ar-AE" b="1" i="1" kern="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5" name="Google Shape;133;p4">
                <a:extLst>
                  <a:ext uri="{FF2B5EF4-FFF2-40B4-BE49-F238E27FC236}">
                    <a16:creationId xmlns:a16="http://schemas.microsoft.com/office/drawing/2014/main" id="{495100E2-BEA4-7E92-D835-04A8202659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966" y="4127622"/>
                <a:ext cx="1267175" cy="1252716"/>
              </a:xfrm>
              <a:prstGeom prst="rect">
                <a:avLst/>
              </a:prstGeom>
              <a:blipFill>
                <a:blip r:embed="rId7"/>
                <a:stretch>
                  <a:fillRect l="-1442" t="-4369" r="-5288" b="-82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Google Shape;135;p4">
                <a:extLst>
                  <a:ext uri="{FF2B5EF4-FFF2-40B4-BE49-F238E27FC236}">
                    <a16:creationId xmlns:a16="http://schemas.microsoft.com/office/drawing/2014/main" id="{2D4A3BFD-CAA4-851A-1C38-27FC9454921B}"/>
                  </a:ext>
                </a:extLst>
              </p:cNvPr>
              <p:cNvSpPr/>
              <p:nvPr/>
            </p:nvSpPr>
            <p:spPr>
              <a:xfrm>
                <a:off x="5598073" y="4127622"/>
                <a:ext cx="1050791" cy="1252716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kern="0" dirty="0">
                    <a:solidFill>
                      <a:srgbClr val="809EC2">
                        <a:lumMod val="50000"/>
                      </a:srgbClr>
                    </a:solidFill>
                    <a:latin typeface="Arial"/>
                    <a:ea typeface="Arial"/>
                    <a:cs typeface="Arial"/>
                    <a:sym typeface="Arial"/>
                  </a:rPr>
                  <a:t>Slope factor</a:t>
                </a:r>
                <a:endParaRPr lang="en-US" sz="1400" b="1" kern="0" dirty="0">
                  <a:solidFill>
                    <a:srgbClr val="809EC2">
                      <a:lumMod val="50000"/>
                    </a:srgbClr>
                  </a:solidFill>
                  <a:latin typeface="Arial"/>
                </a:endParaRPr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b="1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𝒏</m:t>
                    </m:r>
                    <m:r>
                      <a:rPr lang="pt-BR" b="1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pt-BR" b="1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pt-BR" b="1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𝑽</m:t>
                        </m:r>
                      </m:e>
                      <m:sub>
                        <m:r>
                          <a:rPr lang="pt-BR" b="1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𝑮</m:t>
                        </m:r>
                      </m:sub>
                    </m:sSub>
                  </m:oMath>
                </a14:m>
                <a:r>
                  <a:rPr lang="en-US" kern="0" dirty="0">
                    <a:solidFill>
                      <a:srgbClr val="FF0000"/>
                    </a:solidFill>
                    <a:latin typeface="Arial"/>
                  </a:rPr>
                  <a:t>)</a:t>
                </a:r>
                <a:endParaRPr lang="en-US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26" name="Google Shape;135;p4">
                <a:extLst>
                  <a:ext uri="{FF2B5EF4-FFF2-40B4-BE49-F238E27FC236}">
                    <a16:creationId xmlns:a16="http://schemas.microsoft.com/office/drawing/2014/main" id="{2D4A3BFD-CAA4-851A-1C38-27FC945492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073" y="4127622"/>
                <a:ext cx="1050791" cy="1252716"/>
              </a:xfrm>
              <a:prstGeom prst="rect">
                <a:avLst/>
              </a:prstGeom>
              <a:blipFill>
                <a:blip r:embed="rId8"/>
                <a:stretch>
                  <a:fillRect r="-34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Google Shape;136;p4">
                <a:extLst>
                  <a:ext uri="{FF2B5EF4-FFF2-40B4-BE49-F238E27FC236}">
                    <a16:creationId xmlns:a16="http://schemas.microsoft.com/office/drawing/2014/main" id="{4E88581E-5803-D13C-6175-83878FB593A1}"/>
                  </a:ext>
                </a:extLst>
              </p:cNvPr>
              <p:cNvSpPr/>
              <p:nvPr/>
            </p:nvSpPr>
            <p:spPr>
              <a:xfrm>
                <a:off x="7080105" y="4130056"/>
                <a:ext cx="1050792" cy="1250283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kern="0" dirty="0">
                    <a:solidFill>
                      <a:srgbClr val="809EC2">
                        <a:lumMod val="50000"/>
                      </a:srgbClr>
                    </a:solidFill>
                    <a:latin typeface="Arial"/>
                    <a:ea typeface="Arial"/>
                    <a:cs typeface="Arial"/>
                    <a:sym typeface="Arial"/>
                  </a:rPr>
                  <a:t>DIBL factor</a:t>
                </a:r>
                <a:endParaRPr lang="en-US" sz="1400" b="1" kern="0" dirty="0">
                  <a:solidFill>
                    <a:srgbClr val="809EC2">
                      <a:lumMod val="50000"/>
                    </a:srgbClr>
                  </a:solidFill>
                  <a:latin typeface="Arial"/>
                </a:endParaRPr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b="1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𝝈</m:t>
                    </m:r>
                    <m:r>
                      <a:rPr lang="pt-BR" b="1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pt-BR" b="1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pt-BR" b="1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𝑽</m:t>
                        </m:r>
                      </m:e>
                      <m:sub>
                        <m:r>
                          <a:rPr lang="pt-BR" b="1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𝑮</m:t>
                        </m:r>
                      </m:sub>
                    </m:sSub>
                  </m:oMath>
                </a14:m>
                <a:r>
                  <a:rPr lang="en-US" kern="0" dirty="0">
                    <a:solidFill>
                      <a:srgbClr val="FF0000"/>
                    </a:solidFill>
                    <a:latin typeface="Arial"/>
                  </a:rPr>
                  <a:t>)</a:t>
                </a:r>
                <a:endParaRPr lang="en-US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27" name="Google Shape;136;p4">
                <a:extLst>
                  <a:ext uri="{FF2B5EF4-FFF2-40B4-BE49-F238E27FC236}">
                    <a16:creationId xmlns:a16="http://schemas.microsoft.com/office/drawing/2014/main" id="{4E88581E-5803-D13C-6175-83878FB59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105" y="4130056"/>
                <a:ext cx="1050792" cy="12502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ítulo 4">
            <a:extLst>
              <a:ext uri="{FF2B5EF4-FFF2-40B4-BE49-F238E27FC236}">
                <a16:creationId xmlns:a16="http://schemas.microsoft.com/office/drawing/2014/main" id="{A4C1E711-4325-5B06-FC31-3A7A50F30D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8413" y="220663"/>
            <a:ext cx="11160125" cy="547687"/>
          </a:xfrm>
        </p:spPr>
        <p:txBody>
          <a:bodyPr/>
          <a:lstStyle/>
          <a:p>
            <a:r>
              <a:rPr lang="pt-BR" sz="32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ACM2: A </a:t>
            </a:r>
            <a:r>
              <a:rPr lang="pt-BR" sz="3200" dirty="0" err="1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simple</a:t>
            </a:r>
            <a:r>
              <a:rPr lang="pt-BR" sz="32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5-DC-parameter MOSFET model</a:t>
            </a:r>
            <a:endParaRPr lang="pt-BR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05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1" grpId="0" animBg="1"/>
      <p:bldP spid="15" grpId="0" animBg="1"/>
      <p:bldP spid="16" grpId="0" animBg="1"/>
      <p:bldP spid="18" grpId="0" animBg="1"/>
      <p:bldP spid="21" grpId="0" animBg="1"/>
      <p:bldP spid="22" grpId="0" animBg="1"/>
      <p:bldP spid="25" grpId="0" animBg="1"/>
      <p:bldP spid="26" grpId="0" animBg="1"/>
      <p:bldP spid="2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38F8B9-3799-36C8-2746-FDBB6CC18BE7}"/>
                  </a:ext>
                </a:extLst>
              </p:cNvPr>
              <p:cNvSpPr txBox="1"/>
              <p:nvPr/>
            </p:nvSpPr>
            <p:spPr bwMode="auto">
              <a:xfrm>
                <a:off x="695399" y="317801"/>
                <a:ext cx="8685965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800" kern="0" dirty="0">
                    <a:solidFill>
                      <a:schemeClr val="tx1"/>
                    </a:solidFill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ACM2¹ </a:t>
                </a:r>
                <a:r>
                  <a:rPr lang="pt-BR" sz="2800" kern="0" dirty="0" err="1">
                    <a:solidFill>
                      <a:schemeClr val="tx1"/>
                    </a:solidFill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vs</a:t>
                </a:r>
                <a:r>
                  <a:rPr lang="pt-BR" sz="2800" kern="0" dirty="0">
                    <a:solidFill>
                      <a:schemeClr val="tx1"/>
                    </a:solidFill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pt-BR" sz="2800" kern="0" dirty="0" err="1">
                    <a:solidFill>
                      <a:schemeClr val="tx1"/>
                    </a:solidFill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meas</a:t>
                </a:r>
                <a:r>
                  <a:rPr lang="pt-BR" sz="2800" kern="0" dirty="0">
                    <a:solidFill>
                      <a:schemeClr val="tx1"/>
                    </a:solidFill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 – 130 nm </a:t>
                </a:r>
                <a:r>
                  <a:rPr lang="pt-BR" sz="2800" kern="0" dirty="0" err="1">
                    <a:solidFill>
                      <a:schemeClr val="tx1"/>
                    </a:solidFill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SiGe</a:t>
                </a:r>
                <a:r>
                  <a:rPr lang="pt-BR" sz="2800" kern="0" dirty="0">
                    <a:solidFill>
                      <a:schemeClr val="tx1"/>
                    </a:solidFill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 IHP²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sz="2800" kern="0" dirty="0">
                        <a:solidFill>
                          <a:schemeClr val="tx1"/>
                        </a:solidFill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–</m:t>
                    </m:r>
                    <m:r>
                      <a:rPr lang="pt-BR" sz="2800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pt-BR" sz="28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sz="28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pt-BR" sz="2800" b="0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800" b="0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𝑣𝑠</m:t>
                    </m:r>
                    <m:r>
                      <a:rPr lang="pt-BR" sz="2800" b="0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28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sz="28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𝐺𝐵</m:t>
                        </m:r>
                      </m:sub>
                    </m:sSub>
                  </m:oMath>
                </a14:m>
                <a:r>
                  <a:rPr lang="pt-BR" sz="2800" kern="0" dirty="0">
                    <a:solidFill>
                      <a:schemeClr val="tx1"/>
                    </a:solidFill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sz="2800" dirty="0">
                  <a:solidFill>
                    <a:schemeClr val="tx1"/>
                  </a:solidFill>
                  <a:latin typeface="+mj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38F8B9-3799-36C8-2746-FDBB6CC18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399" y="317801"/>
                <a:ext cx="8685965" cy="523220"/>
              </a:xfrm>
              <a:prstGeom prst="rect">
                <a:avLst/>
              </a:prstGeom>
              <a:blipFill>
                <a:blip r:embed="rId2"/>
                <a:stretch>
                  <a:fillRect t="-12791" b="-302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>
            <a:extLst>
              <a:ext uri="{FF2B5EF4-FFF2-40B4-BE49-F238E27FC236}">
                <a16:creationId xmlns:a16="http://schemas.microsoft.com/office/drawing/2014/main" id="{FE8CCE2C-5DB0-A7C9-B04A-EABAAC32860E}"/>
              </a:ext>
            </a:extLst>
          </p:cNvPr>
          <p:cNvSpPr txBox="1"/>
          <p:nvPr/>
        </p:nvSpPr>
        <p:spPr>
          <a:xfrm>
            <a:off x="792805" y="5233479"/>
            <a:ext cx="10703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Characteristics of a LVT NMOS bulk transistor with W /L = 10μm/ 120 nm.</a:t>
            </a:r>
          </a:p>
          <a:p>
            <a:r>
              <a:rPr lang="pt-BR" sz="1800" baseline="30000" dirty="0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¹ </a:t>
            </a:r>
            <a:r>
              <a:rPr lang="pt-BR" sz="1800" dirty="0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ACM2 : </a:t>
            </a:r>
            <a:r>
              <a:rPr lang="pt-BR" sz="1800" dirty="0" err="1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implemented</a:t>
            </a:r>
            <a:r>
              <a:rPr lang="pt-BR" sz="1800" dirty="0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 in </a:t>
            </a:r>
            <a:r>
              <a:rPr lang="pt-BR" sz="1800" dirty="0" err="1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verilog-A</a:t>
            </a:r>
            <a:r>
              <a:rPr lang="pt-BR" sz="1800" dirty="0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, </a:t>
            </a:r>
            <a:r>
              <a:rPr lang="pt-BR" sz="1800" dirty="0" err="1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compiled</a:t>
            </a:r>
            <a:r>
              <a:rPr lang="pt-BR" sz="1800" dirty="0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pt-BR" sz="1800" dirty="0" err="1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by</a:t>
            </a:r>
            <a:r>
              <a:rPr lang="pt-BR" sz="1800" dirty="0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 OPENVAF, </a:t>
            </a:r>
            <a:r>
              <a:rPr lang="pt-BR" sz="1800" dirty="0" err="1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simulated</a:t>
            </a:r>
            <a:r>
              <a:rPr lang="pt-BR" sz="1800" dirty="0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 in </a:t>
            </a:r>
            <a:r>
              <a:rPr lang="pt-BR" sz="1800" dirty="0" err="1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Ngspice</a:t>
            </a:r>
            <a:endParaRPr lang="pt-BR" sz="1800" baseline="30000" dirty="0">
              <a:solidFill>
                <a:srgbClr val="0000FF"/>
              </a:solidFill>
              <a:latin typeface="+mn-lt"/>
              <a:cs typeface="Calibri" panose="020F0502020204030204" pitchFamily="34" charset="0"/>
            </a:endParaRPr>
          </a:p>
          <a:p>
            <a:r>
              <a:rPr lang="pt-BR" sz="1800" baseline="30000" dirty="0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2</a:t>
            </a:r>
            <a:r>
              <a:rPr lang="pt-BR" sz="1800" dirty="0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 Institut for High-Performance </a:t>
            </a:r>
            <a:r>
              <a:rPr lang="pt-BR" sz="1800" dirty="0" err="1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Microelectronics</a:t>
            </a:r>
            <a:r>
              <a:rPr lang="pt-BR" sz="1800" dirty="0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 (IHP) open-</a:t>
            </a:r>
            <a:r>
              <a:rPr lang="pt-BR" sz="1800" dirty="0" err="1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source</a:t>
            </a:r>
            <a:r>
              <a:rPr lang="pt-BR" sz="1800" dirty="0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 PDK</a:t>
            </a:r>
            <a:endParaRPr lang="pt-BR" sz="1800" dirty="0">
              <a:latin typeface="+mn-lt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5D37BEE-823F-1093-5BE8-5683AE676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30" y="1449442"/>
            <a:ext cx="4512528" cy="37327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9F11AAB-1D0B-B181-F51D-88B19CDC14F3}"/>
                  </a:ext>
                </a:extLst>
              </p:cNvPr>
              <p:cNvSpPr txBox="1"/>
              <p:nvPr/>
            </p:nvSpPr>
            <p:spPr>
              <a:xfrm>
                <a:off x="2585610" y="1136695"/>
                <a:ext cx="15141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pt-BR" dirty="0"/>
                  <a:t> mV</a:t>
                </a: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9F11AAB-1D0B-B181-F51D-88B19CDC1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610" y="1136695"/>
                <a:ext cx="1514132" cy="307777"/>
              </a:xfrm>
              <a:prstGeom prst="rect">
                <a:avLst/>
              </a:prstGeom>
              <a:blipFill>
                <a:blip r:embed="rId4"/>
                <a:stretch>
                  <a:fillRect l="-5622" t="-25490" r="-9639" b="-490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355B5E6-5361-5BCE-6610-852C090C73C9}"/>
                  </a:ext>
                </a:extLst>
              </p:cNvPr>
              <p:cNvSpPr txBox="1"/>
              <p:nvPr/>
            </p:nvSpPr>
            <p:spPr>
              <a:xfrm>
                <a:off x="7781604" y="1116002"/>
                <a:ext cx="13169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=1.2</m:t>
                    </m:r>
                  </m:oMath>
                </a14:m>
                <a:r>
                  <a:rPr lang="pt-BR" dirty="0"/>
                  <a:t> V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355B5E6-5361-5BCE-6610-852C090C7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604" y="1116002"/>
                <a:ext cx="1316964" cy="307777"/>
              </a:xfrm>
              <a:prstGeom prst="rect">
                <a:avLst/>
              </a:prstGeom>
              <a:blipFill>
                <a:blip r:embed="rId5"/>
                <a:stretch>
                  <a:fillRect l="-6944" t="-25490" r="-11111" b="-490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91992C00-E7E5-97ED-B019-AE8B851BDC89}"/>
                  </a:ext>
                </a:extLst>
              </p:cNvPr>
              <p:cNvSpPr txBox="1"/>
              <p:nvPr/>
            </p:nvSpPr>
            <p:spPr>
              <a:xfrm>
                <a:off x="10416480" y="5421671"/>
                <a:ext cx="14080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91992C00-E7E5-97ED-B019-AE8B851BD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480" y="5421671"/>
                <a:ext cx="1408078" cy="307777"/>
              </a:xfrm>
              <a:prstGeom prst="rect">
                <a:avLst/>
              </a:prstGeom>
              <a:blipFill>
                <a:blip r:embed="rId6"/>
                <a:stretch>
                  <a:fillRect l="-3030" r="-2165" b="-176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DEC717F3-1AAC-7A2B-6DCD-0EB36807A6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5297" y="1510403"/>
            <a:ext cx="4349578" cy="36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514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38F8B9-3799-36C8-2746-FDBB6CC18BE7}"/>
                  </a:ext>
                </a:extLst>
              </p:cNvPr>
              <p:cNvSpPr txBox="1"/>
              <p:nvPr/>
            </p:nvSpPr>
            <p:spPr bwMode="auto">
              <a:xfrm>
                <a:off x="580640" y="308025"/>
                <a:ext cx="893705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800" kern="0" dirty="0">
                    <a:solidFill>
                      <a:schemeClr val="tx1"/>
                    </a:solidFill>
                    <a:latin typeface="+mj-lt"/>
                    <a:ea typeface="+mj-ea"/>
                    <a:cs typeface="Calibri" panose="020F0502020204030204" pitchFamily="34" charset="0"/>
                  </a:rPr>
                  <a:t>ACM2¹ </a:t>
                </a:r>
                <a:r>
                  <a:rPr lang="pt-BR" sz="2800" kern="0" dirty="0" err="1">
                    <a:solidFill>
                      <a:schemeClr val="tx1"/>
                    </a:solidFill>
                    <a:latin typeface="+mj-lt"/>
                    <a:ea typeface="+mj-ea"/>
                    <a:cs typeface="Calibri" panose="020F0502020204030204" pitchFamily="34" charset="0"/>
                  </a:rPr>
                  <a:t>vs</a:t>
                </a:r>
                <a:r>
                  <a:rPr lang="pt-BR" sz="2800" kern="0" dirty="0">
                    <a:solidFill>
                      <a:schemeClr val="tx1"/>
                    </a:solidFill>
                    <a:latin typeface="+mj-lt"/>
                    <a:ea typeface="+mj-ea"/>
                    <a:cs typeface="Calibri" panose="020F0502020204030204" pitchFamily="34" charset="0"/>
                  </a:rPr>
                  <a:t> </a:t>
                </a:r>
                <a:r>
                  <a:rPr lang="pt-BR" sz="2800" kern="0" dirty="0" err="1">
                    <a:solidFill>
                      <a:schemeClr val="tx1"/>
                    </a:solidFill>
                    <a:latin typeface="+mj-lt"/>
                    <a:ea typeface="+mj-ea"/>
                    <a:cs typeface="Calibri" panose="020F0502020204030204" pitchFamily="34" charset="0"/>
                  </a:rPr>
                  <a:t>meas</a:t>
                </a:r>
                <a:r>
                  <a:rPr lang="pt-BR" sz="2800" kern="0" dirty="0">
                    <a:solidFill>
                      <a:schemeClr val="tx1"/>
                    </a:solidFill>
                    <a:latin typeface="+mj-lt"/>
                    <a:ea typeface="+mj-ea"/>
                    <a:cs typeface="Calibri" panose="020F0502020204030204" pitchFamily="34" charset="0"/>
                  </a:rPr>
                  <a:t> – 130 nm </a:t>
                </a:r>
                <a:r>
                  <a:rPr lang="pt-BR" sz="2800" kern="0" dirty="0" err="1">
                    <a:solidFill>
                      <a:schemeClr val="tx1"/>
                    </a:solidFill>
                    <a:latin typeface="+mj-lt"/>
                    <a:ea typeface="+mj-ea"/>
                    <a:cs typeface="Calibri" panose="020F0502020204030204" pitchFamily="34" charset="0"/>
                  </a:rPr>
                  <a:t>SiGe</a:t>
                </a:r>
                <a:r>
                  <a:rPr lang="pt-BR" sz="2800" kern="0" dirty="0">
                    <a:solidFill>
                      <a:schemeClr val="tx1"/>
                    </a:solidFill>
                    <a:latin typeface="+mj-lt"/>
                    <a:ea typeface="+mj-ea"/>
                    <a:cs typeface="Calibri" panose="020F0502020204030204" pitchFamily="34" charset="0"/>
                  </a:rPr>
                  <a:t> IHP² </a:t>
                </a:r>
                <a:r>
                  <a:rPr lang="pt-BR" sz="2800" kern="0" dirty="0">
                    <a:cs typeface="Calibri" panose="020F0502020204030204" pitchFamily="34" charset="0"/>
                  </a:rPr>
                  <a:t>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sz="28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pt-BR" sz="2800" b="0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800" b="0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𝑣𝑠</m:t>
                    </m:r>
                    <m:r>
                      <a:rPr lang="pt-BR" sz="2800" b="0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28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sz="28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pt-BR" sz="2800" kern="0" dirty="0">
                    <a:solidFill>
                      <a:schemeClr val="tx1"/>
                    </a:solidFill>
                    <a:latin typeface="+mj-lt"/>
                    <a:cs typeface="Calibri" panose="020F0502020204030204" pitchFamily="34" charset="0"/>
                  </a:rPr>
                  <a:t>  </a:t>
                </a:r>
                <a:endParaRPr lang="en-US" sz="2800" dirty="0">
                  <a:solidFill>
                    <a:schemeClr val="tx1"/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38F8B9-3799-36C8-2746-FDBB6CC18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0640" y="308025"/>
                <a:ext cx="8937057" cy="523220"/>
              </a:xfrm>
              <a:prstGeom prst="rect">
                <a:avLst/>
              </a:prstGeom>
              <a:blipFill>
                <a:blip r:embed="rId2"/>
                <a:stretch>
                  <a:fillRect t="-14118" b="-3176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9EA07A3D-32A5-6E25-4A49-907721FC9EFC}"/>
                  </a:ext>
                </a:extLst>
              </p:cNvPr>
              <p:cNvSpPr txBox="1"/>
              <p:nvPr/>
            </p:nvSpPr>
            <p:spPr>
              <a:xfrm>
                <a:off x="10461485" y="5610058"/>
                <a:ext cx="14080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9EA07A3D-32A5-6E25-4A49-907721FC9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1485" y="5610058"/>
                <a:ext cx="1408078" cy="307777"/>
              </a:xfrm>
              <a:prstGeom prst="rect">
                <a:avLst/>
              </a:prstGeom>
              <a:blipFill>
                <a:blip r:embed="rId3"/>
                <a:stretch>
                  <a:fillRect l="-2597" r="-2597" b="-176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3DC8ED6E-EA4F-E757-2259-EFF66C18D6D6}"/>
                  </a:ext>
                </a:extLst>
              </p:cNvPr>
              <p:cNvSpPr txBox="1"/>
              <p:nvPr/>
            </p:nvSpPr>
            <p:spPr>
              <a:xfrm>
                <a:off x="2350060" y="1158998"/>
                <a:ext cx="15692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𝐺𝐵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dirty="0"/>
                  <a:t>185mV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3DC8ED6E-EA4F-E757-2259-EFF66C18D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060" y="1158998"/>
                <a:ext cx="1569276" cy="307777"/>
              </a:xfrm>
              <a:prstGeom prst="rect">
                <a:avLst/>
              </a:prstGeom>
              <a:blipFill>
                <a:blip r:embed="rId4"/>
                <a:stretch>
                  <a:fillRect l="-5837" t="-25490" r="-9728" b="-490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0F78B63-E571-7557-F13B-7F5D807235DE}"/>
                  </a:ext>
                </a:extLst>
              </p:cNvPr>
              <p:cNvSpPr txBox="1"/>
              <p:nvPr/>
            </p:nvSpPr>
            <p:spPr>
              <a:xfrm>
                <a:off x="5427035" y="1162494"/>
                <a:ext cx="17094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𝐺𝐵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pt-BR" dirty="0"/>
                  <a:t>85 mV</a:t>
                </a:r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0F78B63-E571-7557-F13B-7F5D80723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035" y="1162494"/>
                <a:ext cx="1709442" cy="307777"/>
              </a:xfrm>
              <a:prstGeom prst="rect">
                <a:avLst/>
              </a:prstGeom>
              <a:blipFill>
                <a:blip r:embed="rId5"/>
                <a:stretch>
                  <a:fillRect l="-4982" t="-26000" r="-8541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Imagem 32">
            <a:extLst>
              <a:ext uri="{FF2B5EF4-FFF2-40B4-BE49-F238E27FC236}">
                <a16:creationId xmlns:a16="http://schemas.microsoft.com/office/drawing/2014/main" id="{5DE97EA1-3D1D-9323-BB9F-B5F96F6AED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4803" y="1534145"/>
            <a:ext cx="3045595" cy="30710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EC0F9E54-A2E5-CFAD-4BAC-0B222B814F42}"/>
                  </a:ext>
                </a:extLst>
              </p:cNvPr>
              <p:cNvSpPr txBox="1"/>
              <p:nvPr/>
            </p:nvSpPr>
            <p:spPr>
              <a:xfrm>
                <a:off x="8606159" y="1159698"/>
                <a:ext cx="14705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𝐺𝐵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35</m:t>
                    </m:r>
                  </m:oMath>
                </a14:m>
                <a:r>
                  <a:rPr lang="pt-BR" dirty="0"/>
                  <a:t> V</a:t>
                </a:r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EC0F9E54-A2E5-CFAD-4BAC-0B222B814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159" y="1159698"/>
                <a:ext cx="1470595" cy="307777"/>
              </a:xfrm>
              <a:prstGeom prst="rect">
                <a:avLst/>
              </a:prstGeom>
              <a:blipFill>
                <a:blip r:embed="rId7"/>
                <a:stretch>
                  <a:fillRect l="-6224" t="-25490" r="-9959" b="-490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Imagem 35">
            <a:extLst>
              <a:ext uri="{FF2B5EF4-FFF2-40B4-BE49-F238E27FC236}">
                <a16:creationId xmlns:a16="http://schemas.microsoft.com/office/drawing/2014/main" id="{3DACD754-1CF3-C5CF-863C-0E0281F71A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5533" y="1534145"/>
            <a:ext cx="3045595" cy="3028629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69D7C47D-4989-020E-D468-419EC970E2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5460" y="1499184"/>
            <a:ext cx="3017483" cy="3043020"/>
          </a:xfrm>
          <a:prstGeom prst="rect">
            <a:avLst/>
          </a:prstGeom>
        </p:spPr>
      </p:pic>
      <p:graphicFrame>
        <p:nvGraphicFramePr>
          <p:cNvPr id="39" name="Tabela 38">
            <a:extLst>
              <a:ext uri="{FF2B5EF4-FFF2-40B4-BE49-F238E27FC236}">
                <a16:creationId xmlns:a16="http://schemas.microsoft.com/office/drawing/2014/main" id="{20E716AA-474D-C295-507F-A4B76FF32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564539"/>
              </p:ext>
            </p:extLst>
          </p:nvPr>
        </p:nvGraphicFramePr>
        <p:xfrm>
          <a:off x="4357449" y="4623518"/>
          <a:ext cx="74371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226">
                  <a:extLst>
                    <a:ext uri="{9D8B030D-6E8A-4147-A177-3AD203B41FA5}">
                      <a16:colId xmlns:a16="http://schemas.microsoft.com/office/drawing/2014/main" val="4142090973"/>
                    </a:ext>
                  </a:extLst>
                </a:gridCol>
                <a:gridCol w="1537366">
                  <a:extLst>
                    <a:ext uri="{9D8B030D-6E8A-4147-A177-3AD203B41FA5}">
                      <a16:colId xmlns:a16="http://schemas.microsoft.com/office/drawing/2014/main" val="2320145859"/>
                    </a:ext>
                  </a:extLst>
                </a:gridCol>
                <a:gridCol w="1304669">
                  <a:extLst>
                    <a:ext uri="{9D8B030D-6E8A-4147-A177-3AD203B41FA5}">
                      <a16:colId xmlns:a16="http://schemas.microsoft.com/office/drawing/2014/main" val="3750071235"/>
                    </a:ext>
                  </a:extLst>
                </a:gridCol>
                <a:gridCol w="1487420">
                  <a:extLst>
                    <a:ext uri="{9D8B030D-6E8A-4147-A177-3AD203B41FA5}">
                      <a16:colId xmlns:a16="http://schemas.microsoft.com/office/drawing/2014/main" val="3541634957"/>
                    </a:ext>
                  </a:extLst>
                </a:gridCol>
                <a:gridCol w="1487420">
                  <a:extLst>
                    <a:ext uri="{9D8B030D-6E8A-4147-A177-3AD203B41FA5}">
                      <a16:colId xmlns:a16="http://schemas.microsoft.com/office/drawing/2014/main" val="4017873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PSP103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BSIM4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EKV2.6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ACM2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00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time(s)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756350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A90BE47E-E9DB-AEA2-F8E0-A6A43CAC3A56}"/>
              </a:ext>
            </a:extLst>
          </p:cNvPr>
          <p:cNvSpPr txBox="1"/>
          <p:nvPr/>
        </p:nvSpPr>
        <p:spPr>
          <a:xfrm>
            <a:off x="934634" y="5346871"/>
            <a:ext cx="89370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Characteristics of a LVT NMOS bulk transistor with W /L = 10μm/ 120 nm.</a:t>
            </a:r>
          </a:p>
          <a:p>
            <a:r>
              <a:rPr lang="pt-BR" sz="1800" baseline="30000" dirty="0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¹ </a:t>
            </a:r>
            <a:r>
              <a:rPr lang="pt-BR" sz="1600" dirty="0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ACM2 : </a:t>
            </a:r>
            <a:r>
              <a:rPr lang="pt-BR" sz="1600" dirty="0" err="1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implemented</a:t>
            </a:r>
            <a:r>
              <a:rPr lang="pt-BR" sz="1600" dirty="0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 in </a:t>
            </a:r>
            <a:r>
              <a:rPr lang="pt-BR" sz="1600" dirty="0" err="1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verilog-A</a:t>
            </a:r>
            <a:r>
              <a:rPr lang="pt-BR" sz="1600" dirty="0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, </a:t>
            </a:r>
            <a:r>
              <a:rPr lang="pt-BR" sz="1600" dirty="0" err="1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compiled</a:t>
            </a:r>
            <a:r>
              <a:rPr lang="pt-BR" sz="1600" dirty="0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pt-BR" sz="1600" dirty="0" err="1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by</a:t>
            </a:r>
            <a:r>
              <a:rPr lang="pt-BR" sz="1600" dirty="0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 OPENVAF, </a:t>
            </a:r>
            <a:r>
              <a:rPr lang="pt-BR" sz="1600" dirty="0" err="1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simulated</a:t>
            </a:r>
            <a:r>
              <a:rPr lang="pt-BR" sz="1600" dirty="0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 in </a:t>
            </a:r>
            <a:r>
              <a:rPr lang="pt-BR" sz="1600" dirty="0" err="1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Ngspice</a:t>
            </a:r>
            <a:endParaRPr lang="pt-BR" sz="1600" baseline="30000" dirty="0">
              <a:solidFill>
                <a:srgbClr val="0000FF"/>
              </a:solidFill>
              <a:latin typeface="+mn-lt"/>
              <a:cs typeface="Calibri" panose="020F0502020204030204" pitchFamily="34" charset="0"/>
            </a:endParaRPr>
          </a:p>
          <a:p>
            <a:r>
              <a:rPr lang="pt-BR" sz="1600" baseline="30000" dirty="0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2</a:t>
            </a:r>
            <a:r>
              <a:rPr lang="pt-BR" sz="1600" dirty="0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 Institut for High-Performance </a:t>
            </a:r>
            <a:r>
              <a:rPr lang="pt-BR" sz="1600" dirty="0" err="1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Microelectronics</a:t>
            </a:r>
            <a:r>
              <a:rPr lang="pt-BR" sz="1600" dirty="0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 (IHP) open-</a:t>
            </a:r>
            <a:r>
              <a:rPr lang="pt-BR" sz="1600" dirty="0" err="1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source</a:t>
            </a:r>
            <a:r>
              <a:rPr lang="pt-BR" sz="1600" dirty="0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 PDK</a:t>
            </a:r>
            <a:endParaRPr lang="pt-BR" sz="1600" dirty="0">
              <a:latin typeface="+mn-l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DD60323-38B5-0BB5-6320-18BEF97CF340}"/>
              </a:ext>
            </a:extLst>
          </p:cNvPr>
          <p:cNvSpPr txBox="1"/>
          <p:nvPr/>
        </p:nvSpPr>
        <p:spPr>
          <a:xfrm>
            <a:off x="241266" y="4906822"/>
            <a:ext cx="36044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n-lt"/>
              </a:rPr>
              <a:t>OPENVAF compilation time </a:t>
            </a:r>
            <a:endParaRPr lang="pt-BR" dirty="0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EAB482BC-E549-9073-1BF3-0CA02EC1BBDC}"/>
              </a:ext>
            </a:extLst>
          </p:cNvPr>
          <p:cNvSpPr/>
          <p:nvPr/>
        </p:nvSpPr>
        <p:spPr>
          <a:xfrm>
            <a:off x="3919336" y="4978004"/>
            <a:ext cx="315035" cy="3376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6138371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F9E9D-90D9-9941-8025-C3738FFC3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D9E9DB-D057-142D-2452-E7A3C366E4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5651" y="1333500"/>
            <a:ext cx="10668000" cy="4686300"/>
          </a:xfrm>
        </p:spPr>
        <p:txBody>
          <a:bodyPr>
            <a:normAutofit/>
          </a:bodyPr>
          <a:lstStyle/>
          <a:p>
            <a:r>
              <a:rPr lang="en-US" sz="2800" dirty="0"/>
              <a:t>Compact models</a:t>
            </a:r>
          </a:p>
          <a:p>
            <a:r>
              <a:rPr lang="en-US" sz="2800" dirty="0"/>
              <a:t>ACM2 model </a:t>
            </a:r>
          </a:p>
          <a:p>
            <a:pPr lvl="1"/>
            <a:r>
              <a:rPr lang="en-US" sz="2800" dirty="0"/>
              <a:t>Parameter Extraction</a:t>
            </a:r>
          </a:p>
          <a:p>
            <a:pPr lvl="1"/>
            <a:r>
              <a:rPr lang="en-US" sz="2800" dirty="0"/>
              <a:t>DC characteristics</a:t>
            </a:r>
          </a:p>
          <a:p>
            <a:pPr lvl="1"/>
            <a:r>
              <a:rPr lang="en-US" sz="2800" b="1" dirty="0">
                <a:solidFill>
                  <a:srgbClr val="C00000"/>
                </a:solidFill>
              </a:rPr>
              <a:t>Circuit examples</a:t>
            </a:r>
          </a:p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BEC74C-04A5-6523-17F6-CC9093B85F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6233" y="395289"/>
            <a:ext cx="10668000" cy="547687"/>
          </a:xfrm>
        </p:spPr>
        <p:txBody>
          <a:bodyPr>
            <a:noAutofit/>
          </a:bodyPr>
          <a:lstStyle/>
          <a:p>
            <a:br>
              <a:rPr lang="en-US" sz="3200" dirty="0"/>
            </a:br>
            <a:r>
              <a:rPr lang="en-US" sz="3200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32060902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extLst>
              <a:ext uri="{FF2B5EF4-FFF2-40B4-BE49-F238E27FC236}">
                <a16:creationId xmlns:a16="http://schemas.microsoft.com/office/drawing/2014/main" id="{2C0698FF-2F47-4FCA-88DF-1C0F8544BBCC}"/>
              </a:ext>
            </a:extLst>
          </p:cNvPr>
          <p:cNvSpPr txBox="1"/>
          <p:nvPr/>
        </p:nvSpPr>
        <p:spPr>
          <a:xfrm>
            <a:off x="793135" y="269057"/>
            <a:ext cx="70079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CMOS Inverter in 130 nm bulk</a:t>
            </a:r>
            <a:endParaRPr lang="pt-BR" sz="3200" dirty="0">
              <a:latin typeface="+mj-l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66C19F1-8A66-C5E7-7B2C-F63963DDDB46}"/>
              </a:ext>
            </a:extLst>
          </p:cNvPr>
          <p:cNvSpPr txBox="1"/>
          <p:nvPr/>
        </p:nvSpPr>
        <p:spPr>
          <a:xfrm>
            <a:off x="5098754" y="4012265"/>
            <a:ext cx="15655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</a:t>
            </a:r>
            <a:r>
              <a:rPr lang="en-US" sz="2000" dirty="0">
                <a:latin typeface="+mj-lt"/>
              </a:rPr>
              <a:t>hort-circuit current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DA76F9A-B7AF-B54E-D0AE-3BC378F6E268}"/>
              </a:ext>
            </a:extLst>
          </p:cNvPr>
          <p:cNvSpPr txBox="1"/>
          <p:nvPr/>
        </p:nvSpPr>
        <p:spPr>
          <a:xfrm>
            <a:off x="5114752" y="2232993"/>
            <a:ext cx="841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n-lt"/>
              </a:rPr>
              <a:t>VTC</a:t>
            </a:r>
          </a:p>
        </p:txBody>
      </p:sp>
      <p:grpSp>
        <p:nvGrpSpPr>
          <p:cNvPr id="11" name="Group 25">
            <a:extLst>
              <a:ext uri="{FF2B5EF4-FFF2-40B4-BE49-F238E27FC236}">
                <a16:creationId xmlns:a16="http://schemas.microsoft.com/office/drawing/2014/main" id="{DFFF653D-C3BB-9386-22B9-CB7C084B243E}"/>
              </a:ext>
            </a:extLst>
          </p:cNvPr>
          <p:cNvGrpSpPr/>
          <p:nvPr/>
        </p:nvGrpSpPr>
        <p:grpSpPr>
          <a:xfrm>
            <a:off x="1656633" y="5169764"/>
            <a:ext cx="2957575" cy="707886"/>
            <a:chOff x="669178" y="5308034"/>
            <a:chExt cx="2455022" cy="707886"/>
          </a:xfrm>
        </p:grpSpPr>
        <p:sp>
          <p:nvSpPr>
            <p:cNvPr id="12" name="TextBox 20">
              <a:extLst>
                <a:ext uri="{FF2B5EF4-FFF2-40B4-BE49-F238E27FC236}">
                  <a16:creationId xmlns:a16="http://schemas.microsoft.com/office/drawing/2014/main" id="{A92376EA-D6B5-2171-4F9C-74E5C63A6A53}"/>
                </a:ext>
              </a:extLst>
            </p:cNvPr>
            <p:cNvSpPr txBox="1"/>
            <p:nvPr/>
          </p:nvSpPr>
          <p:spPr>
            <a:xfrm>
              <a:off x="958780" y="5308034"/>
              <a:ext cx="21654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ACM </a:t>
              </a:r>
            </a:p>
            <a:p>
              <a:r>
                <a:rPr lang="en-US" dirty="0"/>
                <a:t>PSP103 </a:t>
              </a:r>
            </a:p>
          </p:txBody>
        </p:sp>
        <p:cxnSp>
          <p:nvCxnSpPr>
            <p:cNvPr id="13" name="Straight Connector 22">
              <a:extLst>
                <a:ext uri="{FF2B5EF4-FFF2-40B4-BE49-F238E27FC236}">
                  <a16:creationId xmlns:a16="http://schemas.microsoft.com/office/drawing/2014/main" id="{86E8B98D-9E67-0721-B0F7-B79CD9B08ADD}"/>
                </a:ext>
              </a:extLst>
            </p:cNvPr>
            <p:cNvCxnSpPr/>
            <p:nvPr/>
          </p:nvCxnSpPr>
          <p:spPr>
            <a:xfrm>
              <a:off x="1730829" y="5469740"/>
              <a:ext cx="555171" cy="0"/>
            </a:xfrm>
            <a:prstGeom prst="line">
              <a:avLst/>
            </a:prstGeom>
            <a:ln w="571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23">
              <a:extLst>
                <a:ext uri="{FF2B5EF4-FFF2-40B4-BE49-F238E27FC236}">
                  <a16:creationId xmlns:a16="http://schemas.microsoft.com/office/drawing/2014/main" id="{E6CAAA68-B656-E532-460E-E095808463EC}"/>
                </a:ext>
              </a:extLst>
            </p:cNvPr>
            <p:cNvCxnSpPr/>
            <p:nvPr/>
          </p:nvCxnSpPr>
          <p:spPr>
            <a:xfrm>
              <a:off x="1939102" y="5764097"/>
              <a:ext cx="55517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Rectangle 24">
              <a:extLst>
                <a:ext uri="{FF2B5EF4-FFF2-40B4-BE49-F238E27FC236}">
                  <a16:creationId xmlns:a16="http://schemas.microsoft.com/office/drawing/2014/main" id="{353E0184-EAA4-A15F-D70C-9C9240E58074}"/>
                </a:ext>
              </a:extLst>
            </p:cNvPr>
            <p:cNvSpPr/>
            <p:nvPr/>
          </p:nvSpPr>
          <p:spPr>
            <a:xfrm>
              <a:off x="669178" y="5308034"/>
              <a:ext cx="1965165" cy="6463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Imagem 17" descr="Diagrama, Esquemático&#10;&#10;Descrição gerada automaticamente">
            <a:extLst>
              <a:ext uri="{FF2B5EF4-FFF2-40B4-BE49-F238E27FC236}">
                <a16:creationId xmlns:a16="http://schemas.microsoft.com/office/drawing/2014/main" id="{DF79EB19-312B-58C9-DDD0-1B2CBB1D50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37" y="1374251"/>
            <a:ext cx="2539848" cy="2650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29">
                <a:extLst>
                  <a:ext uri="{FF2B5EF4-FFF2-40B4-BE49-F238E27FC236}">
                    <a16:creationId xmlns:a16="http://schemas.microsoft.com/office/drawing/2014/main" id="{879EB7ED-6E29-6232-4A73-1A19249635F3}"/>
                  </a:ext>
                </a:extLst>
              </p:cNvPr>
              <p:cNvSpPr txBox="1"/>
              <p:nvPr/>
            </p:nvSpPr>
            <p:spPr>
              <a:xfrm>
                <a:off x="1443362" y="4265027"/>
                <a:ext cx="2669472" cy="762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𝒏𝒎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29">
                <a:extLst>
                  <a:ext uri="{FF2B5EF4-FFF2-40B4-BE49-F238E27FC236}">
                    <a16:creationId xmlns:a16="http://schemas.microsoft.com/office/drawing/2014/main" id="{879EB7ED-6E29-6232-4A73-1A1924963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362" y="4265027"/>
                <a:ext cx="2669472" cy="762901"/>
              </a:xfrm>
              <a:prstGeom prst="rect">
                <a:avLst/>
              </a:prstGeom>
              <a:blipFill>
                <a:blip r:embed="rId3"/>
                <a:stretch>
                  <a:fillRect b="-24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AC48734F-BF67-86C5-DFEC-754D4BE78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020" y="1293952"/>
            <a:ext cx="4787653" cy="467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1970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, Esquemático&#10;&#10;Descrição gerada automaticamente">
            <a:extLst>
              <a:ext uri="{FF2B5EF4-FFF2-40B4-BE49-F238E27FC236}">
                <a16:creationId xmlns:a16="http://schemas.microsoft.com/office/drawing/2014/main" id="{63498431-95B2-5B09-F339-49EB40676A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37" y="1374251"/>
            <a:ext cx="2539848" cy="2650978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2C0698FF-2F47-4FCA-88DF-1C0F8544BBCC}"/>
              </a:ext>
            </a:extLst>
          </p:cNvPr>
          <p:cNvSpPr txBox="1"/>
          <p:nvPr/>
        </p:nvSpPr>
        <p:spPr>
          <a:xfrm>
            <a:off x="686043" y="296788"/>
            <a:ext cx="68535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CMOS Inverter</a:t>
            </a:r>
            <a:r>
              <a:rPr lang="pt-BR" sz="3200" dirty="0">
                <a:latin typeface="+mj-lt"/>
              </a:rPr>
              <a:t> </a:t>
            </a:r>
            <a:r>
              <a:rPr lang="en-US" sz="3200" dirty="0">
                <a:latin typeface="+mj-lt"/>
              </a:rPr>
              <a:t>in 28 nm FD-SOI 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444CCED-F375-A2D5-B84E-54512E0BEE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883" t="8967" r="1276"/>
          <a:stretch/>
        </p:blipFill>
        <p:spPr>
          <a:xfrm>
            <a:off x="5832856" y="3931118"/>
            <a:ext cx="4686218" cy="23913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C2A35A5-CBA1-79D3-CAC0-3A35329946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7247" t="8073"/>
          <a:stretch/>
        </p:blipFill>
        <p:spPr>
          <a:xfrm>
            <a:off x="5699643" y="1151179"/>
            <a:ext cx="4741023" cy="2952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C99FFA-ACE3-AA40-2388-918C921C0082}"/>
                  </a:ext>
                </a:extLst>
              </p:cNvPr>
              <p:cNvSpPr txBox="1"/>
              <p:nvPr/>
            </p:nvSpPr>
            <p:spPr>
              <a:xfrm>
                <a:off x="7809483" y="1393720"/>
                <a:ext cx="12380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C99FFA-ACE3-AA40-2388-918C921C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483" y="1393720"/>
                <a:ext cx="123805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183F39-7502-65FC-EA76-D8F7D262F802}"/>
                  </a:ext>
                </a:extLst>
              </p:cNvPr>
              <p:cNvSpPr txBox="1"/>
              <p:nvPr/>
            </p:nvSpPr>
            <p:spPr>
              <a:xfrm>
                <a:off x="6493024" y="1393719"/>
                <a:ext cx="12380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183F39-7502-65FC-EA76-D8F7D262F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024" y="1393719"/>
                <a:ext cx="123805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25AA2-4088-E05F-2E4F-B09C1169EA5A}"/>
                  </a:ext>
                </a:extLst>
              </p:cNvPr>
              <p:cNvSpPr txBox="1"/>
              <p:nvPr/>
            </p:nvSpPr>
            <p:spPr>
              <a:xfrm>
                <a:off x="6493024" y="1642010"/>
                <a:ext cx="12380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65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25AA2-4088-E05F-2E4F-B09C1169E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024" y="1642010"/>
                <a:ext cx="123805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8DCE0B-9EA6-B2BB-0995-034CE693C4F7}"/>
                  </a:ext>
                </a:extLst>
              </p:cNvPr>
              <p:cNvSpPr txBox="1"/>
              <p:nvPr/>
            </p:nvSpPr>
            <p:spPr>
              <a:xfrm>
                <a:off x="6360185" y="1883055"/>
                <a:ext cx="12380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47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8DCE0B-9EA6-B2BB-0995-034CE693C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185" y="1883055"/>
                <a:ext cx="1238050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61492D-D5BC-EDD1-0822-140C01F9FBBA}"/>
                  </a:ext>
                </a:extLst>
              </p:cNvPr>
              <p:cNvSpPr txBox="1"/>
              <p:nvPr/>
            </p:nvSpPr>
            <p:spPr>
              <a:xfrm>
                <a:off x="6088042" y="2176699"/>
                <a:ext cx="12380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61492D-D5BC-EDD1-0822-140C01F9F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042" y="2176699"/>
                <a:ext cx="123805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DCAA3F-A6FA-FD12-C5FD-FD4A96DDA909}"/>
                  </a:ext>
                </a:extLst>
              </p:cNvPr>
              <p:cNvSpPr txBox="1"/>
              <p:nvPr/>
            </p:nvSpPr>
            <p:spPr>
              <a:xfrm>
                <a:off x="8175965" y="4221134"/>
                <a:ext cx="12380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DCAA3F-A6FA-FD12-C5FD-FD4A96DDA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965" y="4221134"/>
                <a:ext cx="123805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450AFB-29B5-28A4-2B43-3C54FC77B2A9}"/>
                  </a:ext>
                </a:extLst>
              </p:cNvPr>
              <p:cNvSpPr txBox="1"/>
              <p:nvPr/>
            </p:nvSpPr>
            <p:spPr>
              <a:xfrm>
                <a:off x="6832103" y="4912127"/>
                <a:ext cx="12380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450AFB-29B5-28A4-2B43-3C54FC77B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103" y="4912127"/>
                <a:ext cx="123805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1A84AA-0A97-F879-459D-226F53ED1A5C}"/>
                  </a:ext>
                </a:extLst>
              </p:cNvPr>
              <p:cNvSpPr txBox="1"/>
              <p:nvPr/>
            </p:nvSpPr>
            <p:spPr>
              <a:xfrm>
                <a:off x="7820604" y="5238400"/>
                <a:ext cx="12380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1A84AA-0A97-F879-459D-226F53ED1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604" y="5238400"/>
                <a:ext cx="123805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F002BCD1-3598-A6DC-6F9D-28D5C45E9435}"/>
              </a:ext>
            </a:extLst>
          </p:cNvPr>
          <p:cNvGrpSpPr/>
          <p:nvPr/>
        </p:nvGrpSpPr>
        <p:grpSpPr>
          <a:xfrm>
            <a:off x="1563250" y="5297544"/>
            <a:ext cx="2957575" cy="707886"/>
            <a:chOff x="669178" y="5308034"/>
            <a:chExt cx="2455022" cy="70788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77CBD1-4562-BECC-37BC-FC9258305866}"/>
                </a:ext>
              </a:extLst>
            </p:cNvPr>
            <p:cNvSpPr txBox="1"/>
            <p:nvPr/>
          </p:nvSpPr>
          <p:spPr>
            <a:xfrm>
              <a:off x="958780" y="5308034"/>
              <a:ext cx="21654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ACM </a:t>
              </a:r>
            </a:p>
            <a:p>
              <a:r>
                <a:rPr lang="en-US" dirty="0"/>
                <a:t>UTSOI2 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9B9C7B7-9802-1510-FCEA-E9030CBEB8BC}"/>
                </a:ext>
              </a:extLst>
            </p:cNvPr>
            <p:cNvCxnSpPr/>
            <p:nvPr/>
          </p:nvCxnSpPr>
          <p:spPr>
            <a:xfrm>
              <a:off x="1730829" y="5469740"/>
              <a:ext cx="555171" cy="0"/>
            </a:xfrm>
            <a:prstGeom prst="line">
              <a:avLst/>
            </a:prstGeom>
            <a:ln w="571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C127A1-B319-C319-F9D8-E855E8E25BA3}"/>
                </a:ext>
              </a:extLst>
            </p:cNvPr>
            <p:cNvCxnSpPr/>
            <p:nvPr/>
          </p:nvCxnSpPr>
          <p:spPr>
            <a:xfrm>
              <a:off x="1939102" y="5764097"/>
              <a:ext cx="555171" cy="0"/>
            </a:xfrm>
            <a:prstGeom prst="line">
              <a:avLst/>
            </a:prstGeom>
            <a:ln w="5715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84A59A-18F0-EB3D-F13F-77644AE3C429}"/>
                </a:ext>
              </a:extLst>
            </p:cNvPr>
            <p:cNvSpPr/>
            <p:nvPr/>
          </p:nvSpPr>
          <p:spPr>
            <a:xfrm>
              <a:off x="669178" y="5308034"/>
              <a:ext cx="1965165" cy="6463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849B671-3E72-908D-AB5E-2172DADF8EB3}"/>
                  </a:ext>
                </a:extLst>
              </p:cNvPr>
              <p:cNvSpPr txBox="1"/>
              <p:nvPr/>
            </p:nvSpPr>
            <p:spPr>
              <a:xfrm>
                <a:off x="1443362" y="4265027"/>
                <a:ext cx="2669472" cy="762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𝟔𝟎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𝒏𝒎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849B671-3E72-908D-AB5E-2172DADF8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362" y="4265027"/>
                <a:ext cx="2669472" cy="762901"/>
              </a:xfrm>
              <a:prstGeom prst="rect">
                <a:avLst/>
              </a:prstGeom>
              <a:blipFill>
                <a:blip r:embed="rId13"/>
                <a:stretch>
                  <a:fillRect b="-24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ixaDeTexto 1">
            <a:extLst>
              <a:ext uri="{FF2B5EF4-FFF2-40B4-BE49-F238E27FC236}">
                <a16:creationId xmlns:a16="http://schemas.microsoft.com/office/drawing/2014/main" id="{EA2168C4-78FD-1B65-2C6B-707CB1461DFE}"/>
              </a:ext>
            </a:extLst>
          </p:cNvPr>
          <p:cNvSpPr txBox="1"/>
          <p:nvPr/>
        </p:nvSpPr>
        <p:spPr>
          <a:xfrm>
            <a:off x="4656023" y="4012265"/>
            <a:ext cx="15655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</a:t>
            </a:r>
            <a:r>
              <a:rPr lang="en-US" sz="2000" dirty="0">
                <a:latin typeface="+mj-lt"/>
              </a:rPr>
              <a:t>hort-circuit current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BCFD32D-4B4A-6F9B-0602-3B12E7BCCE60}"/>
              </a:ext>
            </a:extLst>
          </p:cNvPr>
          <p:cNvSpPr txBox="1"/>
          <p:nvPr/>
        </p:nvSpPr>
        <p:spPr>
          <a:xfrm>
            <a:off x="4695446" y="1919009"/>
            <a:ext cx="841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n-lt"/>
              </a:rPr>
              <a:t>VTC</a:t>
            </a:r>
          </a:p>
        </p:txBody>
      </p:sp>
    </p:spTree>
    <p:extLst>
      <p:ext uri="{BB962C8B-B14F-4D97-AF65-F5344CB8AC3E}">
        <p14:creationId xmlns:p14="http://schemas.microsoft.com/office/powerpoint/2010/main" val="3225972821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, Esquemático&#10;&#10;Descrição gerada automaticamente">
            <a:extLst>
              <a:ext uri="{FF2B5EF4-FFF2-40B4-BE49-F238E27FC236}">
                <a16:creationId xmlns:a16="http://schemas.microsoft.com/office/drawing/2014/main" id="{8B6DC1E0-C3F6-8B8F-CE23-A12C9C2C7E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00" y="1755980"/>
            <a:ext cx="4201064" cy="2934990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0990D6DC-4109-7ABD-605D-FF1896A0E12D}"/>
              </a:ext>
            </a:extLst>
          </p:cNvPr>
          <p:cNvSpPr txBox="1"/>
          <p:nvPr/>
        </p:nvSpPr>
        <p:spPr>
          <a:xfrm>
            <a:off x="830415" y="-26136"/>
            <a:ext cx="87266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CMOS Inverter in 130 nm bulk</a:t>
            </a:r>
            <a:endParaRPr lang="pt-BR" sz="3200" dirty="0">
              <a:latin typeface="+mj-lt"/>
            </a:endParaRPr>
          </a:p>
          <a:p>
            <a:r>
              <a:rPr lang="en-US" sz="2800" dirty="0">
                <a:latin typeface="+mj-lt"/>
              </a:rPr>
              <a:t>Output Voltage and pull-down current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C1519E0-2094-B29E-3E75-9A75375E2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940" y="1133745"/>
            <a:ext cx="5419952" cy="49497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29">
                <a:extLst>
                  <a:ext uri="{FF2B5EF4-FFF2-40B4-BE49-F238E27FC236}">
                    <a16:creationId xmlns:a16="http://schemas.microsoft.com/office/drawing/2014/main" id="{94C141FE-7A9A-B39A-AFCE-FB9C65D15E51}"/>
                  </a:ext>
                </a:extLst>
              </p:cNvPr>
              <p:cNvSpPr txBox="1"/>
              <p:nvPr/>
            </p:nvSpPr>
            <p:spPr>
              <a:xfrm>
                <a:off x="1627531" y="5075972"/>
                <a:ext cx="2669472" cy="762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𝒏𝒎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29">
                <a:extLst>
                  <a:ext uri="{FF2B5EF4-FFF2-40B4-BE49-F238E27FC236}">
                    <a16:creationId xmlns:a16="http://schemas.microsoft.com/office/drawing/2014/main" id="{94C141FE-7A9A-B39A-AFCE-FB9C65D15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531" y="5075972"/>
                <a:ext cx="2669472" cy="762901"/>
              </a:xfrm>
              <a:prstGeom prst="rect">
                <a:avLst/>
              </a:prstGeom>
              <a:blipFill>
                <a:blip r:embed="rId4"/>
                <a:stretch>
                  <a:fillRect b="-24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395715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9C952-F9F2-C7DC-5B1A-A302E9EBB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57B98263-57B1-629A-EB74-F6A2B3ADC42D}"/>
              </a:ext>
            </a:extLst>
          </p:cNvPr>
          <p:cNvSpPr txBox="1"/>
          <p:nvPr/>
        </p:nvSpPr>
        <p:spPr>
          <a:xfrm>
            <a:off x="740405" y="0"/>
            <a:ext cx="89966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11-Stages Ring Oscillator 180 nm bulk</a:t>
            </a:r>
            <a:endParaRPr lang="pt-BR" sz="3200" dirty="0">
              <a:latin typeface="+mj-lt"/>
            </a:endParaRPr>
          </a:p>
          <a:p>
            <a:r>
              <a:rPr lang="en-US" sz="2800" dirty="0">
                <a:latin typeface="+mj-lt"/>
              </a:rPr>
              <a:t>Output Voltage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C9C9B33-D10F-F722-81EA-708998226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491" y="1539283"/>
            <a:ext cx="6584114" cy="396613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1E7ADAA-9357-3D5D-E867-B290E76F4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54" y="1888892"/>
            <a:ext cx="3632381" cy="307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874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774812" y="305189"/>
            <a:ext cx="58612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latin typeface="+mj-lt"/>
                <a:cs typeface="Arial" panose="020B0604020202020204" pitchFamily="34" charset="0"/>
              </a:rPr>
              <a:t>Physics-based saturation</a:t>
            </a:r>
          </a:p>
        </p:txBody>
      </p:sp>
      <p:grpSp>
        <p:nvGrpSpPr>
          <p:cNvPr id="2" name="Grupo 33"/>
          <p:cNvGrpSpPr>
            <a:grpSpLocks/>
          </p:cNvGrpSpPr>
          <p:nvPr/>
        </p:nvGrpSpPr>
        <p:grpSpPr bwMode="auto">
          <a:xfrm>
            <a:off x="9077942" y="1277374"/>
            <a:ext cx="941387" cy="1026864"/>
            <a:chOff x="7578617" y="466122"/>
            <a:chExt cx="940021" cy="1027192"/>
          </a:xfrm>
        </p:grpSpPr>
        <p:sp>
          <p:nvSpPr>
            <p:cNvPr id="64535" name="Line 19"/>
            <p:cNvSpPr>
              <a:spLocks noChangeShapeType="1"/>
            </p:cNvSpPr>
            <p:nvPr/>
          </p:nvSpPr>
          <p:spPr bwMode="auto">
            <a:xfrm flipV="1">
              <a:off x="7809188" y="1187668"/>
              <a:ext cx="5465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4536" name="Text Box 20"/>
            <p:cNvSpPr txBox="1">
              <a:spLocks noChangeArrowheads="1"/>
            </p:cNvSpPr>
            <p:nvPr/>
          </p:nvSpPr>
          <p:spPr bwMode="auto">
            <a:xfrm>
              <a:off x="8146180" y="644796"/>
              <a:ext cx="272612" cy="400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z</a:t>
              </a:r>
            </a:p>
          </p:txBody>
        </p:sp>
        <p:sp>
          <p:nvSpPr>
            <p:cNvPr id="64537" name="Text Box 20"/>
            <p:cNvSpPr txBox="1">
              <a:spLocks noChangeArrowheads="1"/>
            </p:cNvSpPr>
            <p:nvPr/>
          </p:nvSpPr>
          <p:spPr bwMode="auto">
            <a:xfrm>
              <a:off x="8246026" y="1093076"/>
              <a:ext cx="272612" cy="400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y</a:t>
              </a:r>
            </a:p>
          </p:txBody>
        </p:sp>
        <p:sp>
          <p:nvSpPr>
            <p:cNvPr id="64538" name="Text Box 20"/>
            <p:cNvSpPr txBox="1">
              <a:spLocks noChangeArrowheads="1"/>
            </p:cNvSpPr>
            <p:nvPr/>
          </p:nvSpPr>
          <p:spPr bwMode="auto">
            <a:xfrm>
              <a:off x="7578617" y="466122"/>
              <a:ext cx="272612" cy="400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x</a:t>
              </a:r>
            </a:p>
          </p:txBody>
        </p:sp>
        <p:sp>
          <p:nvSpPr>
            <p:cNvPr id="64539" name="Line 19"/>
            <p:cNvSpPr>
              <a:spLocks noChangeShapeType="1"/>
            </p:cNvSpPr>
            <p:nvPr/>
          </p:nvSpPr>
          <p:spPr bwMode="auto">
            <a:xfrm rot="-5400000">
              <a:off x="7851232" y="846082"/>
              <a:ext cx="310053" cy="3626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4540" name="Line 19"/>
            <p:cNvSpPr>
              <a:spLocks noChangeShapeType="1"/>
            </p:cNvSpPr>
            <p:nvPr/>
          </p:nvSpPr>
          <p:spPr bwMode="auto">
            <a:xfrm rot="16200000" flipV="1">
              <a:off x="7541174" y="909143"/>
              <a:ext cx="5465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" name="Grupo 61"/>
          <p:cNvGrpSpPr>
            <a:grpSpLocks/>
          </p:cNvGrpSpPr>
          <p:nvPr/>
        </p:nvGrpSpPr>
        <p:grpSpPr bwMode="auto">
          <a:xfrm>
            <a:off x="2913063" y="1339862"/>
            <a:ext cx="6192838" cy="1511197"/>
            <a:chOff x="1343572" y="1534018"/>
            <a:chExt cx="6192345" cy="1511300"/>
          </a:xfrm>
        </p:grpSpPr>
        <p:sp>
          <p:nvSpPr>
            <p:cNvPr id="64521" name="Retângulo 35"/>
            <p:cNvSpPr>
              <a:spLocks noChangeArrowheads="1"/>
            </p:cNvSpPr>
            <p:nvPr/>
          </p:nvSpPr>
          <p:spPr bwMode="auto">
            <a:xfrm>
              <a:off x="1616869" y="2611821"/>
              <a:ext cx="627089" cy="399394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64522" name="Retângulo 34"/>
            <p:cNvSpPr>
              <a:spLocks noChangeArrowheads="1"/>
            </p:cNvSpPr>
            <p:nvPr/>
          </p:nvSpPr>
          <p:spPr bwMode="auto">
            <a:xfrm>
              <a:off x="6348248" y="1681655"/>
              <a:ext cx="620109" cy="399394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64523" name="AutoShape 4"/>
            <p:cNvSpPr>
              <a:spLocks noChangeArrowheads="1"/>
            </p:cNvSpPr>
            <p:nvPr/>
          </p:nvSpPr>
          <p:spPr bwMode="auto">
            <a:xfrm>
              <a:off x="1610272" y="2080118"/>
              <a:ext cx="5346700" cy="952500"/>
            </a:xfrm>
            <a:prstGeom prst="parallelogram">
              <a:avLst>
                <a:gd name="adj" fmla="val 140333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24" name="AutoShape 5"/>
            <p:cNvSpPr>
              <a:spLocks noChangeArrowheads="1"/>
            </p:cNvSpPr>
            <p:nvPr/>
          </p:nvSpPr>
          <p:spPr bwMode="auto">
            <a:xfrm>
              <a:off x="1622972" y="1661018"/>
              <a:ext cx="5346700" cy="952500"/>
            </a:xfrm>
            <a:prstGeom prst="parallelogram">
              <a:avLst>
                <a:gd name="adj" fmla="val 140333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525" name="Line 6"/>
            <p:cNvSpPr>
              <a:spLocks noChangeShapeType="1"/>
            </p:cNvSpPr>
            <p:nvPr/>
          </p:nvSpPr>
          <p:spPr bwMode="auto">
            <a:xfrm flipH="1">
              <a:off x="1616869" y="2616994"/>
              <a:ext cx="0" cy="409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4526" name="Line 7"/>
            <p:cNvSpPr>
              <a:spLocks noChangeShapeType="1"/>
            </p:cNvSpPr>
            <p:nvPr/>
          </p:nvSpPr>
          <p:spPr bwMode="auto">
            <a:xfrm>
              <a:off x="5636172" y="2613518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4527" name="Line 8"/>
            <p:cNvSpPr>
              <a:spLocks noChangeShapeType="1"/>
            </p:cNvSpPr>
            <p:nvPr/>
          </p:nvSpPr>
          <p:spPr bwMode="auto">
            <a:xfrm>
              <a:off x="6956972" y="1661018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4528" name="Line 12"/>
            <p:cNvSpPr>
              <a:spLocks noChangeShapeType="1"/>
            </p:cNvSpPr>
            <p:nvPr/>
          </p:nvSpPr>
          <p:spPr bwMode="auto">
            <a:xfrm flipH="1">
              <a:off x="1343572" y="1534018"/>
              <a:ext cx="1346200" cy="977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4530" name="Line 14"/>
            <p:cNvSpPr>
              <a:spLocks noChangeShapeType="1"/>
            </p:cNvSpPr>
            <p:nvPr/>
          </p:nvSpPr>
          <p:spPr bwMode="auto">
            <a:xfrm>
              <a:off x="7172872" y="1648318"/>
              <a:ext cx="12700" cy="444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4531" name="Text Box 15"/>
            <p:cNvSpPr txBox="1">
              <a:spLocks noChangeArrowheads="1"/>
            </p:cNvSpPr>
            <p:nvPr/>
          </p:nvSpPr>
          <p:spPr bwMode="auto">
            <a:xfrm>
              <a:off x="1724572" y="1699118"/>
              <a:ext cx="8001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/>
                <a:t>W</a:t>
              </a:r>
            </a:p>
          </p:txBody>
        </p:sp>
        <p:sp>
          <p:nvSpPr>
            <p:cNvPr id="64532" name="Text Box 25"/>
            <p:cNvSpPr txBox="1">
              <a:spLocks noChangeArrowheads="1"/>
            </p:cNvSpPr>
            <p:nvPr/>
          </p:nvSpPr>
          <p:spPr bwMode="auto">
            <a:xfrm>
              <a:off x="7217103" y="1557282"/>
              <a:ext cx="318814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t</a:t>
              </a:r>
            </a:p>
          </p:txBody>
        </p:sp>
        <p:cxnSp>
          <p:nvCxnSpPr>
            <p:cNvPr id="64533" name="Conector reto 40"/>
            <p:cNvCxnSpPr>
              <a:cxnSpLocks noChangeShapeType="1"/>
            </p:cNvCxnSpPr>
            <p:nvPr/>
          </p:nvCxnSpPr>
          <p:spPr bwMode="auto">
            <a:xfrm>
              <a:off x="6393787" y="2078667"/>
              <a:ext cx="559463" cy="165"/>
            </a:xfrm>
            <a:prstGeom prst="line">
              <a:avLst/>
            </a:prstGeom>
            <a:noFill/>
            <a:ln w="15875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64534" name="Conector reto 46"/>
            <p:cNvCxnSpPr>
              <a:cxnSpLocks noChangeShapeType="1"/>
            </p:cNvCxnSpPr>
            <p:nvPr/>
          </p:nvCxnSpPr>
          <p:spPr bwMode="auto">
            <a:xfrm flipV="1">
              <a:off x="1626393" y="2629886"/>
              <a:ext cx="561975" cy="400050"/>
            </a:xfrm>
            <a:prstGeom prst="line">
              <a:avLst/>
            </a:prstGeom>
            <a:noFill/>
            <a:ln w="15875" algn="ctr">
              <a:solidFill>
                <a:srgbClr val="FF0000"/>
              </a:solidFill>
              <a:round/>
              <a:headEnd/>
              <a:tailEnd/>
            </a:ln>
          </p:spPr>
        </p:cxnSp>
      </p:grpSp>
      <p:cxnSp>
        <p:nvCxnSpPr>
          <p:cNvPr id="37" name="Conector de seta reta 36"/>
          <p:cNvCxnSpPr/>
          <p:nvPr/>
        </p:nvCxnSpPr>
        <p:spPr bwMode="auto">
          <a:xfrm flipH="1">
            <a:off x="7847629" y="2466412"/>
            <a:ext cx="885825" cy="952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CaixaDeTexto 37"/>
          <p:cNvSpPr txBox="1"/>
          <p:nvPr/>
        </p:nvSpPr>
        <p:spPr>
          <a:xfrm>
            <a:off x="8723929" y="2371161"/>
            <a:ext cx="447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en-US" baseline="-25000" dirty="0"/>
              <a:t>D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627547" y="4468996"/>
            <a:ext cx="10936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+mn-lt"/>
                <a:cs typeface="Arial" panose="020B0604020202020204" pitchFamily="34" charset="0"/>
              </a:rPr>
              <a:t>Q</a:t>
            </a:r>
            <a:r>
              <a:rPr lang="en-US" i="1" baseline="-25000" dirty="0">
                <a:latin typeface="+mn-lt"/>
                <a:cs typeface="Arial" panose="020B0604020202020204" pitchFamily="34" charset="0"/>
              </a:rPr>
              <a:t>Dsat</a:t>
            </a:r>
            <a:r>
              <a:rPr lang="en-US" dirty="0">
                <a:latin typeface="+mn-lt"/>
                <a:cs typeface="Arial" panose="020B0604020202020204" pitchFamily="34" charset="0"/>
              </a:rPr>
              <a:t> is the saturation inversion charge per unit area, </a:t>
            </a:r>
            <a:r>
              <a:rPr lang="pt-BR" dirty="0" err="1">
                <a:latin typeface="+mn-lt"/>
                <a:cs typeface="Arial" panose="020B0604020202020204" pitchFamily="34" charset="0"/>
              </a:rPr>
              <a:t>or</a:t>
            </a:r>
            <a:r>
              <a:rPr lang="pt-BR" dirty="0">
                <a:latin typeface="+mn-lt"/>
                <a:cs typeface="Arial" panose="020B0604020202020204" pitchFamily="34" charset="0"/>
              </a:rPr>
              <a:t>, </a:t>
            </a:r>
            <a:r>
              <a:rPr lang="pt-BR" dirty="0" err="1">
                <a:latin typeface="+mn-lt"/>
                <a:cs typeface="Arial" panose="020B0604020202020204" pitchFamily="34" charset="0"/>
              </a:rPr>
              <a:t>using</a:t>
            </a:r>
            <a:r>
              <a:rPr lang="pt-BR" dirty="0">
                <a:latin typeface="+mn-lt"/>
                <a:cs typeface="Arial" panose="020B0604020202020204" pitchFamily="34" charset="0"/>
              </a:rPr>
              <a:t> </a:t>
            </a:r>
            <a:r>
              <a:rPr lang="pt-BR" dirty="0" err="1">
                <a:latin typeface="+mn-lt"/>
                <a:cs typeface="Arial" panose="020B0604020202020204" pitchFamily="34" charset="0"/>
              </a:rPr>
              <a:t>normalized</a:t>
            </a:r>
            <a:r>
              <a:rPr lang="pt-BR" dirty="0">
                <a:latin typeface="+mn-lt"/>
                <a:cs typeface="Arial" panose="020B0604020202020204" pitchFamily="34" charset="0"/>
              </a:rPr>
              <a:t> </a:t>
            </a:r>
            <a:r>
              <a:rPr lang="pt-BR" dirty="0" err="1">
                <a:latin typeface="+mn-lt"/>
                <a:cs typeface="Arial" panose="020B0604020202020204" pitchFamily="34" charset="0"/>
              </a:rPr>
              <a:t>variables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0421" name="Object 33"/>
              <p:cNvSpPr txBox="1"/>
              <p:nvPr/>
            </p:nvSpPr>
            <p:spPr bwMode="auto">
              <a:xfrm>
                <a:off x="4253154" y="3747316"/>
                <a:ext cx="3357129" cy="603819"/>
              </a:xfrm>
              <a:prstGeom prst="rect">
                <a:avLst/>
              </a:prstGeom>
              <a:solidFill>
                <a:srgbClr val="FFFF00"/>
              </a:solidFill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𝐷𝑠𝑎𝑡</m:t>
                        </m:r>
                      </m:sub>
                    </m:sSub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𝐷𝑠𝑎𝑡</m:t>
                        </m:r>
                      </m:sub>
                    </m:sSub>
                  </m:oMath>
                </a14:m>
                <a:r>
                  <a:rPr lang="pt-BR" sz="2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𝑙𝑖𝑚</m:t>
                        </m:r>
                      </m:sub>
                    </m:sSub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700421" name="Object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3154" y="3747316"/>
                <a:ext cx="3357129" cy="603819"/>
              </a:xfrm>
              <a:prstGeom prst="rect">
                <a:avLst/>
              </a:prstGeom>
              <a:blipFill>
                <a:blip r:embed="rId3"/>
                <a:stretch>
                  <a:fillRect l="-181"/>
                </a:stretch>
              </a:blipFill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F3376A-71F1-4326-B82E-D917207AAA24}"/>
              </a:ext>
            </a:extLst>
          </p:cNvPr>
          <p:cNvCxnSpPr/>
          <p:nvPr/>
        </p:nvCxnSpPr>
        <p:spPr bwMode="auto">
          <a:xfrm>
            <a:off x="4679286" y="1736136"/>
            <a:ext cx="5994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EA9DF2-5433-4CB4-9686-E972B2F3885E}"/>
              </a:ext>
            </a:extLst>
          </p:cNvPr>
          <p:cNvCxnSpPr/>
          <p:nvPr/>
        </p:nvCxnSpPr>
        <p:spPr bwMode="auto">
          <a:xfrm>
            <a:off x="4497013" y="1993435"/>
            <a:ext cx="5994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F496905-2DE6-4189-AA47-8C8745CD9C62}"/>
              </a:ext>
            </a:extLst>
          </p:cNvPr>
          <p:cNvCxnSpPr/>
          <p:nvPr/>
        </p:nvCxnSpPr>
        <p:spPr bwMode="auto">
          <a:xfrm>
            <a:off x="5707192" y="1851985"/>
            <a:ext cx="5994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FF37351-0B45-479F-90E9-36741AE2BB90}"/>
              </a:ext>
            </a:extLst>
          </p:cNvPr>
          <p:cNvCxnSpPr/>
          <p:nvPr/>
        </p:nvCxnSpPr>
        <p:spPr bwMode="auto">
          <a:xfrm>
            <a:off x="6306652" y="2161225"/>
            <a:ext cx="5994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7090D99-605E-4C13-A018-255B56BF3BD1}"/>
              </a:ext>
            </a:extLst>
          </p:cNvPr>
          <p:cNvCxnSpPr/>
          <p:nvPr/>
        </p:nvCxnSpPr>
        <p:spPr bwMode="auto">
          <a:xfrm>
            <a:off x="5168777" y="2253052"/>
            <a:ext cx="5994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567F7F5-C52A-422E-8B82-B5526914A871}"/>
              </a:ext>
            </a:extLst>
          </p:cNvPr>
          <p:cNvCxnSpPr/>
          <p:nvPr/>
        </p:nvCxnSpPr>
        <p:spPr bwMode="auto">
          <a:xfrm>
            <a:off x="6828167" y="1810559"/>
            <a:ext cx="5994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8AFCA4-C51B-4280-95D0-2512984D425F}"/>
              </a:ext>
            </a:extLst>
          </p:cNvPr>
          <p:cNvSpPr txBox="1"/>
          <p:nvPr/>
        </p:nvSpPr>
        <p:spPr>
          <a:xfrm>
            <a:off x="4128384" y="1590891"/>
            <a:ext cx="81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err="1">
                <a:latin typeface="Arial" charset="0"/>
              </a:rPr>
              <a:t>v</a:t>
            </a:r>
            <a:r>
              <a:rPr lang="en-US" sz="1800" i="1" baseline="-25000" dirty="0" err="1">
                <a:latin typeface="Arial" charset="0"/>
              </a:rPr>
              <a:t>lim</a:t>
            </a:r>
            <a:endParaRPr lang="pt-BR" i="1" baseline="-25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B070B4-1343-4A19-9A72-1B769D49386F}"/>
              </a:ext>
            </a:extLst>
          </p:cNvPr>
          <p:cNvSpPr txBox="1"/>
          <p:nvPr/>
        </p:nvSpPr>
        <p:spPr>
          <a:xfrm>
            <a:off x="3557381" y="1482446"/>
            <a:ext cx="4627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 err="1">
                <a:latin typeface="Arial" charset="0"/>
              </a:rPr>
              <a:t>v</a:t>
            </a:r>
            <a:r>
              <a:rPr lang="en-US" sz="1800" i="1" baseline="-25000" dirty="0" err="1">
                <a:latin typeface="Arial" charset="0"/>
              </a:rPr>
              <a:t>lim</a:t>
            </a:r>
            <a:endParaRPr lang="pt-BR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C253C7F-B515-43AC-A685-B7F516341F96}"/>
              </a:ext>
            </a:extLst>
          </p:cNvPr>
          <p:cNvSpPr txBox="1"/>
          <p:nvPr/>
        </p:nvSpPr>
        <p:spPr>
          <a:xfrm>
            <a:off x="4095946" y="2032854"/>
            <a:ext cx="4627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 err="1">
                <a:latin typeface="Arial" charset="0"/>
              </a:rPr>
              <a:t>v</a:t>
            </a:r>
            <a:r>
              <a:rPr lang="en-US" sz="1800" i="1" baseline="-25000" dirty="0" err="1">
                <a:latin typeface="Arial" charset="0"/>
              </a:rPr>
              <a:t>lim</a:t>
            </a:r>
            <a:endParaRPr lang="pt-BR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F722D41-2CF4-4A78-8AE2-529D0CFB2683}"/>
              </a:ext>
            </a:extLst>
          </p:cNvPr>
          <p:cNvSpPr txBox="1"/>
          <p:nvPr/>
        </p:nvSpPr>
        <p:spPr>
          <a:xfrm>
            <a:off x="4417650" y="1640016"/>
            <a:ext cx="4627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 err="1">
                <a:latin typeface="Arial" charset="0"/>
              </a:rPr>
              <a:t>v</a:t>
            </a:r>
            <a:r>
              <a:rPr lang="en-US" sz="1800" i="1" baseline="-25000" dirty="0" err="1">
                <a:latin typeface="Arial" charset="0"/>
              </a:rPr>
              <a:t>lim</a:t>
            </a:r>
            <a:endParaRPr lang="pt-BR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916DE9C-E83E-4116-84CB-79CD55C16236}"/>
              </a:ext>
            </a:extLst>
          </p:cNvPr>
          <p:cNvSpPr txBox="1"/>
          <p:nvPr/>
        </p:nvSpPr>
        <p:spPr>
          <a:xfrm>
            <a:off x="2614207" y="2079387"/>
            <a:ext cx="4627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 err="1">
                <a:latin typeface="Arial" charset="0"/>
              </a:rPr>
              <a:t>v</a:t>
            </a:r>
            <a:r>
              <a:rPr lang="en-US" sz="1800" i="1" baseline="-25000" dirty="0" err="1">
                <a:latin typeface="Arial" charset="0"/>
              </a:rPr>
              <a:t>lim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F34F57-9995-471B-B13C-A28B996E7F59}"/>
                  </a:ext>
                </a:extLst>
              </p:cNvPr>
              <p:cNvSpPr txBox="1"/>
              <p:nvPr/>
            </p:nvSpPr>
            <p:spPr>
              <a:xfrm>
                <a:off x="4627820" y="5014878"/>
                <a:ext cx="2626798" cy="721351"/>
              </a:xfrm>
              <a:prstGeom prst="rect">
                <a:avLst/>
              </a:prstGeom>
              <a:solidFill>
                <a:srgbClr val="FFC000"/>
              </a:solidFill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𝐷𝑠𝑎𝑡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den>
                      </m:f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𝑑𝑠𝑎𝑡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F34F57-9995-471B-B13C-A28B996E7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820" y="5014878"/>
                <a:ext cx="2626798" cy="7213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4D09898-BCB6-2FF0-2243-B0710AD263F3}"/>
              </a:ext>
            </a:extLst>
          </p:cNvPr>
          <p:cNvSpPr txBox="1"/>
          <p:nvPr/>
        </p:nvSpPr>
        <p:spPr>
          <a:xfrm>
            <a:off x="2211421" y="3158813"/>
            <a:ext cx="77472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  <a:cs typeface="Arial" panose="020B0604020202020204" pitchFamily="34" charset="0"/>
              </a:rPr>
              <a:t>Saturation current due to saturation velocity of the carriers</a:t>
            </a:r>
            <a:endParaRPr lang="pt-BR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F5B3D4-20D6-5381-B7B3-71F47C180359}"/>
              </a:ext>
            </a:extLst>
          </p:cNvPr>
          <p:cNvSpPr txBox="1"/>
          <p:nvPr/>
        </p:nvSpPr>
        <p:spPr>
          <a:xfrm>
            <a:off x="750729" y="5856478"/>
            <a:ext cx="10136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“Carrier velocity approaches </a:t>
            </a:r>
            <a:r>
              <a:rPr lang="pt-BR" sz="1400" i="1" dirty="0"/>
              <a:t>v</a:t>
            </a:r>
            <a:r>
              <a:rPr lang="pt-BR" sz="1400" i="1" baseline="-25000" dirty="0"/>
              <a:t>sat</a:t>
            </a:r>
            <a:r>
              <a:rPr lang="pt-BR" sz="1400" dirty="0"/>
              <a:t>, but never reaches </a:t>
            </a:r>
            <a:r>
              <a:rPr lang="pt-BR" sz="1400" i="1" dirty="0" err="1"/>
              <a:t>v</a:t>
            </a:r>
            <a:r>
              <a:rPr lang="pt-BR" sz="1400" i="1" baseline="-25000" dirty="0" err="1"/>
              <a:t>sat</a:t>
            </a:r>
            <a:r>
              <a:rPr lang="pt-BR" sz="1400" dirty="0"/>
              <a:t>” </a:t>
            </a:r>
            <a:r>
              <a:rPr lang="pt-BR" sz="1400" dirty="0" err="1"/>
              <a:t>Y.Taur</a:t>
            </a:r>
            <a:r>
              <a:rPr lang="pt-BR" sz="1400" dirty="0"/>
              <a:t> TED March 2019 </a:t>
            </a:r>
          </a:p>
        </p:txBody>
      </p:sp>
    </p:spTree>
    <p:extLst>
      <p:ext uri="{BB962C8B-B14F-4D97-AF65-F5344CB8AC3E}">
        <p14:creationId xmlns:p14="http://schemas.microsoft.com/office/powerpoint/2010/main" val="3593465889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9A4C1-2AB5-B69E-EA8A-ADAE1EAFA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26CBE56E-C2BC-C0C6-A689-A72093B14ADD}"/>
              </a:ext>
            </a:extLst>
          </p:cNvPr>
          <p:cNvSpPr txBox="1"/>
          <p:nvPr/>
        </p:nvSpPr>
        <p:spPr>
          <a:xfrm>
            <a:off x="650395" y="184281"/>
            <a:ext cx="88209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Self-biased current source in 180 nm bulk</a:t>
            </a:r>
            <a:endParaRPr lang="pt-BR" sz="3200" dirty="0">
              <a:latin typeface="+mj-l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4FBCC63-5B39-B2A0-A9A1-072DC3EB6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90" y="1808820"/>
            <a:ext cx="5119148" cy="310534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3ACA260-308D-25F6-AA6B-B4DABB597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745" y="1808820"/>
            <a:ext cx="6278965" cy="300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3994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5E579-452A-E56B-2BB1-07848D29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278F7F81-DE02-A29B-D586-472401840327}"/>
              </a:ext>
            </a:extLst>
          </p:cNvPr>
          <p:cNvSpPr txBox="1"/>
          <p:nvPr/>
        </p:nvSpPr>
        <p:spPr>
          <a:xfrm>
            <a:off x="740405" y="282381"/>
            <a:ext cx="92440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Common-source Amplifier in 180 nm bulk</a:t>
            </a:r>
            <a:endParaRPr lang="pt-BR" sz="3200" dirty="0">
              <a:latin typeface="+mj-lt"/>
            </a:endParaRPr>
          </a:p>
        </p:txBody>
      </p:sp>
      <p:pic>
        <p:nvPicPr>
          <p:cNvPr id="5" name="Imagem 4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83B35BF3-DE31-133F-5752-AB48D5970A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75" y="1956360"/>
            <a:ext cx="4016605" cy="3272839"/>
          </a:xfrm>
          <a:prstGeom prst="rect">
            <a:avLst/>
          </a:prstGeom>
        </p:spPr>
      </p:pic>
      <p:pic>
        <p:nvPicPr>
          <p:cNvPr id="8" name="Imagem 7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E79AD00F-6A4B-6AB8-06EA-397C63814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" r="7201"/>
          <a:stretch>
            <a:fillRect/>
          </a:stretch>
        </p:blipFill>
        <p:spPr>
          <a:xfrm>
            <a:off x="4876971" y="1493785"/>
            <a:ext cx="7296394" cy="414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68517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id="{CFFBFA66-B92C-C9FA-E374-4C4400460FB3}"/>
              </a:ext>
            </a:extLst>
          </p:cNvPr>
          <p:cNvSpPr txBox="1"/>
          <p:nvPr/>
        </p:nvSpPr>
        <p:spPr>
          <a:xfrm>
            <a:off x="785410" y="259994"/>
            <a:ext cx="6303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Summary – The ACM2 model</a:t>
            </a:r>
            <a:endParaRPr lang="en-US" sz="2800" spc="300" dirty="0"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E4DBFBC-77ED-5D7A-D190-10E18596176E}"/>
              </a:ext>
            </a:extLst>
          </p:cNvPr>
          <p:cNvSpPr txBox="1"/>
          <p:nvPr/>
        </p:nvSpPr>
        <p:spPr>
          <a:xfrm>
            <a:off x="875420" y="1240722"/>
            <a:ext cx="10036116" cy="4300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 truly compact MOSFET model with single-piece functions</a:t>
            </a:r>
          </a:p>
          <a:p>
            <a:pPr marL="34290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Implemented in Verilog-A for simulation</a:t>
            </a:r>
          </a:p>
          <a:p>
            <a:pPr marL="80010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Interchangeable between simulators (SPICE or SPECTRE)</a:t>
            </a:r>
          </a:p>
          <a:p>
            <a:pPr marL="34290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Verified in all three open-source PDKs (Sky130, GF180, IHP-SG13G2)</a:t>
            </a:r>
          </a:p>
          <a:p>
            <a:pPr marL="34290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Helpful to designers (only 5-DC-parameters)</a:t>
            </a:r>
          </a:p>
          <a:p>
            <a:pPr marL="34290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Simplified parameter extraction procedure</a:t>
            </a:r>
          </a:p>
          <a:p>
            <a:pPr marL="80010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extracted from simulations or chip measurements</a:t>
            </a:r>
          </a:p>
        </p:txBody>
      </p:sp>
    </p:spTree>
    <p:extLst>
      <p:ext uri="{BB962C8B-B14F-4D97-AF65-F5344CB8AC3E}">
        <p14:creationId xmlns:p14="http://schemas.microsoft.com/office/powerpoint/2010/main" val="2493422188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0415" y="323655"/>
            <a:ext cx="2813050" cy="496887"/>
          </a:xfrm>
          <a:noFill/>
          <a:ln/>
        </p:spPr>
        <p:txBody>
          <a:bodyPr>
            <a:noAutofit/>
          </a:bodyPr>
          <a:lstStyle/>
          <a:p>
            <a:pPr algn="ctr"/>
            <a:r>
              <a:rPr lang="en-US" sz="3400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205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5715" y="1223755"/>
            <a:ext cx="10947400" cy="1901825"/>
          </a:xfrm>
          <a:noFill/>
          <a:ln/>
        </p:spPr>
        <p:txBody>
          <a:bodyPr>
            <a:noAutofit/>
          </a:bodyPr>
          <a:lstStyle/>
          <a:p>
            <a:pPr algn="just"/>
            <a:r>
              <a:rPr lang="pt-BR" sz="2000" dirty="0">
                <a:ea typeface="Calibri" panose="020F0502020204030204" pitchFamily="34" charset="0"/>
                <a:cs typeface="Calibri" panose="020F0502020204030204" pitchFamily="34" charset="0"/>
              </a:rPr>
              <a:t>Deni Germano Alves Neto et al., "Design-Oriented Single-Piece 5-DC-Parameter MOSFET Model,” in IEEE Access, 2024.</a:t>
            </a:r>
          </a:p>
          <a:p>
            <a:pPr algn="just"/>
            <a:r>
              <a:rPr lang="pt-BR" sz="2000" dirty="0">
                <a:ea typeface="Calibri" panose="020F0502020204030204" pitchFamily="34" charset="0"/>
                <a:cs typeface="Calibri" panose="020F0502020204030204" pitchFamily="34" charset="0"/>
              </a:rPr>
              <a:t>C.M. Adornes, D.G. Alves Neto, M.C Schneider, C. </a:t>
            </a:r>
            <a:r>
              <a:rPr lang="pt-BR" sz="2000" dirty="0" err="1">
                <a:ea typeface="Calibri" panose="020F0502020204030204" pitchFamily="34" charset="0"/>
                <a:cs typeface="Calibri" panose="020F0502020204030204" pitchFamily="34" charset="0"/>
              </a:rPr>
              <a:t>Galup</a:t>
            </a:r>
            <a:r>
              <a:rPr lang="pt-BR" sz="2000" dirty="0">
                <a:ea typeface="Calibri" panose="020F0502020204030204" pitchFamily="34" charset="0"/>
                <a:cs typeface="Calibri" panose="020F0502020204030204" pitchFamily="34" charset="0"/>
              </a:rPr>
              <a:t>-Montoro,“</a:t>
            </a:r>
            <a:r>
              <a:rPr lang="pt-BR" sz="2000" dirty="0" err="1">
                <a:ea typeface="Calibri" panose="020F0502020204030204" pitchFamily="34" charset="0"/>
                <a:cs typeface="Calibri" panose="020F0502020204030204" pitchFamily="34" charset="0"/>
              </a:rPr>
              <a:t>Bridging</a:t>
            </a:r>
            <a:r>
              <a:rPr lang="pt-BR" sz="20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dirty="0" err="1"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pt-BR" sz="2000" dirty="0">
                <a:ea typeface="Calibri" panose="020F0502020204030204" pitchFamily="34" charset="0"/>
                <a:cs typeface="Calibri" panose="020F0502020204030204" pitchFamily="34" charset="0"/>
              </a:rPr>
              <a:t> Gap </a:t>
            </a:r>
            <a:r>
              <a:rPr lang="pt-BR" sz="2000" dirty="0" err="1">
                <a:ea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pt-BR" sz="2000" dirty="0">
                <a:ea typeface="Calibri" panose="020F0502020204030204" pitchFamily="34" charset="0"/>
                <a:cs typeface="Calibri" panose="020F0502020204030204" pitchFamily="34" charset="0"/>
              </a:rPr>
              <a:t> Design </a:t>
            </a:r>
            <a:r>
              <a:rPr lang="pt-BR" sz="2000" dirty="0" err="1"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BR" sz="20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dirty="0" err="1">
                <a:ea typeface="Calibri" panose="020F0502020204030204" pitchFamily="34" charset="0"/>
                <a:cs typeface="Calibri" panose="020F0502020204030204" pitchFamily="34" charset="0"/>
              </a:rPr>
              <a:t>Simulation</a:t>
            </a:r>
            <a:r>
              <a:rPr lang="pt-BR" sz="2000" dirty="0">
                <a:ea typeface="Calibri" panose="020F0502020204030204" pitchFamily="34" charset="0"/>
                <a:cs typeface="Calibri" panose="020F0502020204030204" pitchFamily="34" charset="0"/>
              </a:rPr>
              <a:t> of Low-</a:t>
            </a:r>
            <a:r>
              <a:rPr lang="pt-BR" sz="2000" dirty="0" err="1">
                <a:ea typeface="Calibri" panose="020F0502020204030204" pitchFamily="34" charset="0"/>
                <a:cs typeface="Calibri" panose="020F0502020204030204" pitchFamily="34" charset="0"/>
              </a:rPr>
              <a:t>Voltage</a:t>
            </a:r>
            <a:r>
              <a:rPr lang="pt-BR" sz="2000" dirty="0">
                <a:ea typeface="Calibri" panose="020F0502020204030204" pitchFamily="34" charset="0"/>
                <a:cs typeface="Calibri" panose="020F0502020204030204" pitchFamily="34" charset="0"/>
              </a:rPr>
              <a:t> CMOS </a:t>
            </a:r>
            <a:r>
              <a:rPr lang="pt-BR" sz="2000" dirty="0" err="1">
                <a:ea typeface="Calibri" panose="020F0502020204030204" pitchFamily="34" charset="0"/>
                <a:cs typeface="Calibri" panose="020F0502020204030204" pitchFamily="34" charset="0"/>
              </a:rPr>
              <a:t>Circuits</a:t>
            </a:r>
            <a:r>
              <a:rPr lang="pt-BR" sz="2000" dirty="0">
                <a:ea typeface="Calibri" panose="020F0502020204030204" pitchFamily="34" charset="0"/>
                <a:cs typeface="Calibri" panose="020F0502020204030204" pitchFamily="34" charset="0"/>
              </a:rPr>
              <a:t>,” Journal of Low Power Electronics, 2022.</a:t>
            </a:r>
            <a:endParaRPr lang="en-US" altLang="en-US" sz="20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ACM2 </a:t>
            </a:r>
            <a:r>
              <a:rPr lang="en-US" sz="2000" dirty="0" err="1">
                <a:ea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https://github.com/ACMmodel/MOSFET_model</a:t>
            </a:r>
            <a:endParaRPr lang="en-US" sz="20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IHP </a:t>
            </a:r>
            <a:r>
              <a:rPr lang="en-US" sz="2000" dirty="0" err="1">
                <a:ea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 : https://github.com/IHP-GmbH/IHP-Open-PDK</a:t>
            </a:r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BB061555-4F80-907E-A0C6-9B1A7F116E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332" y="3822053"/>
            <a:ext cx="2250250" cy="2250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0912" y="3899368"/>
            <a:ext cx="48665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altLang="zh-CN" b="1" dirty="0">
                <a:latin typeface="+mn-lt"/>
                <a:cs typeface="Arial" panose="020B0604020202020204" pitchFamily="34" charset="0"/>
              </a:rPr>
              <a:t>Available in Github: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altLang="zh-CN" b="1" dirty="0">
                <a:latin typeface="+mn-lt"/>
                <a:cs typeface="Arial" panose="020B0604020202020204" pitchFamily="34" charset="0"/>
              </a:rPr>
              <a:t>DC model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altLang="zh-CN" b="1" dirty="0">
                <a:latin typeface="+mn-lt"/>
                <a:cs typeface="Arial" panose="020B0604020202020204" pitchFamily="34" charset="0"/>
              </a:rPr>
              <a:t>Small-signal model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altLang="zh-CN" b="1" dirty="0">
                <a:latin typeface="+mn-lt"/>
                <a:cs typeface="Arial" panose="020B0604020202020204" pitchFamily="34" charset="0"/>
              </a:rPr>
              <a:t>Dynamic model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altLang="zh-CN" b="1" dirty="0">
                <a:latin typeface="+mn-lt"/>
                <a:cs typeface="Arial" panose="020B0604020202020204" pitchFamily="34" charset="0"/>
              </a:rPr>
              <a:t>Thermal &amp; </a:t>
            </a:r>
          </a:p>
          <a:p>
            <a:pPr lvl="1"/>
            <a:r>
              <a:rPr lang="pt-BR" altLang="zh-CN" b="1" dirty="0">
                <a:latin typeface="+mn-lt"/>
                <a:cs typeface="Arial" panose="020B0604020202020204" pitchFamily="34" charset="0"/>
              </a:rPr>
              <a:t>Flicker noise models (1/f</a:t>
            </a:r>
            <a:r>
              <a:rPr lang="pt-BR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24B7559-7C1C-8EC8-7099-0F605A591F6C}"/>
              </a:ext>
            </a:extLst>
          </p:cNvPr>
          <p:cNvSpPr/>
          <p:nvPr/>
        </p:nvSpPr>
        <p:spPr>
          <a:xfrm>
            <a:off x="6383280" y="4449476"/>
            <a:ext cx="1086348" cy="6946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637411" y="444222"/>
            <a:ext cx="8955995" cy="554038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tx1"/>
                </a:solidFill>
              </a:rPr>
              <a:t>Appendix: </a:t>
            </a:r>
            <a:r>
              <a:rPr lang="en-US" sz="3200" dirty="0" err="1">
                <a:solidFill>
                  <a:schemeClr val="tx1"/>
                </a:solidFill>
              </a:rPr>
              <a:t>Qucs</a:t>
            </a:r>
            <a:r>
              <a:rPr lang="en-US" sz="3200" dirty="0">
                <a:solidFill>
                  <a:schemeClr val="tx1"/>
                </a:solidFill>
              </a:rPr>
              <a:t>-S - Quite universal circuit simulator with SPICE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FBC879C-89FF-3BF2-8233-72B406CAD1F7}"/>
              </a:ext>
            </a:extLst>
          </p:cNvPr>
          <p:cNvSpPr/>
          <p:nvPr/>
        </p:nvSpPr>
        <p:spPr>
          <a:xfrm>
            <a:off x="7481960" y="1064852"/>
            <a:ext cx="1592102" cy="7738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1A19CF0-B46A-7D7A-4EFA-9E0999FD43B8}"/>
              </a:ext>
            </a:extLst>
          </p:cNvPr>
          <p:cNvSpPr txBox="1"/>
          <p:nvPr/>
        </p:nvSpPr>
        <p:spPr>
          <a:xfrm>
            <a:off x="7353992" y="1169100"/>
            <a:ext cx="1822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VERILOG-A</a:t>
            </a:r>
            <a:br>
              <a:rPr lang="pt-BR" sz="1400" dirty="0"/>
            </a:br>
            <a:r>
              <a:rPr lang="pt-BR" sz="1400" dirty="0"/>
              <a:t>(Model </a:t>
            </a:r>
            <a:r>
              <a:rPr lang="pt-BR" sz="1400" dirty="0" err="1"/>
              <a:t>Equations</a:t>
            </a:r>
            <a:r>
              <a:rPr lang="pt-BR" sz="1400" dirty="0"/>
              <a:t>)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B87EE1-D8D9-99AD-7FDE-EDE9C812F0C4}"/>
              </a:ext>
            </a:extLst>
          </p:cNvPr>
          <p:cNvSpPr txBox="1"/>
          <p:nvPr/>
        </p:nvSpPr>
        <p:spPr>
          <a:xfrm>
            <a:off x="7805125" y="2417919"/>
            <a:ext cx="1027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OPENVAF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D6335A6-914F-50AA-D865-C1A3BB997F51}"/>
              </a:ext>
            </a:extLst>
          </p:cNvPr>
          <p:cNvSpPr txBox="1"/>
          <p:nvPr/>
        </p:nvSpPr>
        <p:spPr>
          <a:xfrm>
            <a:off x="7739053" y="5757661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Qucsator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CBEA3E0-5819-2F6D-A325-ED2E4A70D84A}"/>
              </a:ext>
            </a:extLst>
          </p:cNvPr>
          <p:cNvSpPr txBox="1"/>
          <p:nvPr/>
        </p:nvSpPr>
        <p:spPr>
          <a:xfrm>
            <a:off x="9888672" y="5131463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XYCE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A7CA6D7-F8A8-B678-B8F4-417C91CB5918}"/>
              </a:ext>
            </a:extLst>
          </p:cNvPr>
          <p:cNvSpPr txBox="1"/>
          <p:nvPr/>
        </p:nvSpPr>
        <p:spPr>
          <a:xfrm>
            <a:off x="5302702" y="2122085"/>
            <a:ext cx="1601721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1600" dirty="0"/>
              <a:t>SG13G2 PDK </a:t>
            </a:r>
          </a:p>
        </p:txBody>
      </p:sp>
      <p:cxnSp>
        <p:nvCxnSpPr>
          <p:cNvPr id="45" name="Conector: Angulado 44">
            <a:extLst>
              <a:ext uri="{FF2B5EF4-FFF2-40B4-BE49-F238E27FC236}">
                <a16:creationId xmlns:a16="http://schemas.microsoft.com/office/drawing/2014/main" id="{B13FF43A-EE8F-C896-729B-5F594101B7C3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88456" y="3746907"/>
            <a:ext cx="490430" cy="1911320"/>
          </a:xfrm>
          <a:prstGeom prst="bentConnector3">
            <a:avLst>
              <a:gd name="adj1" fmla="val 49353"/>
            </a:avLst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Conector: Angulado 50">
            <a:extLst>
              <a:ext uri="{FF2B5EF4-FFF2-40B4-BE49-F238E27FC236}">
                <a16:creationId xmlns:a16="http://schemas.microsoft.com/office/drawing/2014/main" id="{382E9CF6-C5DD-5A15-892E-3F9F936D5DDA}"/>
              </a:ext>
            </a:extLst>
          </p:cNvPr>
          <p:cNvCxnSpPr>
            <a:cxnSpLocks/>
          </p:cNvCxnSpPr>
          <p:nvPr/>
        </p:nvCxnSpPr>
        <p:spPr>
          <a:xfrm rot="5400000">
            <a:off x="7103783" y="3785825"/>
            <a:ext cx="502703" cy="184575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3C10F7EC-1A27-68C4-5717-7B8DE7FFFBC0}"/>
              </a:ext>
            </a:extLst>
          </p:cNvPr>
          <p:cNvCxnSpPr>
            <a:cxnSpLocks/>
          </p:cNvCxnSpPr>
          <p:nvPr/>
        </p:nvCxnSpPr>
        <p:spPr>
          <a:xfrm>
            <a:off x="8278011" y="4456401"/>
            <a:ext cx="0" cy="5088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37D033EC-5F4D-6A59-7281-5A152AD8E25B}"/>
              </a:ext>
            </a:extLst>
          </p:cNvPr>
          <p:cNvCxnSpPr>
            <a:cxnSpLocks/>
          </p:cNvCxnSpPr>
          <p:nvPr/>
        </p:nvCxnSpPr>
        <p:spPr>
          <a:xfrm>
            <a:off x="8278011" y="2955090"/>
            <a:ext cx="0" cy="3426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6126267B-3A28-A570-70F3-448713F29A7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278011" y="1838664"/>
            <a:ext cx="0" cy="3426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8C261828-28A8-12A2-577C-910E423187F3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665870" y="1451758"/>
            <a:ext cx="816090" cy="56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Imagem 76">
            <a:extLst>
              <a:ext uri="{FF2B5EF4-FFF2-40B4-BE49-F238E27FC236}">
                <a16:creationId xmlns:a16="http://schemas.microsoft.com/office/drawing/2014/main" id="{158582DC-F2C5-2DC2-5004-ADB89470F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1" y="1905943"/>
            <a:ext cx="3209530" cy="304611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DDA99C8-2BEE-60ED-81A3-8CD1A5C59731}"/>
              </a:ext>
            </a:extLst>
          </p:cNvPr>
          <p:cNvSpPr txBox="1"/>
          <p:nvPr/>
        </p:nvSpPr>
        <p:spPr>
          <a:xfrm>
            <a:off x="965430" y="1251703"/>
            <a:ext cx="2725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rgbClr val="0000FF"/>
                </a:solidFill>
              </a:rPr>
              <a:t>Simulation</a:t>
            </a:r>
            <a:r>
              <a:rPr lang="pt-BR" b="1" dirty="0">
                <a:solidFill>
                  <a:srgbClr val="0000FF"/>
                </a:solidFill>
              </a:rPr>
              <a:t> setup: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3633D38-5F45-7A47-5715-12D4BBC95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953" y="2219249"/>
            <a:ext cx="2665515" cy="68924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1067EA5-C158-014A-3486-FBADF8A90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388" y="854151"/>
            <a:ext cx="1142646" cy="119521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0ED3A7B-2A5D-24FC-DEE6-FBCB0682A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8679" y="3318303"/>
            <a:ext cx="1093565" cy="1104996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C3F96136-D663-4FEC-40C3-D00BA8E0F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4954" y="4909826"/>
            <a:ext cx="1934083" cy="847835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B85EB8A3-2086-246D-CD4C-4786477735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5388" y="4943896"/>
            <a:ext cx="1893734" cy="99068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B3C3F86-F156-235D-FB79-7830C9C4BA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8235" y="4953296"/>
            <a:ext cx="894449" cy="86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44801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760019" y="399455"/>
            <a:ext cx="8828088" cy="554037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tx1"/>
                </a:solidFill>
              </a:rPr>
              <a:t>Appendix: </a:t>
            </a:r>
            <a:r>
              <a:rPr lang="en-US" sz="3200" dirty="0" err="1">
                <a:solidFill>
                  <a:schemeClr val="tx1"/>
                </a:solidFill>
              </a:rPr>
              <a:t>Qucs</a:t>
            </a:r>
            <a:r>
              <a:rPr lang="en-US" sz="3200" dirty="0">
                <a:solidFill>
                  <a:schemeClr val="tx1"/>
                </a:solidFill>
              </a:rPr>
              <a:t>-S - Quite universal circuit simulator with SPICE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D790882-B035-774A-5A0E-2E5852897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125" y="1350973"/>
            <a:ext cx="6243502" cy="503035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FB254404-08E9-1C96-779B-3E0094D92921}"/>
              </a:ext>
            </a:extLst>
          </p:cNvPr>
          <p:cNvSpPr/>
          <p:nvPr/>
        </p:nvSpPr>
        <p:spPr>
          <a:xfrm>
            <a:off x="4623718" y="1414108"/>
            <a:ext cx="3974182" cy="64964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74C2342-4111-7DD1-3484-9222C5E6BB8F}"/>
              </a:ext>
            </a:extLst>
          </p:cNvPr>
          <p:cNvSpPr txBox="1"/>
          <p:nvPr/>
        </p:nvSpPr>
        <p:spPr>
          <a:xfrm>
            <a:off x="1776252" y="3113677"/>
            <a:ext cx="24247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04040"/>
                </a:solidFill>
                <a:latin typeface="Lato" panose="020F0502020204030204" pitchFamily="34" charset="0"/>
              </a:rPr>
              <a:t>Ngspice</a:t>
            </a:r>
            <a:r>
              <a:rPr lang="en-US" dirty="0">
                <a:solidFill>
                  <a:srgbClr val="404040"/>
                </a:solidFill>
                <a:latin typeface="Lato" panose="020F0502020204030204" pitchFamily="34" charset="0"/>
              </a:rPr>
              <a:t> simulations: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  <a:latin typeface="Lato" panose="020F0502020204030204" pitchFamily="34" charset="0"/>
              </a:rPr>
              <a:t>DC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  <a:latin typeface="Lato" panose="020F0502020204030204" pitchFamily="34" charset="0"/>
              </a:rPr>
              <a:t>AC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  <a:latin typeface="Lato" panose="020F0502020204030204" pitchFamily="34" charset="0"/>
              </a:rPr>
              <a:t>TRAN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  <a:latin typeface="Lato" panose="020F0502020204030204" pitchFamily="34" charset="0"/>
              </a:rPr>
              <a:t>S-parameters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  <a:latin typeface="Lato" panose="020F0502020204030204" pitchFamily="34" charset="0"/>
              </a:rPr>
              <a:t>Noise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  <a:latin typeface="Lato" panose="020F0502020204030204" pitchFamily="34" charset="0"/>
              </a:rPr>
              <a:t>Fourier</a:t>
            </a:r>
            <a:endParaRPr lang="pt-BR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FE1B3C3-3C04-0400-BEDD-00093F9E6DBD}"/>
              </a:ext>
            </a:extLst>
          </p:cNvPr>
          <p:cNvSpPr/>
          <p:nvPr/>
        </p:nvSpPr>
        <p:spPr>
          <a:xfrm>
            <a:off x="4252126" y="3429000"/>
            <a:ext cx="1843875" cy="201489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B4CE11C5-45F2-1997-1B36-B8B7D63157F7}"/>
              </a:ext>
            </a:extLst>
          </p:cNvPr>
          <p:cNvCxnSpPr/>
          <p:nvPr/>
        </p:nvCxnSpPr>
        <p:spPr>
          <a:xfrm>
            <a:off x="10007600" y="2540000"/>
            <a:ext cx="0" cy="6794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5B0F870-B5DF-B5D6-A416-4C495D912BC5}"/>
              </a:ext>
            </a:extLst>
          </p:cNvPr>
          <p:cNvSpPr txBox="1"/>
          <p:nvPr/>
        </p:nvSpPr>
        <p:spPr>
          <a:xfrm>
            <a:off x="9090452" y="2174875"/>
            <a:ext cx="1822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Diagram</a:t>
            </a:r>
            <a:r>
              <a:rPr lang="pt-BR" sz="1600" dirty="0"/>
              <a:t> </a:t>
            </a:r>
            <a:r>
              <a:rPr lang="pt-BR" sz="1600" dirty="0" err="1"/>
              <a:t>results</a:t>
            </a:r>
            <a:endParaRPr lang="pt-BR" sz="1600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4D42FEF-B6A4-95BF-4A39-EBC27EC1516F}"/>
              </a:ext>
            </a:extLst>
          </p:cNvPr>
          <p:cNvSpPr txBox="1"/>
          <p:nvPr/>
        </p:nvSpPr>
        <p:spPr>
          <a:xfrm>
            <a:off x="6932221" y="2208798"/>
            <a:ext cx="1699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Tabular </a:t>
            </a:r>
            <a:r>
              <a:rPr lang="pt-BR" sz="1600" dirty="0" err="1"/>
              <a:t>results</a:t>
            </a:r>
            <a:endParaRPr lang="pt-BR" sz="1600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777116E-4B53-5D63-B7E0-34B2B5D78F89}"/>
              </a:ext>
            </a:extLst>
          </p:cNvPr>
          <p:cNvSpPr txBox="1"/>
          <p:nvPr/>
        </p:nvSpPr>
        <p:spPr>
          <a:xfrm>
            <a:off x="4572621" y="1074397"/>
            <a:ext cx="6197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Device path for </a:t>
            </a:r>
            <a:r>
              <a:rPr lang="pt-BR" sz="1600" dirty="0" err="1"/>
              <a:t>the</a:t>
            </a:r>
            <a:r>
              <a:rPr lang="pt-BR" sz="1600" dirty="0"/>
              <a:t> MOS model </a:t>
            </a:r>
            <a:r>
              <a:rPr lang="pt-BR" sz="1600" dirty="0" err="1"/>
              <a:t>and</a:t>
            </a:r>
            <a:r>
              <a:rPr lang="pt-BR" sz="1600" dirty="0"/>
              <a:t> </a:t>
            </a:r>
            <a:r>
              <a:rPr lang="pt-BR" sz="1600" dirty="0" err="1"/>
              <a:t>parameters</a:t>
            </a:r>
            <a:r>
              <a:rPr lang="pt-BR" sz="1600" dirty="0"/>
              <a:t> (IHP </a:t>
            </a:r>
            <a:r>
              <a:rPr lang="pt-BR" sz="1600" dirty="0" err="1"/>
              <a:t>pdk</a:t>
            </a:r>
            <a:r>
              <a:rPr lang="pt-BR" sz="1600" dirty="0"/>
              <a:t>)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544F652-5F96-36AE-F520-754C9A92CE14}"/>
              </a:ext>
            </a:extLst>
          </p:cNvPr>
          <p:cNvSpPr txBox="1"/>
          <p:nvPr/>
        </p:nvSpPr>
        <p:spPr>
          <a:xfrm>
            <a:off x="4373393" y="5519174"/>
            <a:ext cx="125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Circuit</a:t>
            </a:r>
          </a:p>
          <a:p>
            <a:r>
              <a:rPr lang="pt-BR" sz="1600" dirty="0" err="1"/>
              <a:t>Schematic</a:t>
            </a:r>
            <a:endParaRPr lang="pt-BR" sz="1600" dirty="0"/>
          </a:p>
        </p:txBody>
      </p:sp>
      <p:sp>
        <p:nvSpPr>
          <p:cNvPr id="38" name="Chave Esquerda 37">
            <a:extLst>
              <a:ext uri="{FF2B5EF4-FFF2-40B4-BE49-F238E27FC236}">
                <a16:creationId xmlns:a16="http://schemas.microsoft.com/office/drawing/2014/main" id="{6B61FED5-102C-B14D-5D14-1967981846F0}"/>
              </a:ext>
            </a:extLst>
          </p:cNvPr>
          <p:cNvSpPr/>
          <p:nvPr/>
        </p:nvSpPr>
        <p:spPr>
          <a:xfrm>
            <a:off x="4318357" y="2063751"/>
            <a:ext cx="254265" cy="136409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E880F1EC-1641-F329-B4F1-61A7FA01C6CD}"/>
              </a:ext>
            </a:extLst>
          </p:cNvPr>
          <p:cNvSpPr txBox="1"/>
          <p:nvPr/>
        </p:nvSpPr>
        <p:spPr>
          <a:xfrm>
            <a:off x="3011726" y="2407852"/>
            <a:ext cx="1390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Simulations</a:t>
            </a:r>
            <a:endParaRPr lang="pt-BR" sz="1600" dirty="0"/>
          </a:p>
          <a:p>
            <a:r>
              <a:rPr lang="pt-BR" sz="1600" dirty="0" err="1"/>
              <a:t>Control</a:t>
            </a:r>
            <a:r>
              <a:rPr lang="pt-BR" sz="1600" dirty="0"/>
              <a:t> 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4A2C983-E622-850D-F704-A1672C5A61A1}"/>
              </a:ext>
            </a:extLst>
          </p:cNvPr>
          <p:cNvSpPr txBox="1"/>
          <p:nvPr/>
        </p:nvSpPr>
        <p:spPr>
          <a:xfrm>
            <a:off x="5525898" y="2143453"/>
            <a:ext cx="150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Input </a:t>
            </a:r>
            <a:r>
              <a:rPr lang="pt-BR" dirty="0" err="1"/>
              <a:t>eqs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311755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43D2F-5614-1B74-4982-F4884F292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C6484F22-4CEC-6136-5AB3-7074ED80C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1718810"/>
            <a:ext cx="10566400" cy="430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 eaLnBrk="1" hangingPunct="1"/>
            <a:r>
              <a:rPr lang="it-IT" altLang="en-US" sz="3200" b="1" kern="0" dirty="0"/>
              <a:t>Design and Simulation of analog/RF ICs </a:t>
            </a:r>
            <a:br>
              <a:rPr lang="it-IT" altLang="en-US" sz="3200" b="1" kern="0" dirty="0"/>
            </a:br>
            <a:r>
              <a:rPr lang="it-IT" altLang="en-US" sz="3200" b="1" kern="0" dirty="0"/>
              <a:t>with Open-Source CAD Tools and PDKs</a:t>
            </a:r>
            <a:r>
              <a:rPr lang="pt-BR" altLang="en-US" sz="3200" b="1" kern="0" dirty="0"/>
              <a:t>:</a:t>
            </a:r>
            <a:endParaRPr lang="en-US" altLang="en-US" sz="3200" kern="0" dirty="0"/>
          </a:p>
          <a:p>
            <a:pPr algn="ctr" eaLnBrk="1" hangingPunct="1"/>
            <a:r>
              <a:rPr lang="en-US" altLang="en-US" sz="3200" kern="0" dirty="0"/>
              <a:t>RF Circuit Design</a:t>
            </a:r>
          </a:p>
          <a:p>
            <a:pPr algn="ctr" eaLnBrk="1" hangingPunct="1"/>
            <a:br>
              <a:rPr lang="en-US" altLang="en-US" sz="3600" kern="0" dirty="0"/>
            </a:br>
            <a:r>
              <a:rPr lang="en-US" altLang="en-US" sz="2400" kern="0" dirty="0"/>
              <a:t>Pr. Sylvain </a:t>
            </a:r>
            <a:r>
              <a:rPr lang="en-US" altLang="en-US" sz="2400" kern="0" dirty="0" err="1"/>
              <a:t>Bourdel</a:t>
            </a:r>
            <a:br>
              <a:rPr lang="en-US" altLang="en-US" sz="2400" kern="0" dirty="0"/>
            </a:br>
            <a:r>
              <a:rPr lang="en-US" altLang="en-US" sz="2400" kern="0" dirty="0"/>
              <a:t>TIMA Laboratory</a:t>
            </a:r>
            <a:br>
              <a:rPr lang="en-US" altLang="en-US" sz="2400" kern="0" dirty="0"/>
            </a:br>
            <a:r>
              <a:rPr lang="en-US" altLang="en-US" sz="2400" kern="0" dirty="0"/>
              <a:t>Grenoble INP, France</a:t>
            </a:r>
          </a:p>
          <a:p>
            <a:pPr algn="ctr" eaLnBrk="1" hangingPunct="1"/>
            <a:br>
              <a:rPr lang="en-US" altLang="en-US" sz="2400" kern="0" dirty="0"/>
            </a:br>
            <a:br>
              <a:rPr lang="en-US" altLang="en-US" sz="2400" kern="0" dirty="0"/>
            </a:br>
            <a:endParaRPr lang="en-US" altLang="en-US" sz="2400" kern="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2154007-9C92-19D5-6A2F-F207E0B373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" y="5541324"/>
            <a:ext cx="1538642" cy="49151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530CB72-724F-361C-A049-9317667609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090" y="5485603"/>
            <a:ext cx="594018" cy="59401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3FD5E49-CA0D-8FEA-E33B-7055DDF6C8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80" y="5601365"/>
            <a:ext cx="594019" cy="4672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869F579-2BB0-CD0C-F4F5-0E149D5EC3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00" y="5601365"/>
            <a:ext cx="762790" cy="46729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2D16E9B-DC0E-2236-5760-CFD1E6ACA9E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039" y="5313865"/>
            <a:ext cx="594018" cy="818865"/>
          </a:xfrm>
          <a:prstGeom prst="rect">
            <a:avLst/>
          </a:prstGeom>
        </p:spPr>
      </p:pic>
      <p:pic>
        <p:nvPicPr>
          <p:cNvPr id="8" name="Picture 3" descr="E:\Doutorado\lcilogosombra.gif">
            <a:extLst>
              <a:ext uri="{FF2B5EF4-FFF2-40B4-BE49-F238E27FC236}">
                <a16:creationId xmlns:a16="http://schemas.microsoft.com/office/drawing/2014/main" id="{6F33D9EC-6A51-A45C-A991-E3B0F780E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259853" y="5292028"/>
            <a:ext cx="696313" cy="9811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0274192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45510-6081-13FE-EFD8-EB387C11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3791D-59A0-B5AC-9DEC-536BF6E141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75420" y="123388"/>
            <a:ext cx="7062788" cy="757238"/>
          </a:xfrm>
        </p:spPr>
        <p:txBody>
          <a:bodyPr/>
          <a:lstStyle/>
          <a:p>
            <a:r>
              <a:rPr lang="en-US" sz="3200" noProof="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F687C-CBE6-A530-20A4-F8274383FA7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869156" y="1290830"/>
            <a:ext cx="10453688" cy="4691062"/>
          </a:xfrm>
        </p:spPr>
        <p:txBody>
          <a:bodyPr>
            <a:normAutofit/>
          </a:bodyPr>
          <a:lstStyle/>
          <a:p>
            <a:r>
              <a:rPr lang="en-US" sz="2400" dirty="0"/>
              <a:t>Overview of Design Methods for RFIC</a:t>
            </a:r>
          </a:p>
          <a:p>
            <a:endParaRPr lang="en-US" sz="2400" dirty="0"/>
          </a:p>
          <a:p>
            <a:r>
              <a:rPr lang="en-US" sz="2400" dirty="0"/>
              <a:t>LNA Design Considerations</a:t>
            </a:r>
          </a:p>
          <a:p>
            <a:endParaRPr lang="en-US" sz="2400" dirty="0"/>
          </a:p>
          <a:p>
            <a:r>
              <a:rPr lang="en-US" sz="2400" dirty="0"/>
              <a:t>Resistive Feedback LNA</a:t>
            </a:r>
          </a:p>
          <a:p>
            <a:endParaRPr lang="en-US" sz="2400" dirty="0"/>
          </a:p>
          <a:p>
            <a:r>
              <a:rPr lang="en-US" sz="2400" dirty="0"/>
              <a:t>What we need in ACM-2</a:t>
            </a:r>
          </a:p>
          <a:p>
            <a:endParaRPr lang="en-US" sz="2400" dirty="0"/>
          </a:p>
          <a:p>
            <a:r>
              <a:rPr lang="en-US" sz="2400" dirty="0"/>
              <a:t>Inversion Level Based Method for R-Feedback LNA with ACM-2</a:t>
            </a:r>
          </a:p>
        </p:txBody>
      </p:sp>
    </p:spTree>
    <p:extLst>
      <p:ext uri="{BB962C8B-B14F-4D97-AF65-F5344CB8AC3E}">
        <p14:creationId xmlns:p14="http://schemas.microsoft.com/office/powerpoint/2010/main" val="215904395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7458-0B9D-D14A-F6CE-F2AB9FCC3A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75420" y="123388"/>
            <a:ext cx="7062788" cy="757238"/>
          </a:xfrm>
        </p:spPr>
        <p:txBody>
          <a:bodyPr/>
          <a:lstStyle/>
          <a:p>
            <a:r>
              <a:rPr lang="en-US" sz="3200" noProof="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3DB79-EA09-6558-01EA-25BEACDA635A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869156" y="1290830"/>
            <a:ext cx="10453688" cy="469106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Overview of Design Methods for RFIC</a:t>
            </a:r>
          </a:p>
          <a:p>
            <a:endParaRPr lang="en-US" sz="2400" dirty="0"/>
          </a:p>
          <a:p>
            <a:r>
              <a:rPr lang="en-US" sz="2400" dirty="0"/>
              <a:t>LNA Design Considerations</a:t>
            </a:r>
          </a:p>
          <a:p>
            <a:endParaRPr lang="en-US" sz="2400" dirty="0"/>
          </a:p>
          <a:p>
            <a:r>
              <a:rPr lang="en-US" sz="2400" dirty="0"/>
              <a:t>Resistive Feedback LNA</a:t>
            </a:r>
          </a:p>
          <a:p>
            <a:endParaRPr lang="en-US" sz="2400" dirty="0"/>
          </a:p>
          <a:p>
            <a:r>
              <a:rPr lang="en-US" sz="2400" dirty="0"/>
              <a:t>What we need in ACM-2</a:t>
            </a:r>
          </a:p>
          <a:p>
            <a:endParaRPr lang="en-US" sz="2400" dirty="0"/>
          </a:p>
          <a:p>
            <a:r>
              <a:rPr lang="en-US" sz="2400" dirty="0"/>
              <a:t>Inversion Level Based Method for R-Feedback LNA with ACM-2</a:t>
            </a:r>
          </a:p>
        </p:txBody>
      </p:sp>
    </p:spTree>
    <p:extLst>
      <p:ext uri="{BB962C8B-B14F-4D97-AF65-F5344CB8AC3E}">
        <p14:creationId xmlns:p14="http://schemas.microsoft.com/office/powerpoint/2010/main" val="745748669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7458-0B9D-D14A-F6CE-F2AB9FCC3A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0289" y="-105942"/>
            <a:ext cx="9571038" cy="11636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Overview of Design Methods for RFIC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General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3DB79-EA09-6558-01EA-25BEACDA635A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820289" y="1174750"/>
            <a:ext cx="8291513" cy="4691063"/>
          </a:xfrm>
        </p:spPr>
        <p:txBody>
          <a:bodyPr/>
          <a:lstStyle/>
          <a:p>
            <a:r>
              <a:rPr lang="en-US" noProof="0" dirty="0"/>
              <a:t>1</a:t>
            </a:r>
            <a:r>
              <a:rPr lang="en-US" baseline="30000" noProof="0" dirty="0"/>
              <a:t>st</a:t>
            </a:r>
            <a:r>
              <a:rPr lang="en-US" noProof="0" dirty="0"/>
              <a:t> Step: Architecture Choice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2</a:t>
            </a:r>
            <a:r>
              <a:rPr lang="en-US" baseline="30000" noProof="0" dirty="0"/>
              <a:t>nd</a:t>
            </a:r>
            <a:r>
              <a:rPr lang="en-US" noProof="0" dirty="0"/>
              <a:t> Step: Circuit Analysis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F897F3-CF99-3FD6-17B7-591D206D3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382" y="1036290"/>
            <a:ext cx="4749597" cy="2836565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4D06985C-DD60-79FF-0BBF-AA0A31242FC8}"/>
              </a:ext>
            </a:extLst>
          </p:cNvPr>
          <p:cNvGrpSpPr/>
          <p:nvPr/>
        </p:nvGrpSpPr>
        <p:grpSpPr>
          <a:xfrm>
            <a:off x="874977" y="1726352"/>
            <a:ext cx="4367141" cy="1638300"/>
            <a:chOff x="715106" y="2174854"/>
            <a:chExt cx="6083853" cy="218440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7A69E353-C62B-757A-739B-F323F21C5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106" y="2174854"/>
              <a:ext cx="6083853" cy="2184400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DB90FEE1-D093-065B-F680-27D41F303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8106" y="3732506"/>
              <a:ext cx="190711" cy="342900"/>
            </a:xfrm>
            <a:prstGeom prst="rect">
              <a:avLst/>
            </a:prstGeom>
          </p:spPr>
        </p:pic>
      </p:grpSp>
      <p:sp>
        <p:nvSpPr>
          <p:cNvPr id="12" name="Ellipse 11">
            <a:extLst>
              <a:ext uri="{FF2B5EF4-FFF2-40B4-BE49-F238E27FC236}">
                <a16:creationId xmlns:a16="http://schemas.microsoft.com/office/drawing/2014/main" id="{2F0A5549-467A-375A-E06C-766A033DD432}"/>
              </a:ext>
            </a:extLst>
          </p:cNvPr>
          <p:cNvSpPr/>
          <p:nvPr/>
        </p:nvSpPr>
        <p:spPr>
          <a:xfrm>
            <a:off x="2073718" y="1881507"/>
            <a:ext cx="192024" cy="198882"/>
          </a:xfrm>
          <a:prstGeom prst="ellipse">
            <a:avLst/>
          </a:prstGeom>
          <a:noFill/>
          <a:ln w="2857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02721B8-4199-89E2-ED9B-2C01E73F57F5}"/>
              </a:ext>
            </a:extLst>
          </p:cNvPr>
          <p:cNvSpPr/>
          <p:nvPr/>
        </p:nvSpPr>
        <p:spPr>
          <a:xfrm>
            <a:off x="1186311" y="1881507"/>
            <a:ext cx="192024" cy="198882"/>
          </a:xfrm>
          <a:prstGeom prst="ellipse">
            <a:avLst/>
          </a:prstGeom>
          <a:noFill/>
          <a:ln w="28575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578C68D-7175-25BA-7CE5-6CF2AA8249E5}"/>
              </a:ext>
            </a:extLst>
          </p:cNvPr>
          <p:cNvSpPr/>
          <p:nvPr/>
        </p:nvSpPr>
        <p:spPr>
          <a:xfrm>
            <a:off x="4208403" y="1881507"/>
            <a:ext cx="192024" cy="198882"/>
          </a:xfrm>
          <a:prstGeom prst="ellipse">
            <a:avLst/>
          </a:prstGeom>
          <a:noFill/>
          <a:ln w="28575">
            <a:solidFill>
              <a:srgbClr val="F043E9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912EC177-D77A-EBB9-F4BA-1F77D430CC16}"/>
              </a:ext>
            </a:extLst>
          </p:cNvPr>
          <p:cNvSpPr/>
          <p:nvPr/>
        </p:nvSpPr>
        <p:spPr>
          <a:xfrm>
            <a:off x="3028698" y="1881507"/>
            <a:ext cx="192024" cy="198882"/>
          </a:xfrm>
          <a:prstGeom prst="ellipse">
            <a:avLst/>
          </a:prstGeom>
          <a:noFill/>
          <a:ln w="28575">
            <a:solidFill>
              <a:schemeClr val="accent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5115FF-C044-B9F6-D8F9-21AA68EF2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01" y="4870956"/>
            <a:ext cx="972708" cy="121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4442AB2-AFFC-436B-1714-3BE1DD5338B2}"/>
              </a:ext>
            </a:extLst>
          </p:cNvPr>
          <p:cNvSpPr/>
          <p:nvPr/>
        </p:nvSpPr>
        <p:spPr>
          <a:xfrm>
            <a:off x="10060434" y="4072190"/>
            <a:ext cx="1033980" cy="1042416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Circuit Param.</a:t>
            </a:r>
          </a:p>
          <a:p>
            <a:pPr algn="ctr"/>
            <a:r>
              <a:rPr lang="en-US" sz="1350" dirty="0"/>
              <a:t>(</a:t>
            </a:r>
            <a:r>
              <a:rPr lang="en-US" sz="13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35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3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</a:t>
            </a:r>
            <a:r>
              <a:rPr lang="en-US" sz="135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3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</a:t>
            </a:r>
            <a:r>
              <a:rPr lang="en-US" sz="135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3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…)</a:t>
            </a:r>
          </a:p>
        </p:txBody>
      </p:sp>
      <p:sp>
        <p:nvSpPr>
          <p:cNvPr id="18" name="Double flèche horizontale 17">
            <a:extLst>
              <a:ext uri="{FF2B5EF4-FFF2-40B4-BE49-F238E27FC236}">
                <a16:creationId xmlns:a16="http://schemas.microsoft.com/office/drawing/2014/main" id="{EC42F7A1-2F7A-33AF-6D73-BC9919C42C79}"/>
              </a:ext>
            </a:extLst>
          </p:cNvPr>
          <p:cNvSpPr/>
          <p:nvPr/>
        </p:nvSpPr>
        <p:spPr>
          <a:xfrm>
            <a:off x="8806512" y="4367158"/>
            <a:ext cx="1147940" cy="485581"/>
          </a:xfrm>
          <a:prstGeom prst="leftRightArrow">
            <a:avLst/>
          </a:prstGeom>
          <a:gradFill>
            <a:gsLst>
              <a:gs pos="100000">
                <a:srgbClr val="3366FF"/>
              </a:gs>
              <a:gs pos="0">
                <a:srgbClr val="FF9900"/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A99AE0E-D376-5719-DEB5-8340135AB204}"/>
              </a:ext>
            </a:extLst>
          </p:cNvPr>
          <p:cNvSpPr/>
          <p:nvPr/>
        </p:nvSpPr>
        <p:spPr>
          <a:xfrm>
            <a:off x="7626170" y="4072190"/>
            <a:ext cx="1074356" cy="1042416"/>
          </a:xfrm>
          <a:prstGeom prst="roundRect">
            <a:avLst/>
          </a:prstGeom>
          <a:solidFill>
            <a:srgbClr val="FF99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Circuit Perf.</a:t>
            </a:r>
          </a:p>
          <a:p>
            <a:pPr algn="ctr"/>
            <a:r>
              <a:rPr lang="en-US" sz="1350" dirty="0"/>
              <a:t>(</a:t>
            </a:r>
            <a:r>
              <a:rPr lang="en-US" sz="13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35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3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F, IIP3…)</a:t>
            </a:r>
          </a:p>
        </p:txBody>
      </p:sp>
      <p:pic>
        <p:nvPicPr>
          <p:cNvPr id="1032" name="Picture 8" descr="Icône Crayon et papier - Téléchargement icônes gratuites">
            <a:extLst>
              <a:ext uri="{FF2B5EF4-FFF2-40B4-BE49-F238E27FC236}">
                <a16:creationId xmlns:a16="http://schemas.microsoft.com/office/drawing/2014/main" id="{A87E0E99-3186-7FCD-9EAB-776310A17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198" y="4565699"/>
            <a:ext cx="805112" cy="80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llustration Vectorielle Enseignant Avec Icône Enseignant Design Noir Et  Blanc PNG , Prof, Symbole, Signe PNG et vecteur pour téléchargement gratuit">
            <a:extLst>
              <a:ext uri="{FF2B5EF4-FFF2-40B4-BE49-F238E27FC236}">
                <a16:creationId xmlns:a16="http://schemas.microsoft.com/office/drawing/2014/main" id="{CAA1F029-0B9B-B14C-8CE5-8EAEEF0FF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302" y="4367158"/>
            <a:ext cx="1381153" cy="138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B63457A-EB0C-7621-1845-BB8660CD79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3159" y="5375308"/>
            <a:ext cx="4154045" cy="6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9651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31FB-AC23-4C1B-BB36-F5792E7241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6233" y="395289"/>
            <a:ext cx="10668000" cy="54768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  <a:cs typeface="Arial" panose="020B0604020202020204" pitchFamily="34" charset="0"/>
              </a:rPr>
              <a:t>Physics-based saturation: design model</a:t>
            </a:r>
            <a:endParaRPr lang="pt-BR" sz="32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2D837A-7526-48BB-A6FA-5B936A16B800}"/>
                  </a:ext>
                </a:extLst>
              </p:cNvPr>
              <p:cNvSpPr txBox="1"/>
              <p:nvPr/>
            </p:nvSpPr>
            <p:spPr>
              <a:xfrm>
                <a:off x="2114069" y="1486466"/>
                <a:ext cx="2449288" cy="847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𝐷𝑠𝑎𝑡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den>
                      </m:f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𝑑𝑠𝑎𝑡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2D837A-7526-48BB-A6FA-5B936A16B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069" y="1486466"/>
                <a:ext cx="2449288" cy="847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BF4497-9D33-43B4-85A7-C122C32AB812}"/>
                  </a:ext>
                </a:extLst>
              </p:cNvPr>
              <p:cNvSpPr txBox="1"/>
              <p:nvPr/>
            </p:nvSpPr>
            <p:spPr>
              <a:xfrm>
                <a:off x="5194682" y="1474123"/>
                <a:ext cx="5205846" cy="87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𝐷𝑠𝑎𝑡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𝐷𝑠𝑎𝑡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num>
                        <m:den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d>
                            <m:d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𝐷𝑠𝑎𝑡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d>
                        <m:d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𝐷𝑠𝑎𝑡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BF4497-9D33-43B4-85A7-C122C32AB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682" y="1474123"/>
                <a:ext cx="5205846" cy="871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>
            <a:extLst>
              <a:ext uri="{FF2B5EF4-FFF2-40B4-BE49-F238E27FC236}">
                <a16:creationId xmlns:a16="http://schemas.microsoft.com/office/drawing/2014/main" id="{995EBE10-D851-42A8-B6F5-AAF480109329}"/>
              </a:ext>
            </a:extLst>
          </p:cNvPr>
          <p:cNvSpPr/>
          <p:nvPr/>
        </p:nvSpPr>
        <p:spPr bwMode="auto">
          <a:xfrm rot="5400000">
            <a:off x="5787944" y="655937"/>
            <a:ext cx="616113" cy="4424172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pt-BR" sz="1800" b="1">
              <a:latin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37C068-99AA-40AF-9CD5-7305DA7BA710}"/>
                  </a:ext>
                </a:extLst>
              </p:cNvPr>
              <p:cNvSpPr txBox="1"/>
              <p:nvPr/>
            </p:nvSpPr>
            <p:spPr>
              <a:xfrm>
                <a:off x="3329474" y="3176079"/>
                <a:ext cx="5533053" cy="1183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𝐷𝑠𝑎𝑡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+1+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den>
                      </m:f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𝜁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37C068-99AA-40AF-9CD5-7305DA7BA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474" y="3176079"/>
                <a:ext cx="5533053" cy="11835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540EDF-8651-50FC-62F7-B05BDDAADDC7}"/>
                  </a:ext>
                </a:extLst>
              </p:cNvPr>
              <p:cNvSpPr txBox="1"/>
              <p:nvPr/>
            </p:nvSpPr>
            <p:spPr>
              <a:xfrm>
                <a:off x="3621573" y="5213582"/>
                <a:ext cx="4572000" cy="843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pt-BR" sz="2400" b="1" i="1" dirty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l-GR" sz="2400" dirty="0"/>
                              <m:t>ζ</m:t>
                            </m:r>
                          </m:den>
                        </m:f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𝑑𝑠𝑎𝑡</m:t>
                            </m:r>
                          </m:sub>
                        </m:sSub>
                      </m:e>
                    </m:rad>
                    <m:r>
                      <a:rPr lang="pt-BR" sz="24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pt-BR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𝑑𝑠𝑎𝑡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540EDF-8651-50FC-62F7-B05BDDAAD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573" y="5213582"/>
                <a:ext cx="4572000" cy="8438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B359644-0E0A-A5FA-F3B6-3BF9CC9F9204}"/>
              </a:ext>
            </a:extLst>
          </p:cNvPr>
          <p:cNvSpPr txBox="1"/>
          <p:nvPr/>
        </p:nvSpPr>
        <p:spPr>
          <a:xfrm>
            <a:off x="4925870" y="4542042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equivalently</a:t>
            </a:r>
          </a:p>
        </p:txBody>
      </p:sp>
    </p:spTree>
    <p:extLst>
      <p:ext uri="{BB962C8B-B14F-4D97-AF65-F5344CB8AC3E}">
        <p14:creationId xmlns:p14="http://schemas.microsoft.com/office/powerpoint/2010/main" val="1095278986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246A-694D-C755-78EF-62AFFDEFF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31489-62D7-831C-7836-992A0D77831A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875420" y="1157590"/>
            <a:ext cx="8291513" cy="4691063"/>
          </a:xfrm>
        </p:spPr>
        <p:txBody>
          <a:bodyPr/>
          <a:lstStyle/>
          <a:p>
            <a:r>
              <a:rPr lang="en-US" sz="2400" noProof="0" dirty="0"/>
              <a:t>3</a:t>
            </a:r>
            <a:r>
              <a:rPr lang="en-US" sz="2400" baseline="30000" noProof="0" dirty="0"/>
              <a:t>rd</a:t>
            </a:r>
            <a:r>
              <a:rPr lang="en-US" sz="2400" noProof="0" dirty="0"/>
              <a:t> Step: Circuit Sizing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pPr lvl="8"/>
            <a:endParaRPr lang="en-US" noProof="0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4BEE1D8-AAD2-3BE8-4AB7-DE129C80377A}"/>
              </a:ext>
            </a:extLst>
          </p:cNvPr>
          <p:cNvSpPr/>
          <p:nvPr/>
        </p:nvSpPr>
        <p:spPr>
          <a:xfrm>
            <a:off x="2414257" y="2076287"/>
            <a:ext cx="1700503" cy="1150023"/>
          </a:xfrm>
          <a:prstGeom prst="roundRect">
            <a:avLst/>
          </a:prstGeom>
          <a:solidFill>
            <a:srgbClr val="FF99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Requirements</a:t>
            </a:r>
          </a:p>
          <a:p>
            <a:pPr algn="ctr"/>
            <a:r>
              <a:rPr lang="en-US" sz="1400" b="1" dirty="0"/>
              <a:t>(</a:t>
            </a:r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F, IIP3…)</a:t>
            </a:r>
          </a:p>
        </p:txBody>
      </p:sp>
      <p:sp>
        <p:nvSpPr>
          <p:cNvPr id="20" name="Flèche vers la droite 19">
            <a:extLst>
              <a:ext uri="{FF2B5EF4-FFF2-40B4-BE49-F238E27FC236}">
                <a16:creationId xmlns:a16="http://schemas.microsoft.com/office/drawing/2014/main" id="{D51691BB-1B15-29E0-5B8E-A4096E2A0034}"/>
              </a:ext>
            </a:extLst>
          </p:cNvPr>
          <p:cNvSpPr/>
          <p:nvPr/>
        </p:nvSpPr>
        <p:spPr>
          <a:xfrm>
            <a:off x="4169283" y="2350608"/>
            <a:ext cx="1053215" cy="500634"/>
          </a:xfrm>
          <a:prstGeom prst="rightArrow">
            <a:avLst/>
          </a:prstGeom>
          <a:gradFill>
            <a:gsLst>
              <a:gs pos="100000">
                <a:srgbClr val="0000FF"/>
              </a:gs>
              <a:gs pos="0">
                <a:srgbClr val="FF9900"/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Flèche vers la droite 21">
            <a:extLst>
              <a:ext uri="{FF2B5EF4-FFF2-40B4-BE49-F238E27FC236}">
                <a16:creationId xmlns:a16="http://schemas.microsoft.com/office/drawing/2014/main" id="{CED32E71-A447-748F-BE7D-19AEC5052BBA}"/>
              </a:ext>
            </a:extLst>
          </p:cNvPr>
          <p:cNvSpPr/>
          <p:nvPr/>
        </p:nvSpPr>
        <p:spPr>
          <a:xfrm>
            <a:off x="7064955" y="2400981"/>
            <a:ext cx="1053215" cy="500634"/>
          </a:xfrm>
          <a:prstGeom prst="rightArrow">
            <a:avLst/>
          </a:prstGeom>
          <a:gradFill>
            <a:gsLst>
              <a:gs pos="100000">
                <a:srgbClr val="FFCC66"/>
              </a:gs>
              <a:gs pos="0">
                <a:srgbClr val="3366FF"/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32D6A13-6BD0-2D1A-3241-A3C425B048D8}"/>
              </a:ext>
            </a:extLst>
          </p:cNvPr>
          <p:cNvSpPr txBox="1"/>
          <p:nvPr/>
        </p:nvSpPr>
        <p:spPr>
          <a:xfrm>
            <a:off x="3912855" y="3258181"/>
            <a:ext cx="1979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03" indent="-214303">
              <a:buFont typeface="Arial" panose="020B0604020202020204" pitchFamily="34" charset="0"/>
              <a:buChar char="•"/>
            </a:pPr>
            <a:r>
              <a:rPr lang="en-US" sz="1600" dirty="0"/>
              <a:t>Set of equation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B3C4D69-AFBF-08E4-FEA4-96E748234DAA}"/>
              </a:ext>
            </a:extLst>
          </p:cNvPr>
          <p:cNvSpPr/>
          <p:nvPr/>
        </p:nvSpPr>
        <p:spPr>
          <a:xfrm>
            <a:off x="5277021" y="2082077"/>
            <a:ext cx="1711210" cy="1117679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Circuit Param.</a:t>
            </a:r>
          </a:p>
          <a:p>
            <a:pPr algn="ctr"/>
            <a:r>
              <a:rPr lang="en-US" sz="1400" b="1" dirty="0"/>
              <a:t>(</a:t>
            </a:r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</a:t>
            </a:r>
            <a:r>
              <a:rPr lang="en-US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</a:t>
            </a:r>
            <a:r>
              <a:rPr lang="en-US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38775D9-2CDC-6BC7-9269-C068D974B28E}"/>
              </a:ext>
            </a:extLst>
          </p:cNvPr>
          <p:cNvSpPr txBox="1"/>
          <p:nvPr/>
        </p:nvSpPr>
        <p:spPr>
          <a:xfrm>
            <a:off x="6323979" y="3239095"/>
            <a:ext cx="4005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03" indent="-214303">
              <a:buFont typeface="Arial" panose="020B0604020202020204" pitchFamily="34" charset="0"/>
              <a:buChar char="•"/>
            </a:pPr>
            <a:r>
              <a:rPr lang="en-US" sz="1600" dirty="0"/>
              <a:t>Analytical analysis based on model</a:t>
            </a:r>
          </a:p>
        </p:txBody>
      </p:sp>
      <p:pic>
        <p:nvPicPr>
          <p:cNvPr id="3074" name="Picture 2" descr="Icône Crayon et papier - Téléchargement icônes gratuites">
            <a:extLst>
              <a:ext uri="{FF2B5EF4-FFF2-40B4-BE49-F238E27FC236}">
                <a16:creationId xmlns:a16="http://schemas.microsoft.com/office/drawing/2014/main" id="{522FB3BA-8580-6F93-5A35-EEF3E2898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281" y="3264664"/>
            <a:ext cx="276999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cône Crayon et papier - Téléchargement icônes gratuites">
            <a:extLst>
              <a:ext uri="{FF2B5EF4-FFF2-40B4-BE49-F238E27FC236}">
                <a16:creationId xmlns:a16="http://schemas.microsoft.com/office/drawing/2014/main" id="{313E75D8-A132-6A2A-7EEC-5072FCB66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200" y="3281264"/>
            <a:ext cx="276999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ABD902CA-1E52-828C-4BC8-BDCEFABCD3ED}"/>
              </a:ext>
            </a:extLst>
          </p:cNvPr>
          <p:cNvSpPr/>
          <p:nvPr/>
        </p:nvSpPr>
        <p:spPr>
          <a:xfrm>
            <a:off x="8190112" y="2089234"/>
            <a:ext cx="1866327" cy="111052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MOSFET Physical Param.</a:t>
            </a:r>
          </a:p>
          <a:p>
            <a:pPr algn="ctr"/>
            <a:r>
              <a:rPr lang="en-US" sz="1350" b="1" dirty="0"/>
              <a:t>(</a:t>
            </a:r>
            <a:r>
              <a:rPr lang="en-US" sz="135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W, L, I</a:t>
            </a:r>
            <a:r>
              <a:rPr lang="en-US" sz="135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35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F0D6A7-80CE-A75B-7784-FF71404305DA}"/>
              </a:ext>
            </a:extLst>
          </p:cNvPr>
          <p:cNvSpPr txBox="1">
            <a:spLocks/>
          </p:cNvSpPr>
          <p:nvPr/>
        </p:nvSpPr>
        <p:spPr>
          <a:xfrm>
            <a:off x="763380" y="-105676"/>
            <a:ext cx="9391498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Overview of Design Methods for RFIC</a:t>
            </a:r>
            <a:br>
              <a:rPr lang="en-US" sz="3200" dirty="0"/>
            </a:br>
            <a:r>
              <a:rPr lang="en-US" sz="3200" dirty="0"/>
              <a:t>General Principle</a:t>
            </a:r>
          </a:p>
        </p:txBody>
      </p:sp>
    </p:spTree>
    <p:extLst>
      <p:ext uri="{BB962C8B-B14F-4D97-AF65-F5344CB8AC3E}">
        <p14:creationId xmlns:p14="http://schemas.microsoft.com/office/powerpoint/2010/main" val="133695912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3DB79-EA09-6558-01EA-25BEACDA635A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875420" y="1157590"/>
            <a:ext cx="8291513" cy="4691063"/>
          </a:xfrm>
        </p:spPr>
        <p:txBody>
          <a:bodyPr/>
          <a:lstStyle/>
          <a:p>
            <a:r>
              <a:rPr lang="en-US" sz="2400" noProof="0" dirty="0"/>
              <a:t>3</a:t>
            </a:r>
            <a:r>
              <a:rPr lang="en-US" sz="2400" baseline="30000" noProof="0" dirty="0"/>
              <a:t>rd</a:t>
            </a:r>
            <a:r>
              <a:rPr lang="en-US" sz="2400" noProof="0" dirty="0"/>
              <a:t> Step: Circuit Sizing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pPr lvl="8"/>
            <a:endParaRPr lang="en-US" noProof="0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3658769-BDCA-A1F7-49E8-5F46B0D85C1D}"/>
              </a:ext>
            </a:extLst>
          </p:cNvPr>
          <p:cNvSpPr/>
          <p:nvPr/>
        </p:nvSpPr>
        <p:spPr>
          <a:xfrm>
            <a:off x="2414257" y="2076287"/>
            <a:ext cx="1700503" cy="1150023"/>
          </a:xfrm>
          <a:prstGeom prst="roundRect">
            <a:avLst/>
          </a:prstGeom>
          <a:solidFill>
            <a:srgbClr val="FF99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Requirements</a:t>
            </a:r>
          </a:p>
          <a:p>
            <a:pPr algn="ctr"/>
            <a:r>
              <a:rPr lang="en-US" sz="1400" b="1" dirty="0"/>
              <a:t>(</a:t>
            </a:r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F, IIP3…)</a:t>
            </a:r>
          </a:p>
        </p:txBody>
      </p:sp>
      <p:sp>
        <p:nvSpPr>
          <p:cNvPr id="20" name="Flèche vers la droite 19">
            <a:extLst>
              <a:ext uri="{FF2B5EF4-FFF2-40B4-BE49-F238E27FC236}">
                <a16:creationId xmlns:a16="http://schemas.microsoft.com/office/drawing/2014/main" id="{701CEB7C-AE5D-25A7-B7B4-E2BC0DC65EF4}"/>
              </a:ext>
            </a:extLst>
          </p:cNvPr>
          <p:cNvSpPr/>
          <p:nvPr/>
        </p:nvSpPr>
        <p:spPr>
          <a:xfrm>
            <a:off x="4169283" y="2350608"/>
            <a:ext cx="1053215" cy="500634"/>
          </a:xfrm>
          <a:prstGeom prst="rightArrow">
            <a:avLst/>
          </a:prstGeom>
          <a:gradFill>
            <a:gsLst>
              <a:gs pos="100000">
                <a:srgbClr val="0000FF"/>
              </a:gs>
              <a:gs pos="0">
                <a:srgbClr val="FF9900"/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Flèche vers la droite 21">
            <a:extLst>
              <a:ext uri="{FF2B5EF4-FFF2-40B4-BE49-F238E27FC236}">
                <a16:creationId xmlns:a16="http://schemas.microsoft.com/office/drawing/2014/main" id="{2DD456B9-99EE-EC0C-5C91-AFD72156A4D5}"/>
              </a:ext>
            </a:extLst>
          </p:cNvPr>
          <p:cNvSpPr/>
          <p:nvPr/>
        </p:nvSpPr>
        <p:spPr>
          <a:xfrm>
            <a:off x="7064955" y="2400981"/>
            <a:ext cx="1053215" cy="500634"/>
          </a:xfrm>
          <a:prstGeom prst="rightArrow">
            <a:avLst/>
          </a:prstGeom>
          <a:gradFill>
            <a:gsLst>
              <a:gs pos="100000">
                <a:srgbClr val="FFCC66"/>
              </a:gs>
              <a:gs pos="0">
                <a:srgbClr val="3366FF"/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BEF98B1-491B-134F-F4C8-95A071B2F809}"/>
              </a:ext>
            </a:extLst>
          </p:cNvPr>
          <p:cNvSpPr txBox="1"/>
          <p:nvPr/>
        </p:nvSpPr>
        <p:spPr>
          <a:xfrm>
            <a:off x="3912855" y="3258181"/>
            <a:ext cx="1979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03" indent="-214303">
              <a:buFont typeface="Arial" panose="020B0604020202020204" pitchFamily="34" charset="0"/>
              <a:buChar char="•"/>
            </a:pPr>
            <a:r>
              <a:rPr lang="en-US" sz="1600" dirty="0"/>
              <a:t>Set of equation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23B902F-BFC8-3C92-81E9-10AEAF1FFD3B}"/>
              </a:ext>
            </a:extLst>
          </p:cNvPr>
          <p:cNvSpPr/>
          <p:nvPr/>
        </p:nvSpPr>
        <p:spPr>
          <a:xfrm>
            <a:off x="5277021" y="2082077"/>
            <a:ext cx="1711210" cy="1117679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Circuit Param.</a:t>
            </a:r>
          </a:p>
          <a:p>
            <a:pPr algn="ctr"/>
            <a:r>
              <a:rPr lang="en-US" sz="1400" b="1" dirty="0"/>
              <a:t>(</a:t>
            </a:r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</a:t>
            </a:r>
            <a:r>
              <a:rPr lang="en-US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</a:t>
            </a:r>
            <a:r>
              <a:rPr lang="en-US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36948D1-BCE3-468F-0F48-3E42BB273978}"/>
              </a:ext>
            </a:extLst>
          </p:cNvPr>
          <p:cNvSpPr txBox="1"/>
          <p:nvPr/>
        </p:nvSpPr>
        <p:spPr>
          <a:xfrm>
            <a:off x="6323979" y="3239095"/>
            <a:ext cx="4005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03" indent="-214303">
              <a:buFont typeface="Arial" panose="020B0604020202020204" pitchFamily="34" charset="0"/>
              <a:buChar char="•"/>
            </a:pPr>
            <a:r>
              <a:rPr lang="en-US" sz="1600" dirty="0"/>
              <a:t>Analytical analysis based on model</a:t>
            </a:r>
          </a:p>
        </p:txBody>
      </p:sp>
      <p:pic>
        <p:nvPicPr>
          <p:cNvPr id="3074" name="Picture 2" descr="Icône Crayon et papier - Téléchargement icônes gratuites">
            <a:extLst>
              <a:ext uri="{FF2B5EF4-FFF2-40B4-BE49-F238E27FC236}">
                <a16:creationId xmlns:a16="http://schemas.microsoft.com/office/drawing/2014/main" id="{05AFB087-9AD3-E722-2207-89DE0150F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281" y="3264664"/>
            <a:ext cx="276999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cône Crayon et papier - Téléchargement icônes gratuites">
            <a:extLst>
              <a:ext uri="{FF2B5EF4-FFF2-40B4-BE49-F238E27FC236}">
                <a16:creationId xmlns:a16="http://schemas.microsoft.com/office/drawing/2014/main" id="{EF81BF20-8EB8-00AF-BDAC-B977946D6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200" y="3281264"/>
            <a:ext cx="276999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84FAF1EB-9E75-A45E-D8D0-A880376C4B69}"/>
              </a:ext>
            </a:extLst>
          </p:cNvPr>
          <p:cNvSpPr/>
          <p:nvPr/>
        </p:nvSpPr>
        <p:spPr>
          <a:xfrm>
            <a:off x="8190112" y="2089234"/>
            <a:ext cx="1866327" cy="111052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MOSFET Physical Param.</a:t>
            </a:r>
          </a:p>
          <a:p>
            <a:pPr algn="ctr"/>
            <a:r>
              <a:rPr lang="en-US" sz="1350" b="1" dirty="0"/>
              <a:t>(</a:t>
            </a:r>
            <a:r>
              <a:rPr lang="en-US" sz="135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W, L, I</a:t>
            </a:r>
            <a:r>
              <a:rPr lang="en-US" sz="135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35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CB13B5-AF64-EC7A-1833-6371ADB52055}"/>
              </a:ext>
            </a:extLst>
          </p:cNvPr>
          <p:cNvSpPr txBox="1">
            <a:spLocks/>
          </p:cNvSpPr>
          <p:nvPr/>
        </p:nvSpPr>
        <p:spPr>
          <a:xfrm>
            <a:off x="763380" y="-105676"/>
            <a:ext cx="9391498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Overview of Design Methods for RFIC</a:t>
            </a:r>
            <a:br>
              <a:rPr lang="en-US" sz="3200" dirty="0"/>
            </a:br>
            <a:r>
              <a:rPr lang="en-US" sz="3200" dirty="0"/>
              <a:t>General Principle</a:t>
            </a:r>
          </a:p>
        </p:txBody>
      </p:sp>
      <p:sp>
        <p:nvSpPr>
          <p:cNvPr id="2" name="ZoneTexte 24">
            <a:extLst>
              <a:ext uri="{FF2B5EF4-FFF2-40B4-BE49-F238E27FC236}">
                <a16:creationId xmlns:a16="http://schemas.microsoft.com/office/drawing/2014/main" id="{6B79E1DD-256D-D595-B376-CCF28F5C4EDA}"/>
              </a:ext>
            </a:extLst>
          </p:cNvPr>
          <p:cNvSpPr txBox="1"/>
          <p:nvPr/>
        </p:nvSpPr>
        <p:spPr>
          <a:xfrm>
            <a:off x="6096000" y="3770007"/>
            <a:ext cx="5495030" cy="2516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Region based model</a:t>
            </a:r>
          </a:p>
          <a:p>
            <a:endParaRPr lang="en-US" sz="1600" dirty="0"/>
          </a:p>
          <a:p>
            <a:r>
              <a:rPr lang="en-US" sz="1600" dirty="0"/>
              <a:t>	</a:t>
            </a:r>
            <a:r>
              <a:rPr lang="en-US" sz="1600" i="1" dirty="0"/>
              <a:t>sat.</a:t>
            </a:r>
          </a:p>
          <a:p>
            <a:endParaRPr lang="en-US" sz="1600" dirty="0"/>
          </a:p>
          <a:p>
            <a:r>
              <a:rPr lang="en-US" sz="1600" dirty="0"/>
              <a:t>	</a:t>
            </a:r>
            <a:br>
              <a:rPr lang="en-US" sz="1600" dirty="0"/>
            </a:br>
            <a:r>
              <a:rPr lang="en-US" sz="1600" dirty="0"/>
              <a:t>	</a:t>
            </a:r>
            <a:r>
              <a:rPr lang="en-US" sz="1600" i="1" dirty="0"/>
              <a:t>lin.</a:t>
            </a:r>
          </a:p>
          <a:p>
            <a:endParaRPr lang="en-US" sz="1600" dirty="0"/>
          </a:p>
          <a:p>
            <a:r>
              <a:rPr lang="en-US" sz="1600" dirty="0"/>
              <a:t>	PROS: simple</a:t>
            </a:r>
          </a:p>
          <a:p>
            <a:r>
              <a:rPr lang="en-US" sz="1600" dirty="0"/>
              <a:t>	CONS: Inaccurate with short channel MOS</a:t>
            </a:r>
          </a:p>
          <a:p>
            <a:pPr marL="214303" indent="-214303">
              <a:buFont typeface="Arial" panose="020B0604020202020204" pitchFamily="34" charset="0"/>
              <a:buChar char="•"/>
            </a:pPr>
            <a:endParaRPr lang="en-US" sz="1350" dirty="0"/>
          </a:p>
        </p:txBody>
      </p:sp>
      <p:graphicFrame>
        <p:nvGraphicFramePr>
          <p:cNvPr id="9" name="Object 10">
            <a:extLst>
              <a:ext uri="{FF2B5EF4-FFF2-40B4-BE49-F238E27FC236}">
                <a16:creationId xmlns:a16="http://schemas.microsoft.com/office/drawing/2014/main" id="{9F1D7476-7038-170E-FB76-F0621B3253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496744"/>
              </p:ext>
            </p:extLst>
          </p:nvPr>
        </p:nvGraphicFramePr>
        <p:xfrm>
          <a:off x="7775414" y="3982803"/>
          <a:ext cx="3007117" cy="729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4" imgW="2095500" imgH="508000" progId="Equation.3">
                  <p:embed/>
                </p:oleObj>
              </mc:Choice>
              <mc:Fallback>
                <p:oleObj name="Équation" r:id="rId4" imgW="2095500" imgH="508000" progId="Equation.3">
                  <p:embed/>
                  <p:pic>
                    <p:nvPicPr>
                      <p:cNvPr id="9" name="Object 10">
                        <a:extLst>
                          <a:ext uri="{FF2B5EF4-FFF2-40B4-BE49-F238E27FC236}">
                            <a16:creationId xmlns:a16="http://schemas.microsoft.com/office/drawing/2014/main" id="{9F1D7476-7038-170E-FB76-F0621B3253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5414" y="3982803"/>
                        <a:ext cx="3007117" cy="7297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35">
                <a:extLst>
                  <a:ext uri="{FF2B5EF4-FFF2-40B4-BE49-F238E27FC236}">
                    <a16:creationId xmlns:a16="http://schemas.microsoft.com/office/drawing/2014/main" id="{2C6E864B-358A-7A63-4E87-821669B62F73}"/>
                  </a:ext>
                </a:extLst>
              </p:cNvPr>
              <p:cNvSpPr txBox="1"/>
              <p:nvPr/>
            </p:nvSpPr>
            <p:spPr bwMode="auto">
              <a:xfrm>
                <a:off x="7558757" y="4786267"/>
                <a:ext cx="3757823" cy="729773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pt-B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>
                        <m:f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sSup>
                        <m:sSup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𝑔𝑠</m:t>
                                  </m:r>
                                </m:sub>
                              </m:s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10" name="Object 35">
                <a:extLst>
                  <a:ext uri="{FF2B5EF4-FFF2-40B4-BE49-F238E27FC236}">
                    <a16:creationId xmlns:a16="http://schemas.microsoft.com/office/drawing/2014/main" id="{2C6E864B-358A-7A63-4E87-821669B62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8757" y="4786267"/>
                <a:ext cx="3757823" cy="729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684225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E0D88-929F-103E-9217-BFBEB6F1C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FE792-9D84-0306-6A28-3A62FDDEC6A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875420" y="1157590"/>
            <a:ext cx="8291513" cy="4691063"/>
          </a:xfrm>
        </p:spPr>
        <p:txBody>
          <a:bodyPr/>
          <a:lstStyle/>
          <a:p>
            <a:r>
              <a:rPr lang="en-US" sz="2400" noProof="0" dirty="0"/>
              <a:t>3</a:t>
            </a:r>
            <a:r>
              <a:rPr lang="en-US" sz="2400" baseline="30000" noProof="0" dirty="0"/>
              <a:t>rd</a:t>
            </a:r>
            <a:r>
              <a:rPr lang="en-US" sz="2400" noProof="0" dirty="0"/>
              <a:t> Step: Circuit Sizing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pPr lvl="8"/>
            <a:endParaRPr lang="en-US" noProof="0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6C27AA0-B535-878D-E81E-A19C8DA97F75}"/>
              </a:ext>
            </a:extLst>
          </p:cNvPr>
          <p:cNvSpPr/>
          <p:nvPr/>
        </p:nvSpPr>
        <p:spPr>
          <a:xfrm>
            <a:off x="2414257" y="2076287"/>
            <a:ext cx="1700503" cy="1150023"/>
          </a:xfrm>
          <a:prstGeom prst="roundRect">
            <a:avLst/>
          </a:prstGeom>
          <a:solidFill>
            <a:srgbClr val="FF99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Requirements</a:t>
            </a:r>
          </a:p>
          <a:p>
            <a:pPr algn="ctr"/>
            <a:r>
              <a:rPr lang="en-US" sz="1400" b="1" dirty="0"/>
              <a:t>(</a:t>
            </a:r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F, IIP3…)</a:t>
            </a:r>
          </a:p>
        </p:txBody>
      </p:sp>
      <p:sp>
        <p:nvSpPr>
          <p:cNvPr id="20" name="Flèche vers la droite 19">
            <a:extLst>
              <a:ext uri="{FF2B5EF4-FFF2-40B4-BE49-F238E27FC236}">
                <a16:creationId xmlns:a16="http://schemas.microsoft.com/office/drawing/2014/main" id="{159CE3A9-72A4-A49E-A5E6-181E301B4851}"/>
              </a:ext>
            </a:extLst>
          </p:cNvPr>
          <p:cNvSpPr/>
          <p:nvPr/>
        </p:nvSpPr>
        <p:spPr>
          <a:xfrm>
            <a:off x="4169283" y="2350608"/>
            <a:ext cx="1053215" cy="500634"/>
          </a:xfrm>
          <a:prstGeom prst="rightArrow">
            <a:avLst/>
          </a:prstGeom>
          <a:gradFill>
            <a:gsLst>
              <a:gs pos="100000">
                <a:srgbClr val="0000FF"/>
              </a:gs>
              <a:gs pos="0">
                <a:srgbClr val="FF9900"/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Flèche vers la droite 21">
            <a:extLst>
              <a:ext uri="{FF2B5EF4-FFF2-40B4-BE49-F238E27FC236}">
                <a16:creationId xmlns:a16="http://schemas.microsoft.com/office/drawing/2014/main" id="{5DF66102-DCBB-945A-8883-399E0353F5EF}"/>
              </a:ext>
            </a:extLst>
          </p:cNvPr>
          <p:cNvSpPr/>
          <p:nvPr/>
        </p:nvSpPr>
        <p:spPr>
          <a:xfrm>
            <a:off x="7064955" y="2400981"/>
            <a:ext cx="1053215" cy="500634"/>
          </a:xfrm>
          <a:prstGeom prst="rightArrow">
            <a:avLst/>
          </a:prstGeom>
          <a:gradFill>
            <a:gsLst>
              <a:gs pos="100000">
                <a:srgbClr val="FFCC66"/>
              </a:gs>
              <a:gs pos="0">
                <a:srgbClr val="3366FF"/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B5D4A34-F33F-694A-4059-A67BC1A81E80}"/>
              </a:ext>
            </a:extLst>
          </p:cNvPr>
          <p:cNvSpPr txBox="1"/>
          <p:nvPr/>
        </p:nvSpPr>
        <p:spPr>
          <a:xfrm>
            <a:off x="3912855" y="3258181"/>
            <a:ext cx="1979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03" indent="-214303">
              <a:buFont typeface="Arial" panose="020B0604020202020204" pitchFamily="34" charset="0"/>
              <a:buChar char="•"/>
            </a:pPr>
            <a:r>
              <a:rPr lang="en-US" sz="1600" dirty="0"/>
              <a:t>Set of equation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2B89276-821B-824E-C5A8-F67854E8AD52}"/>
              </a:ext>
            </a:extLst>
          </p:cNvPr>
          <p:cNvSpPr/>
          <p:nvPr/>
        </p:nvSpPr>
        <p:spPr>
          <a:xfrm>
            <a:off x="5277021" y="2082077"/>
            <a:ext cx="1711210" cy="1117679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Circuit Param.</a:t>
            </a:r>
          </a:p>
          <a:p>
            <a:pPr algn="ctr"/>
            <a:r>
              <a:rPr lang="en-US" sz="1400" b="1" dirty="0"/>
              <a:t>(</a:t>
            </a:r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</a:t>
            </a:r>
            <a:r>
              <a:rPr lang="en-US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</a:t>
            </a:r>
            <a:r>
              <a:rPr lang="en-US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59802F2-654B-4D8E-398E-2A36DAA952A8}"/>
              </a:ext>
            </a:extLst>
          </p:cNvPr>
          <p:cNvSpPr txBox="1"/>
          <p:nvPr/>
        </p:nvSpPr>
        <p:spPr>
          <a:xfrm>
            <a:off x="6323979" y="3239095"/>
            <a:ext cx="4005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03" indent="-214303">
              <a:buFont typeface="Arial" panose="020B0604020202020204" pitchFamily="34" charset="0"/>
              <a:buChar char="•"/>
            </a:pPr>
            <a:r>
              <a:rPr lang="en-US" sz="1600" dirty="0"/>
              <a:t>Analytical analysis based on model</a:t>
            </a:r>
          </a:p>
        </p:txBody>
      </p:sp>
      <p:pic>
        <p:nvPicPr>
          <p:cNvPr id="3074" name="Picture 2" descr="Icône Crayon et papier - Téléchargement icônes gratuites">
            <a:extLst>
              <a:ext uri="{FF2B5EF4-FFF2-40B4-BE49-F238E27FC236}">
                <a16:creationId xmlns:a16="http://schemas.microsoft.com/office/drawing/2014/main" id="{C2819EC0-AE06-BF57-67F8-3EC5E47CC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281" y="3264664"/>
            <a:ext cx="276999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cône Crayon et papier - Téléchargement icônes gratuites">
            <a:extLst>
              <a:ext uri="{FF2B5EF4-FFF2-40B4-BE49-F238E27FC236}">
                <a16:creationId xmlns:a16="http://schemas.microsoft.com/office/drawing/2014/main" id="{BB4D73A5-8774-2E36-AEE7-0C50894A1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200" y="3281264"/>
            <a:ext cx="276999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334C6661-5ACB-EF4B-5B93-4F0DC3071B79}"/>
              </a:ext>
            </a:extLst>
          </p:cNvPr>
          <p:cNvSpPr/>
          <p:nvPr/>
        </p:nvSpPr>
        <p:spPr>
          <a:xfrm>
            <a:off x="8190112" y="2089234"/>
            <a:ext cx="1866327" cy="111052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MOSFET Physical Param.</a:t>
            </a:r>
          </a:p>
          <a:p>
            <a:pPr algn="ctr"/>
            <a:r>
              <a:rPr lang="en-US" sz="1350" b="1" dirty="0"/>
              <a:t>(</a:t>
            </a:r>
            <a:r>
              <a:rPr lang="en-US" sz="135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W, L, I</a:t>
            </a:r>
            <a:r>
              <a:rPr lang="en-US" sz="135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35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0285BF3-E49D-3FC9-A99F-D0AB2C1CB086}"/>
              </a:ext>
            </a:extLst>
          </p:cNvPr>
          <p:cNvSpPr txBox="1">
            <a:spLocks/>
          </p:cNvSpPr>
          <p:nvPr/>
        </p:nvSpPr>
        <p:spPr>
          <a:xfrm>
            <a:off x="763380" y="-105676"/>
            <a:ext cx="9391498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Overview of Design Methods for RFIC</a:t>
            </a:r>
            <a:br>
              <a:rPr lang="en-US" sz="3200" dirty="0"/>
            </a:br>
            <a:r>
              <a:rPr lang="en-US" sz="3200" dirty="0"/>
              <a:t>General Principle</a:t>
            </a:r>
          </a:p>
        </p:txBody>
      </p:sp>
      <p:sp>
        <p:nvSpPr>
          <p:cNvPr id="9" name="ZoneTexte 24">
            <a:extLst>
              <a:ext uri="{FF2B5EF4-FFF2-40B4-BE49-F238E27FC236}">
                <a16:creationId xmlns:a16="http://schemas.microsoft.com/office/drawing/2014/main" id="{986D4EBB-37C8-A7F3-699A-D8222F705F42}"/>
              </a:ext>
            </a:extLst>
          </p:cNvPr>
          <p:cNvSpPr txBox="1"/>
          <p:nvPr/>
        </p:nvSpPr>
        <p:spPr>
          <a:xfrm>
            <a:off x="6307260" y="3650648"/>
            <a:ext cx="58057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>
              <a:buFont typeface="Arial" panose="020B0604020202020204" pitchFamily="34" charset="0"/>
              <a:buChar char="•"/>
            </a:pPr>
            <a:r>
              <a:rPr lang="en-US" sz="1600" dirty="0"/>
              <a:t>Electrical simulation based on model</a:t>
            </a:r>
          </a:p>
          <a:p>
            <a:r>
              <a:rPr lang="en-US" sz="1600" dirty="0"/>
              <a:t> </a:t>
            </a:r>
          </a:p>
          <a:p>
            <a:r>
              <a:rPr lang="en-US" sz="1600" b="1" i="1" dirty="0"/>
              <a:t>BSIM3 / UTSOI compact model</a:t>
            </a:r>
            <a:endParaRPr lang="en-US" sz="1600" b="1" dirty="0"/>
          </a:p>
          <a:p>
            <a:r>
              <a:rPr lang="en-US" sz="1600" b="1" i="1" dirty="0"/>
              <a:t>PROS: </a:t>
            </a:r>
            <a:r>
              <a:rPr lang="en-US" sz="1600" i="1" dirty="0"/>
              <a:t>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i="1" dirty="0"/>
              <a:t>Accurate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i="1" dirty="0"/>
              <a:t>Direct relationship between requirements </a:t>
            </a:r>
            <a:br>
              <a:rPr lang="en-US" sz="1600" i="1" dirty="0"/>
            </a:br>
            <a:r>
              <a:rPr lang="en-US" sz="1600" i="1" dirty="0"/>
              <a:t>and physical parameters</a:t>
            </a:r>
          </a:p>
          <a:p>
            <a:r>
              <a:rPr lang="en-US" sz="1600" b="1" i="1" dirty="0"/>
              <a:t>CONS: </a:t>
            </a:r>
            <a:r>
              <a:rPr lang="en-US" sz="1600" i="1" dirty="0"/>
              <a:t>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i="1" dirty="0"/>
              <a:t>Increases the gap between physics and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i="1" dirty="0"/>
              <a:t>Long optimization</a:t>
            </a:r>
          </a:p>
        </p:txBody>
      </p:sp>
      <p:pic>
        <p:nvPicPr>
          <p:cNvPr id="10" name="Image 25">
            <a:extLst>
              <a:ext uri="{FF2B5EF4-FFF2-40B4-BE49-F238E27FC236}">
                <a16:creationId xmlns:a16="http://schemas.microsoft.com/office/drawing/2014/main" id="{078F72C9-F232-F4F0-6D2F-D414B8540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289" y="3658245"/>
            <a:ext cx="407910" cy="33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27329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7458-0B9D-D14A-F6CE-F2AB9FCC3A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1262" y="-131763"/>
            <a:ext cx="9410700" cy="11382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Overview of Design Methods for RFIC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New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3DB79-EA09-6558-01EA-25BEACDA635A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920425" y="1268413"/>
            <a:ext cx="10620375" cy="4691062"/>
          </a:xfrm>
        </p:spPr>
        <p:txBody>
          <a:bodyPr>
            <a:normAutofit fontScale="92500"/>
          </a:bodyPr>
          <a:lstStyle/>
          <a:p>
            <a:r>
              <a:rPr lang="en-US" sz="2400" b="1" dirty="0"/>
              <a:t>Issue in the sizing step</a:t>
            </a:r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How to maintain simplicity </a:t>
            </a:r>
            <a:r>
              <a:rPr lang="en-US" b="1" noProof="0" dirty="0"/>
              <a:t>and</a:t>
            </a:r>
            <a:r>
              <a:rPr lang="en-US" noProof="0" dirty="0"/>
              <a:t> accuracy with the scaling and especially Short Channel Effects (SCE) at the sizing step. </a:t>
            </a:r>
          </a:p>
          <a:p>
            <a:endParaRPr lang="en-US" sz="2400" dirty="0"/>
          </a:p>
          <a:p>
            <a:r>
              <a:rPr lang="en-US" sz="2400" b="1" dirty="0"/>
              <a:t>A possible solution</a:t>
            </a:r>
          </a:p>
          <a:p>
            <a:pPr marL="0" indent="0">
              <a:buNone/>
            </a:pPr>
            <a:endParaRPr lang="en-US" sz="2400" b="1" dirty="0"/>
          </a:p>
          <a:p>
            <a:pPr lvl="1"/>
            <a:r>
              <a:rPr lang="en-US" noProof="0" dirty="0"/>
              <a:t>g</a:t>
            </a:r>
            <a:r>
              <a:rPr lang="en-US" baseline="-25000" noProof="0" dirty="0"/>
              <a:t>m</a:t>
            </a:r>
            <a:r>
              <a:rPr lang="en-US" noProof="0" dirty="0"/>
              <a:t>/Id design approaches </a:t>
            </a:r>
          </a:p>
          <a:p>
            <a:pPr lvl="2"/>
            <a:r>
              <a:rPr lang="en-US" noProof="0" dirty="0"/>
              <a:t>LUT based</a:t>
            </a:r>
          </a:p>
          <a:p>
            <a:pPr lvl="2"/>
            <a:r>
              <a:rPr lang="en-US" noProof="0" dirty="0"/>
              <a:t>ACM or EKV based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B5C7C4F-1AA9-A038-D31F-0B97F590C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432514"/>
            <a:ext cx="3656654" cy="104094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120BBD1-533B-08C7-138E-A6D40CBCD75F}"/>
              </a:ext>
            </a:extLst>
          </p:cNvPr>
          <p:cNvSpPr txBox="1"/>
          <p:nvPr/>
        </p:nvSpPr>
        <p:spPr>
          <a:xfrm>
            <a:off x="11540800" y="2521532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1943AFB-A06D-107A-E968-8FE3E18297D9}"/>
              </a:ext>
            </a:extLst>
          </p:cNvPr>
          <p:cNvSpPr txBox="1"/>
          <p:nvPr/>
        </p:nvSpPr>
        <p:spPr>
          <a:xfrm>
            <a:off x="786437" y="2486952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86201580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9851920-2211-0188-988C-FCA907E821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5410" y="21975"/>
            <a:ext cx="8490917" cy="94138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Overview of Design Methods for RFIC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g</a:t>
            </a:r>
            <a:r>
              <a:rPr lang="en-US" sz="3200" baseline="-25000" dirty="0">
                <a:solidFill>
                  <a:schemeClr val="tx1"/>
                </a:solidFill>
              </a:rPr>
              <a:t>m</a:t>
            </a:r>
            <a:r>
              <a:rPr lang="en-US" sz="3200" dirty="0">
                <a:solidFill>
                  <a:schemeClr val="tx1"/>
                </a:solidFill>
              </a:rPr>
              <a:t>/Id approach based on LUT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E7D022D-91D8-AE48-0B0F-200535C78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980" y="2203437"/>
            <a:ext cx="5100295" cy="3610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09A001-6BED-052E-8D80-1BC14B28FC40}"/>
              </a:ext>
            </a:extLst>
          </p:cNvPr>
          <p:cNvSpPr/>
          <p:nvPr/>
        </p:nvSpPr>
        <p:spPr>
          <a:xfrm>
            <a:off x="3965188" y="1616965"/>
            <a:ext cx="53737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fr-FR" dirty="0"/>
              <a:t>[</a:t>
            </a:r>
            <a:r>
              <a:rPr lang="en-US" altLang="fr-FR" dirty="0" err="1"/>
              <a:t>Silveira</a:t>
            </a:r>
            <a:r>
              <a:rPr lang="en-US" altLang="fr-FR" dirty="0"/>
              <a:t>, </a:t>
            </a:r>
            <a:r>
              <a:rPr lang="en-US" altLang="fr-FR" dirty="0" err="1"/>
              <a:t>Flandre</a:t>
            </a:r>
            <a:r>
              <a:rPr lang="en-US" altLang="fr-FR" dirty="0"/>
              <a:t>, </a:t>
            </a:r>
            <a:r>
              <a:rPr lang="en-US" altLang="fr-FR" dirty="0" err="1"/>
              <a:t>Jespers</a:t>
            </a:r>
            <a:r>
              <a:rPr lang="en-US" altLang="fr-FR" dirty="0"/>
              <a:t> – JSSC 1996]</a:t>
            </a:r>
            <a:endParaRPr lang="en-AU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D9DBD8-F733-7683-D23F-A25250E8A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945" y="1172386"/>
            <a:ext cx="8490917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altLang="fr-FR" sz="2400" b="1" i="1" dirty="0">
              <a:latin typeface="+mn-lt"/>
            </a:endParaRPr>
          </a:p>
          <a:p>
            <a:pPr>
              <a:defRPr/>
            </a:pPr>
            <a:r>
              <a:rPr lang="en-US" altLang="fr-FR" sz="2400" b="1" i="1" dirty="0">
                <a:latin typeface="+mn-lt"/>
              </a:rPr>
              <a:t>General Principle</a:t>
            </a:r>
            <a:endParaRPr lang="en-US" altLang="fr-FR" sz="2400" b="1" dirty="0">
              <a:latin typeface="+mn-lt"/>
            </a:endParaRPr>
          </a:p>
          <a:p>
            <a:pPr>
              <a:defRPr/>
            </a:pPr>
            <a:endParaRPr lang="en-US" altLang="fr-FR" sz="1800" dirty="0">
              <a:latin typeface="+mn-lt"/>
            </a:endParaRPr>
          </a:p>
          <a:p>
            <a:pPr>
              <a:defRPr/>
            </a:pPr>
            <a:endParaRPr lang="en-US" altLang="fr-FR" sz="1800" dirty="0"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US" altLang="fr-FR" sz="1800" dirty="0">
                <a:latin typeface="+mn-lt"/>
              </a:rPr>
              <a:t>For a given structure</a:t>
            </a:r>
            <a:endParaRPr lang="en-US" altLang="fr-FR" sz="1800" i="1" baseline="-250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fr-FR" sz="18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  <a:p>
            <a:pPr defTabSz="449263">
              <a:defRPr/>
            </a:pPr>
            <a:endParaRPr lang="en-US" altLang="fr-FR" dirty="0">
              <a:solidFill>
                <a:prstClr val="black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endParaRPr lang="en-US" altLang="fr-FR" sz="1800" baseline="-25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5790178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E1A5262-99EA-8FF3-F764-9DD3C6B923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1041" y="68810"/>
            <a:ext cx="11398619" cy="941388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Overview of Design Methods for RFIC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g</a:t>
            </a:r>
            <a:r>
              <a:rPr lang="en-US" sz="3200" baseline="-25000" dirty="0">
                <a:solidFill>
                  <a:schemeClr val="tx1"/>
                </a:solidFill>
              </a:rPr>
              <a:t>m</a:t>
            </a:r>
            <a:r>
              <a:rPr lang="en-US" sz="3200" dirty="0">
                <a:solidFill>
                  <a:schemeClr val="tx1"/>
                </a:solidFill>
              </a:rPr>
              <a:t>/Id approach based on LUT</a:t>
            </a:r>
          </a:p>
        </p:txBody>
      </p:sp>
      <p:sp>
        <p:nvSpPr>
          <p:cNvPr id="2" name="Rectangle à coins arrondis 2">
            <a:extLst>
              <a:ext uri="{FF2B5EF4-FFF2-40B4-BE49-F238E27FC236}">
                <a16:creationId xmlns:a16="http://schemas.microsoft.com/office/drawing/2014/main" id="{CD34DB9F-1752-23D0-95AE-9E58E1F8D43D}"/>
              </a:ext>
            </a:extLst>
          </p:cNvPr>
          <p:cNvSpPr/>
          <p:nvPr/>
        </p:nvSpPr>
        <p:spPr>
          <a:xfrm>
            <a:off x="4484915" y="1436914"/>
            <a:ext cx="2122715" cy="1697704"/>
          </a:xfrm>
          <a:prstGeom prst="roundRect">
            <a:avLst/>
          </a:prstGeom>
          <a:noFill/>
          <a:ln w="3810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0AF0A94-CC66-0A1E-0A77-DDE484406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778" y="1654826"/>
            <a:ext cx="1795287" cy="127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1DB08D3B-A4A9-4A54-4EC9-536DAEFCB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538" y="2213865"/>
            <a:ext cx="4873011" cy="3870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DCAE206-D07E-AD88-C543-98C474C6307D}"/>
              </a:ext>
            </a:extLst>
          </p:cNvPr>
          <p:cNvSpPr/>
          <p:nvPr/>
        </p:nvSpPr>
        <p:spPr>
          <a:xfrm>
            <a:off x="4484914" y="1480668"/>
            <a:ext cx="408214" cy="408552"/>
          </a:xfrm>
          <a:prstGeom prst="ellipse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  <a:endParaRPr lang="en-US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605D1C6-7A3F-A404-260B-D92354597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381" y="1279221"/>
            <a:ext cx="8671663" cy="366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altLang="fr-FR" sz="2400" b="1" i="1" dirty="0">
              <a:latin typeface="+mn-lt"/>
            </a:endParaRPr>
          </a:p>
          <a:p>
            <a:pPr>
              <a:defRPr/>
            </a:pPr>
            <a:r>
              <a:rPr lang="en-US" altLang="fr-FR" sz="2400" b="1" i="1" dirty="0">
                <a:latin typeface="+mn-lt"/>
              </a:rPr>
              <a:t>General Principle</a:t>
            </a:r>
            <a:endParaRPr lang="en-US" altLang="fr-FR" sz="2400" b="1" dirty="0">
              <a:latin typeface="+mn-lt"/>
            </a:endParaRPr>
          </a:p>
          <a:p>
            <a:pPr>
              <a:defRPr/>
            </a:pPr>
            <a:endParaRPr lang="en-US" altLang="fr-FR" sz="1800" dirty="0">
              <a:latin typeface="+mn-lt"/>
            </a:endParaRPr>
          </a:p>
          <a:p>
            <a:pPr>
              <a:defRPr/>
            </a:pPr>
            <a:endParaRPr lang="en-US" altLang="fr-FR" sz="18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altLang="fr-FR" sz="1800" dirty="0">
                <a:latin typeface="+mn-lt"/>
              </a:rPr>
              <a:t>For a given structure</a:t>
            </a:r>
            <a:endParaRPr lang="en-US" altLang="fr-FR" sz="1800" i="1" baseline="-250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US" altLang="fr-FR" sz="18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altLang="fr-FR" sz="1800" dirty="0">
                <a:latin typeface="+mn-lt"/>
              </a:rPr>
              <a:t>Methods are based on</a:t>
            </a:r>
          </a:p>
          <a:p>
            <a:pPr marL="742950" lvl="1" indent="-285750">
              <a:buFont typeface="Wingdings" panose="05000000000000000000" pitchFamily="2" charset="2"/>
              <a:buChar char="q"/>
              <a:defRPr/>
            </a:pPr>
            <a:r>
              <a:rPr lang="en-US" altLang="fr-FR" sz="1800" dirty="0">
                <a:latin typeface="+mn-lt"/>
              </a:rPr>
              <a:t>Extraction of MOS parameters (LUT)</a:t>
            </a:r>
          </a:p>
          <a:p>
            <a:pPr marL="1200150" lvl="2" indent="-285750">
              <a:buFont typeface="Wingdings" panose="05000000000000000000" pitchFamily="2" charset="2"/>
              <a:buChar char="q"/>
              <a:defRPr/>
            </a:pPr>
            <a:r>
              <a:rPr lang="en-US" altLang="fr-FR" sz="1800" dirty="0">
                <a:latin typeface="+mn-lt"/>
              </a:rPr>
              <a:t>I</a:t>
            </a:r>
            <a:r>
              <a:rPr lang="en-US" altLang="fr-FR" sz="1800" baseline="-25000" dirty="0">
                <a:latin typeface="+mn-lt"/>
              </a:rPr>
              <a:t>D</a:t>
            </a:r>
            <a:r>
              <a:rPr lang="en-US" altLang="fr-FR" sz="1800" dirty="0">
                <a:latin typeface="+mn-lt"/>
              </a:rPr>
              <a:t>/(W/L) vs g</a:t>
            </a:r>
            <a:r>
              <a:rPr lang="en-US" altLang="fr-FR" sz="1800" baseline="-25000" dirty="0">
                <a:latin typeface="+mn-lt"/>
              </a:rPr>
              <a:t>m</a:t>
            </a:r>
            <a:r>
              <a:rPr lang="en-US" altLang="fr-FR" sz="1800" dirty="0">
                <a:latin typeface="+mn-lt"/>
              </a:rPr>
              <a:t>/I</a:t>
            </a:r>
            <a:r>
              <a:rPr lang="en-US" altLang="fr-FR" sz="1800" baseline="-25000" dirty="0">
                <a:latin typeface="+mn-lt"/>
              </a:rPr>
              <a:t>D</a:t>
            </a:r>
            <a:endParaRPr lang="en-US" altLang="fr-FR" sz="1800" dirty="0">
              <a:latin typeface="+mn-lt"/>
            </a:endParaRPr>
          </a:p>
          <a:p>
            <a:pPr marL="1200150" lvl="2" indent="-285750">
              <a:buFont typeface="Wingdings" panose="05000000000000000000" pitchFamily="2" charset="2"/>
              <a:buChar char="q"/>
              <a:defRPr/>
            </a:pPr>
            <a:r>
              <a:rPr lang="en-US" altLang="fr-FR" sz="1800" dirty="0">
                <a:latin typeface="+mn-lt"/>
              </a:rPr>
              <a:t>g</a:t>
            </a:r>
            <a:r>
              <a:rPr lang="en-US" altLang="fr-FR" sz="1800" baseline="-25000" dirty="0">
                <a:latin typeface="+mn-lt"/>
              </a:rPr>
              <a:t>m</a:t>
            </a:r>
            <a:r>
              <a:rPr lang="en-US" altLang="fr-FR" sz="1800" dirty="0">
                <a:latin typeface="+mn-lt"/>
              </a:rPr>
              <a:t>/I</a:t>
            </a:r>
            <a:r>
              <a:rPr lang="en-US" altLang="fr-FR" sz="1800" baseline="-25000" dirty="0">
                <a:latin typeface="+mn-lt"/>
              </a:rPr>
              <a:t>D</a:t>
            </a:r>
            <a:r>
              <a:rPr lang="en-US" altLang="fr-FR" sz="1800" dirty="0">
                <a:latin typeface="+mn-lt"/>
              </a:rPr>
              <a:t> </a:t>
            </a:r>
            <a:r>
              <a:rPr lang="en-US" altLang="fr-FR" sz="1800" dirty="0" err="1">
                <a:latin typeface="+mn-lt"/>
              </a:rPr>
              <a:t>vs</a:t>
            </a:r>
            <a:r>
              <a:rPr lang="en-US" altLang="fr-FR" sz="1800" dirty="0">
                <a:latin typeface="+mn-lt"/>
              </a:rPr>
              <a:t> V</a:t>
            </a:r>
            <a:r>
              <a:rPr lang="en-US" altLang="fr-FR" sz="1800" baseline="-25000" dirty="0">
                <a:latin typeface="+mn-lt"/>
              </a:rPr>
              <a:t>gs0</a:t>
            </a:r>
          </a:p>
          <a:p>
            <a:pPr marL="742950" lvl="1" indent="-285750" defTabSz="449263">
              <a:buFont typeface="Symbol"/>
              <a:buChar char="Þ"/>
              <a:defRPr/>
            </a:pPr>
            <a:endParaRPr lang="en-US" altLang="fr-FR" dirty="0">
              <a:latin typeface="Calibri"/>
            </a:endParaRPr>
          </a:p>
          <a:p>
            <a:pPr marL="742950" lvl="1" indent="-285750" defTabSz="449263">
              <a:buFont typeface="Symbol"/>
              <a:buChar char="Þ"/>
              <a:defRPr/>
            </a:pPr>
            <a:endParaRPr lang="fr-FR" alt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064901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739F2C2-DA77-466B-1786-50757760DFDC}"/>
              </a:ext>
            </a:extLst>
          </p:cNvPr>
          <p:cNvSpPr txBox="1">
            <a:spLocks/>
          </p:cNvSpPr>
          <p:nvPr/>
        </p:nvSpPr>
        <p:spPr>
          <a:xfrm>
            <a:off x="785410" y="46084"/>
            <a:ext cx="9428374" cy="94180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Overview of Design Methods for RFIC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g</a:t>
            </a:r>
            <a:r>
              <a:rPr lang="en-US" sz="3200" b="0" baseline="-25000" dirty="0">
                <a:solidFill>
                  <a:schemeClr val="tx1"/>
                </a:solidFill>
              </a:rPr>
              <a:t>m</a:t>
            </a:r>
            <a:r>
              <a:rPr lang="en-US" sz="3200" b="0" dirty="0">
                <a:solidFill>
                  <a:schemeClr val="tx1"/>
                </a:solidFill>
              </a:rPr>
              <a:t>/Id approach based on LUT</a:t>
            </a:r>
          </a:p>
        </p:txBody>
      </p:sp>
      <p:sp>
        <p:nvSpPr>
          <p:cNvPr id="23" name="Rectangle à coins arrondis 2">
            <a:extLst>
              <a:ext uri="{FF2B5EF4-FFF2-40B4-BE49-F238E27FC236}">
                <a16:creationId xmlns:a16="http://schemas.microsoft.com/office/drawing/2014/main" id="{D596456A-9AAF-124A-02DC-5AEB15C3C362}"/>
              </a:ext>
            </a:extLst>
          </p:cNvPr>
          <p:cNvSpPr/>
          <p:nvPr/>
        </p:nvSpPr>
        <p:spPr>
          <a:xfrm>
            <a:off x="4484915" y="1228122"/>
            <a:ext cx="2122715" cy="1697704"/>
          </a:xfrm>
          <a:prstGeom prst="roundRect">
            <a:avLst/>
          </a:prstGeom>
          <a:noFill/>
          <a:ln w="3810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4D6AEF11-BFAC-059C-ADFB-EEC11E653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778" y="1446034"/>
            <a:ext cx="1795287" cy="127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8830414A-48E4-01B2-4D73-4419BA8F7637}"/>
              </a:ext>
            </a:extLst>
          </p:cNvPr>
          <p:cNvGrpSpPr/>
          <p:nvPr/>
        </p:nvGrpSpPr>
        <p:grpSpPr>
          <a:xfrm>
            <a:off x="2855640" y="4388156"/>
            <a:ext cx="4464496" cy="1625350"/>
            <a:chOff x="388380" y="3834944"/>
            <a:chExt cx="4200897" cy="1652200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685214AC-1E35-524C-7C78-807C7BA02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1302" y="3834944"/>
              <a:ext cx="2847975" cy="942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62925684-391F-9D88-B30E-296752C277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380" y="4725144"/>
              <a:ext cx="417195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8" name="Picture 3">
            <a:extLst>
              <a:ext uri="{FF2B5EF4-FFF2-40B4-BE49-F238E27FC236}">
                <a16:creationId xmlns:a16="http://schemas.microsoft.com/office/drawing/2014/main" id="{FB25F359-88B2-E802-F613-A8953466E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860" y="1446035"/>
            <a:ext cx="1639319" cy="1302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à coins arrondis 15">
            <a:extLst>
              <a:ext uri="{FF2B5EF4-FFF2-40B4-BE49-F238E27FC236}">
                <a16:creationId xmlns:a16="http://schemas.microsoft.com/office/drawing/2014/main" id="{FA82CD5A-2699-2903-4B40-3D37647F60EF}"/>
              </a:ext>
            </a:extLst>
          </p:cNvPr>
          <p:cNvSpPr/>
          <p:nvPr/>
        </p:nvSpPr>
        <p:spPr>
          <a:xfrm>
            <a:off x="6770916" y="1232682"/>
            <a:ext cx="2122715" cy="1697704"/>
          </a:xfrm>
          <a:prstGeom prst="round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13476D3E-1E53-FD29-CD95-9C23B029204D}"/>
              </a:ext>
            </a:extLst>
          </p:cNvPr>
          <p:cNvSpPr/>
          <p:nvPr/>
        </p:nvSpPr>
        <p:spPr>
          <a:xfrm>
            <a:off x="4484914" y="1271876"/>
            <a:ext cx="408214" cy="408552"/>
          </a:xfrm>
          <a:prstGeom prst="ellipse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  <a:endParaRPr lang="en-US" dirty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21E9C1EE-F16B-30BB-0967-1181B0F32601}"/>
              </a:ext>
            </a:extLst>
          </p:cNvPr>
          <p:cNvSpPr/>
          <p:nvPr/>
        </p:nvSpPr>
        <p:spPr>
          <a:xfrm>
            <a:off x="6819900" y="1250104"/>
            <a:ext cx="408214" cy="408552"/>
          </a:xfrm>
          <a:prstGeom prst="ellipse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US" dirty="0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BD40F96F-2CF8-34A6-1E9F-5FFDB493C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10" y="1172545"/>
            <a:ext cx="8338281" cy="4447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altLang="fr-FR" sz="2400" b="1" i="1" dirty="0">
              <a:latin typeface="+mn-lt"/>
            </a:endParaRPr>
          </a:p>
          <a:p>
            <a:pPr>
              <a:defRPr/>
            </a:pPr>
            <a:r>
              <a:rPr lang="en-US" altLang="fr-FR" sz="2400" b="1" i="1" dirty="0">
                <a:latin typeface="+mn-lt"/>
              </a:rPr>
              <a:t>General Principle</a:t>
            </a:r>
            <a:endParaRPr lang="en-US" altLang="fr-FR" sz="2400" b="1" dirty="0">
              <a:latin typeface="+mn-lt"/>
            </a:endParaRPr>
          </a:p>
          <a:p>
            <a:pPr>
              <a:defRPr/>
            </a:pPr>
            <a:endParaRPr lang="en-US" altLang="fr-FR" sz="18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n-US" altLang="fr-FR" sz="1800" b="1" dirty="0">
                <a:solidFill>
                  <a:srgbClr val="3366FF"/>
                </a:solidFill>
                <a:latin typeface="+mn-lt"/>
              </a:rPr>
              <a:t>For a given structure</a:t>
            </a:r>
            <a:endParaRPr lang="en-US" altLang="fr-FR" sz="18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n-US" altLang="fr-FR" sz="1800" dirty="0">
                <a:latin typeface="+mn-lt"/>
              </a:rPr>
              <a:t>Methods are based 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n-US" altLang="fr-FR" sz="1800" dirty="0">
                <a:latin typeface="+mn-lt"/>
              </a:rPr>
              <a:t>Extraction of MOS parameters (LUT)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n-US" altLang="fr-FR" sz="1800" dirty="0">
                <a:latin typeface="+mn-lt"/>
              </a:rPr>
              <a:t>I</a:t>
            </a:r>
            <a:r>
              <a:rPr lang="en-US" altLang="fr-FR" sz="1800" baseline="-25000" dirty="0">
                <a:latin typeface="+mn-lt"/>
              </a:rPr>
              <a:t>D</a:t>
            </a:r>
            <a:r>
              <a:rPr lang="en-US" altLang="fr-FR" sz="1800" dirty="0">
                <a:latin typeface="+mn-lt"/>
              </a:rPr>
              <a:t>/(W/L) vs g</a:t>
            </a:r>
            <a:r>
              <a:rPr lang="en-US" altLang="fr-FR" sz="1800" baseline="-25000" dirty="0">
                <a:latin typeface="+mn-lt"/>
              </a:rPr>
              <a:t>m</a:t>
            </a:r>
            <a:r>
              <a:rPr lang="en-US" altLang="fr-FR" sz="1800" dirty="0">
                <a:latin typeface="+mn-lt"/>
              </a:rPr>
              <a:t>/I</a:t>
            </a:r>
            <a:r>
              <a:rPr lang="en-US" altLang="fr-FR" sz="1800" baseline="-25000" dirty="0">
                <a:latin typeface="+mn-lt"/>
              </a:rPr>
              <a:t>D</a:t>
            </a:r>
            <a:endParaRPr lang="en-US" altLang="fr-FR" sz="1800" dirty="0">
              <a:latin typeface="+mn-lt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n-US" altLang="fr-FR" sz="1800" dirty="0">
                <a:latin typeface="+mn-lt"/>
              </a:rPr>
              <a:t>g</a:t>
            </a:r>
            <a:r>
              <a:rPr lang="en-US" altLang="fr-FR" sz="1800" baseline="-25000" dirty="0">
                <a:latin typeface="+mn-lt"/>
              </a:rPr>
              <a:t>m</a:t>
            </a:r>
            <a:r>
              <a:rPr lang="en-US" altLang="fr-FR" sz="1800" dirty="0">
                <a:latin typeface="+mn-lt"/>
              </a:rPr>
              <a:t>/I</a:t>
            </a:r>
            <a:r>
              <a:rPr lang="en-US" altLang="fr-FR" sz="1800" baseline="-25000" dirty="0">
                <a:latin typeface="+mn-lt"/>
              </a:rPr>
              <a:t>D</a:t>
            </a:r>
            <a:r>
              <a:rPr lang="en-US" altLang="fr-FR" sz="1800" dirty="0">
                <a:latin typeface="+mn-lt"/>
              </a:rPr>
              <a:t> vs V</a:t>
            </a:r>
            <a:r>
              <a:rPr lang="en-US" altLang="fr-FR" sz="1800" baseline="-25000" dirty="0">
                <a:latin typeface="+mn-lt"/>
              </a:rPr>
              <a:t>gs0</a:t>
            </a:r>
            <a:endParaRPr lang="en-US" altLang="fr-FR" dirty="0">
              <a:latin typeface="Calibri"/>
            </a:endParaRPr>
          </a:p>
          <a:p>
            <a:pPr marL="800100" lvl="1" indent="-342900" defTabSz="449263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n-US" altLang="fr-FR" dirty="0"/>
              <a:t>Set of equations</a:t>
            </a:r>
          </a:p>
          <a:p>
            <a:pPr marL="800100" lvl="1" indent="-342900" defTabSz="449263">
              <a:buFont typeface="Wingdings" panose="05000000000000000000" pitchFamily="2" charset="2"/>
              <a:buChar char="q"/>
              <a:defRPr/>
            </a:pPr>
            <a:endParaRPr lang="fr-FR" altLang="fr-FR" dirty="0">
              <a:solidFill>
                <a:prstClr val="black"/>
              </a:solidFill>
            </a:endParaRPr>
          </a:p>
          <a:p>
            <a:pPr marL="342900" indent="-342900" defTabSz="449263">
              <a:buFont typeface="Wingdings" panose="05000000000000000000" pitchFamily="2" charset="2"/>
              <a:buChar char="q"/>
              <a:defRPr/>
            </a:pPr>
            <a:endParaRPr lang="en-US" altLang="fr-FR" dirty="0">
              <a:solidFill>
                <a:prstClr val="black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endParaRPr lang="en-US" altLang="fr-FR" sz="1800" baseline="-25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3483657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3591BD8-C9A1-6A24-694D-304683445F76}"/>
              </a:ext>
            </a:extLst>
          </p:cNvPr>
          <p:cNvSpPr txBox="1">
            <a:spLocks/>
          </p:cNvSpPr>
          <p:nvPr/>
        </p:nvSpPr>
        <p:spPr>
          <a:xfrm>
            <a:off x="765281" y="52449"/>
            <a:ext cx="9406967" cy="94180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Overview of Design Methods for RFIC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g</a:t>
            </a:r>
            <a:r>
              <a:rPr lang="en-US" sz="3200" b="0" baseline="-25000" dirty="0">
                <a:solidFill>
                  <a:schemeClr val="tx1"/>
                </a:solidFill>
              </a:rPr>
              <a:t>m</a:t>
            </a:r>
            <a:r>
              <a:rPr lang="en-US" sz="3200" b="0" dirty="0">
                <a:solidFill>
                  <a:schemeClr val="tx1"/>
                </a:solidFill>
              </a:rPr>
              <a:t>/Id approach based on LUT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1365A5D-67C2-9DE6-BF6C-3CAC0C1AB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281" y="1120871"/>
            <a:ext cx="9044855" cy="538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altLang="fr-FR" sz="2400" b="1" i="1" dirty="0">
              <a:latin typeface="+mn-lt"/>
            </a:endParaRPr>
          </a:p>
          <a:p>
            <a:pPr>
              <a:defRPr/>
            </a:pPr>
            <a:r>
              <a:rPr lang="en-US" altLang="fr-FR" sz="2400" b="1" i="1" dirty="0">
                <a:latin typeface="+mn-lt"/>
              </a:rPr>
              <a:t>General Principle</a:t>
            </a:r>
            <a:endParaRPr lang="en-US" altLang="fr-FR" sz="2400" b="1" dirty="0">
              <a:latin typeface="+mn-lt"/>
            </a:endParaRPr>
          </a:p>
          <a:p>
            <a:pPr>
              <a:defRPr/>
            </a:pPr>
            <a:endParaRPr lang="en-US" altLang="fr-FR" sz="1800" dirty="0">
              <a:latin typeface="+mn-lt"/>
            </a:endParaRPr>
          </a:p>
          <a:p>
            <a:pPr>
              <a:defRPr/>
            </a:pPr>
            <a:endParaRPr lang="en-US" altLang="fr-FR" sz="18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altLang="fr-FR" sz="1800" dirty="0">
                <a:solidFill>
                  <a:srgbClr val="3366FF"/>
                </a:solidFill>
                <a:latin typeface="+mn-lt"/>
              </a:rPr>
              <a:t>For a given structure</a:t>
            </a:r>
            <a:endParaRPr lang="en-US" altLang="fr-FR" sz="1800" i="1" baseline="-25000" dirty="0">
              <a:solidFill>
                <a:srgbClr val="3366FF"/>
              </a:solidFill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US" altLang="fr-FR" sz="18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altLang="fr-FR" sz="1800" dirty="0">
                <a:solidFill>
                  <a:srgbClr val="FF9900"/>
                </a:solidFill>
                <a:latin typeface="+mn-lt"/>
              </a:rPr>
              <a:t>Methods are based on</a:t>
            </a:r>
          </a:p>
          <a:p>
            <a:pPr marL="742950" lvl="1" indent="-285750">
              <a:buFont typeface="Wingdings" panose="05000000000000000000" pitchFamily="2" charset="2"/>
              <a:buChar char="q"/>
              <a:defRPr/>
            </a:pPr>
            <a:r>
              <a:rPr lang="en-US" altLang="fr-FR" sz="1800" dirty="0">
                <a:solidFill>
                  <a:srgbClr val="FF9900"/>
                </a:solidFill>
                <a:latin typeface="+mn-lt"/>
              </a:rPr>
              <a:t>Extraction of MOS parameters (LUT)</a:t>
            </a:r>
          </a:p>
          <a:p>
            <a:pPr marL="1200150" lvl="2" indent="-285750">
              <a:buFont typeface="Wingdings" panose="05000000000000000000" pitchFamily="2" charset="2"/>
              <a:buChar char="q"/>
              <a:defRPr/>
            </a:pPr>
            <a:r>
              <a:rPr lang="en-US" altLang="fr-FR" sz="1800" dirty="0">
                <a:solidFill>
                  <a:srgbClr val="FF9900"/>
                </a:solidFill>
                <a:latin typeface="+mn-lt"/>
              </a:rPr>
              <a:t>I</a:t>
            </a:r>
            <a:r>
              <a:rPr lang="en-US" altLang="fr-FR" sz="1800" baseline="-25000" dirty="0">
                <a:solidFill>
                  <a:srgbClr val="FF9900"/>
                </a:solidFill>
                <a:latin typeface="+mn-lt"/>
              </a:rPr>
              <a:t>D</a:t>
            </a:r>
            <a:r>
              <a:rPr lang="en-US" altLang="fr-FR" sz="1800" dirty="0">
                <a:solidFill>
                  <a:srgbClr val="FF9900"/>
                </a:solidFill>
                <a:latin typeface="+mn-lt"/>
              </a:rPr>
              <a:t>/(W/L) vs g</a:t>
            </a:r>
            <a:r>
              <a:rPr lang="en-US" altLang="fr-FR" sz="1800" baseline="-25000" dirty="0">
                <a:solidFill>
                  <a:srgbClr val="FF9900"/>
                </a:solidFill>
                <a:latin typeface="+mn-lt"/>
              </a:rPr>
              <a:t>m</a:t>
            </a:r>
            <a:r>
              <a:rPr lang="en-US" altLang="fr-FR" sz="1800" dirty="0">
                <a:solidFill>
                  <a:srgbClr val="FF9900"/>
                </a:solidFill>
                <a:latin typeface="+mn-lt"/>
              </a:rPr>
              <a:t>/I</a:t>
            </a:r>
            <a:r>
              <a:rPr lang="en-US" altLang="fr-FR" sz="1800" baseline="-25000" dirty="0">
                <a:solidFill>
                  <a:srgbClr val="FF9900"/>
                </a:solidFill>
                <a:latin typeface="+mn-lt"/>
              </a:rPr>
              <a:t>D</a:t>
            </a:r>
            <a:endParaRPr lang="en-US" altLang="fr-FR" sz="1800" dirty="0">
              <a:solidFill>
                <a:srgbClr val="FF9900"/>
              </a:solidFill>
              <a:latin typeface="+mn-lt"/>
            </a:endParaRPr>
          </a:p>
          <a:p>
            <a:pPr marL="1200150" lvl="2" indent="-285750">
              <a:buFont typeface="Wingdings" panose="05000000000000000000" pitchFamily="2" charset="2"/>
              <a:buChar char="q"/>
              <a:defRPr/>
            </a:pPr>
            <a:r>
              <a:rPr lang="en-US" altLang="fr-FR" sz="1800" dirty="0">
                <a:solidFill>
                  <a:srgbClr val="FF9900"/>
                </a:solidFill>
                <a:latin typeface="+mn-lt"/>
              </a:rPr>
              <a:t>g</a:t>
            </a:r>
            <a:r>
              <a:rPr lang="en-US" altLang="fr-FR" sz="1800" baseline="-25000" dirty="0">
                <a:solidFill>
                  <a:srgbClr val="FF9900"/>
                </a:solidFill>
                <a:latin typeface="+mn-lt"/>
              </a:rPr>
              <a:t>m</a:t>
            </a:r>
            <a:r>
              <a:rPr lang="en-US" altLang="fr-FR" sz="1800" dirty="0">
                <a:solidFill>
                  <a:srgbClr val="FF9900"/>
                </a:solidFill>
                <a:latin typeface="+mn-lt"/>
              </a:rPr>
              <a:t>/I</a:t>
            </a:r>
            <a:r>
              <a:rPr lang="en-US" altLang="fr-FR" sz="1800" baseline="-25000" dirty="0">
                <a:solidFill>
                  <a:srgbClr val="FF9900"/>
                </a:solidFill>
                <a:latin typeface="+mn-lt"/>
              </a:rPr>
              <a:t>D</a:t>
            </a:r>
            <a:r>
              <a:rPr lang="en-US" altLang="fr-FR" sz="1800" dirty="0">
                <a:solidFill>
                  <a:srgbClr val="FF9900"/>
                </a:solidFill>
                <a:latin typeface="+mn-lt"/>
              </a:rPr>
              <a:t> </a:t>
            </a:r>
            <a:r>
              <a:rPr lang="en-US" altLang="fr-FR" sz="1800" dirty="0" err="1">
                <a:solidFill>
                  <a:srgbClr val="FF9900"/>
                </a:solidFill>
                <a:latin typeface="+mn-lt"/>
              </a:rPr>
              <a:t>vs</a:t>
            </a:r>
            <a:r>
              <a:rPr lang="en-US" altLang="fr-FR" sz="1800" dirty="0">
                <a:solidFill>
                  <a:srgbClr val="FF9900"/>
                </a:solidFill>
                <a:latin typeface="+mn-lt"/>
              </a:rPr>
              <a:t> V</a:t>
            </a:r>
            <a:r>
              <a:rPr lang="en-US" altLang="fr-FR" sz="1800" baseline="-25000" dirty="0">
                <a:solidFill>
                  <a:srgbClr val="FF9900"/>
                </a:solidFill>
                <a:latin typeface="+mn-lt"/>
              </a:rPr>
              <a:t>gs0</a:t>
            </a:r>
          </a:p>
          <a:p>
            <a:pPr marL="800100" lvl="1" indent="-342900" defTabSz="449263">
              <a:buFont typeface="Wingdings" panose="05000000000000000000" pitchFamily="2" charset="2"/>
              <a:buChar char="q"/>
              <a:defRPr/>
            </a:pPr>
            <a:endParaRPr lang="en-US" altLang="fr-FR" dirty="0">
              <a:latin typeface="Calibri"/>
            </a:endParaRPr>
          </a:p>
          <a:p>
            <a:pPr marL="800100" lvl="1" indent="-342900" defTabSz="449263">
              <a:buFont typeface="Wingdings" panose="05000000000000000000" pitchFamily="2" charset="2"/>
              <a:buChar char="q"/>
              <a:defRPr/>
            </a:pPr>
            <a:r>
              <a:rPr lang="en-US" altLang="fr-FR" dirty="0">
                <a:solidFill>
                  <a:srgbClr val="33CC33"/>
                </a:solidFill>
              </a:rPr>
              <a:t>Set of equations</a:t>
            </a:r>
          </a:p>
          <a:p>
            <a:pPr marL="800100" lvl="1" indent="-342900" defTabSz="449263">
              <a:buFont typeface="Wingdings" panose="05000000000000000000" pitchFamily="2" charset="2"/>
              <a:buChar char="q"/>
              <a:defRPr/>
            </a:pPr>
            <a:endParaRPr lang="fr-FR" altLang="fr-FR" dirty="0"/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US" altLang="fr-FR" dirty="0"/>
              <a:t>Methods helps the designers in sizing the structure</a:t>
            </a: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en-US" altLang="fr-FR" dirty="0"/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US" altLang="fr-FR" dirty="0"/>
              <a:t>Quite used in low frequency domain</a:t>
            </a:r>
          </a:p>
          <a:p>
            <a:pPr marL="285750" indent="-285750" defTabSz="449263">
              <a:buFont typeface="Symbol"/>
              <a:buChar char="Þ"/>
              <a:defRPr/>
            </a:pPr>
            <a:endParaRPr lang="en-US" altLang="fr-FR" dirty="0">
              <a:solidFill>
                <a:prstClr val="black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endParaRPr lang="en-US" altLang="fr-FR" sz="1800" baseline="-25000" dirty="0">
              <a:latin typeface="+mn-lt"/>
            </a:endParaRP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519CF918-3C54-CE3A-A789-2D2D539648D5}"/>
              </a:ext>
            </a:extLst>
          </p:cNvPr>
          <p:cNvGrpSpPr/>
          <p:nvPr/>
        </p:nvGrpSpPr>
        <p:grpSpPr>
          <a:xfrm>
            <a:off x="4209907" y="1207534"/>
            <a:ext cx="2122715" cy="1697704"/>
            <a:chOff x="2960914" y="1436914"/>
            <a:chExt cx="2122715" cy="1697704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5C51A43C-196C-19D5-8E5E-754A42EAB8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777" y="1654826"/>
              <a:ext cx="1795287" cy="127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0" name="Rectangle à coins arrondis 2">
              <a:extLst>
                <a:ext uri="{FF2B5EF4-FFF2-40B4-BE49-F238E27FC236}">
                  <a16:creationId xmlns:a16="http://schemas.microsoft.com/office/drawing/2014/main" id="{2EEDC14D-317B-811A-2937-8D5FE8E69B72}"/>
                </a:ext>
              </a:extLst>
            </p:cNvPr>
            <p:cNvSpPr/>
            <p:nvPr/>
          </p:nvSpPr>
          <p:spPr>
            <a:xfrm>
              <a:off x="2960914" y="1436914"/>
              <a:ext cx="2122715" cy="1697704"/>
            </a:xfrm>
            <a:prstGeom prst="roundRect">
              <a:avLst/>
            </a:prstGeom>
            <a:noFill/>
            <a:ln w="38100"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84FCE622-1B66-AAD1-593F-C237567058BA}"/>
                </a:ext>
              </a:extLst>
            </p:cNvPr>
            <p:cNvSpPr/>
            <p:nvPr/>
          </p:nvSpPr>
          <p:spPr>
            <a:xfrm>
              <a:off x="2960914" y="1480668"/>
              <a:ext cx="408214" cy="408552"/>
            </a:xfrm>
            <a:prstGeom prst="ellipse">
              <a:avLst/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1</a:t>
              </a:r>
              <a:endParaRPr lang="en-US" dirty="0"/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BAD49F04-45C4-74EA-F390-15C572C9E8AD}"/>
              </a:ext>
            </a:extLst>
          </p:cNvPr>
          <p:cNvGrpSpPr/>
          <p:nvPr/>
        </p:nvGrpSpPr>
        <p:grpSpPr>
          <a:xfrm>
            <a:off x="6400517" y="1207534"/>
            <a:ext cx="2122715" cy="1697704"/>
            <a:chOff x="5246915" y="1441474"/>
            <a:chExt cx="2122715" cy="1697704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E4DD89DF-085B-BFFD-06A2-4B3937A76D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4859" y="1654826"/>
              <a:ext cx="1639319" cy="130204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3" name="Rectangle à coins arrondis 15">
              <a:extLst>
                <a:ext uri="{FF2B5EF4-FFF2-40B4-BE49-F238E27FC236}">
                  <a16:creationId xmlns:a16="http://schemas.microsoft.com/office/drawing/2014/main" id="{1257D220-B739-0DDA-21B6-44802833BA6F}"/>
                </a:ext>
              </a:extLst>
            </p:cNvPr>
            <p:cNvSpPr/>
            <p:nvPr/>
          </p:nvSpPr>
          <p:spPr>
            <a:xfrm>
              <a:off x="5246915" y="1441474"/>
              <a:ext cx="2122715" cy="1697704"/>
            </a:xfrm>
            <a:prstGeom prst="roundRect">
              <a:avLst/>
            </a:prstGeom>
            <a:noFill/>
            <a:ln w="381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680B2043-B674-6265-E4C3-34D4B4D30317}"/>
                </a:ext>
              </a:extLst>
            </p:cNvPr>
            <p:cNvSpPr/>
            <p:nvPr/>
          </p:nvSpPr>
          <p:spPr>
            <a:xfrm>
              <a:off x="5295900" y="1458896"/>
              <a:ext cx="408214" cy="408552"/>
            </a:xfrm>
            <a:prstGeom prst="ellipse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2</a:t>
              </a:r>
              <a:endParaRPr lang="en-US" dirty="0"/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FA683FAB-00A7-CE54-0BCC-9E49623852B5}"/>
              </a:ext>
            </a:extLst>
          </p:cNvPr>
          <p:cNvGrpSpPr/>
          <p:nvPr/>
        </p:nvGrpSpPr>
        <p:grpSpPr>
          <a:xfrm>
            <a:off x="8603790" y="1233134"/>
            <a:ext cx="2122715" cy="853412"/>
            <a:chOff x="7529499" y="1436914"/>
            <a:chExt cx="2122715" cy="853412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1D340F28-7383-B63B-0B67-EEA711691DC1}"/>
                </a:ext>
              </a:extLst>
            </p:cNvPr>
            <p:cNvGrpSpPr/>
            <p:nvPr/>
          </p:nvGrpSpPr>
          <p:grpSpPr>
            <a:xfrm>
              <a:off x="7761512" y="1480668"/>
              <a:ext cx="1740111" cy="805098"/>
              <a:chOff x="388380" y="3834944"/>
              <a:chExt cx="4200897" cy="1652200"/>
            </a:xfrm>
          </p:grpSpPr>
          <p:pic>
            <p:nvPicPr>
              <p:cNvPr id="26" name="Picture 6">
                <a:extLst>
                  <a:ext uri="{FF2B5EF4-FFF2-40B4-BE49-F238E27FC236}">
                    <a16:creationId xmlns:a16="http://schemas.microsoft.com/office/drawing/2014/main" id="{983211B8-E08D-CB0E-9AD7-25DDBF66AF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1302" y="3834944"/>
                <a:ext cx="2847975" cy="942975"/>
              </a:xfrm>
              <a:prstGeom prst="rect">
                <a:avLst/>
              </a:prstGeom>
              <a:noFill/>
              <a:ln w="9525">
                <a:solidFill>
                  <a:srgbClr val="33CC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7" name="Picture 5">
                <a:extLst>
                  <a:ext uri="{FF2B5EF4-FFF2-40B4-BE49-F238E27FC236}">
                    <a16:creationId xmlns:a16="http://schemas.microsoft.com/office/drawing/2014/main" id="{7EA11808-06EB-FF38-6816-994477308A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380" y="4725144"/>
                <a:ext cx="4171950" cy="762000"/>
              </a:xfrm>
              <a:prstGeom prst="rect">
                <a:avLst/>
              </a:prstGeom>
              <a:noFill/>
              <a:ln w="9525">
                <a:solidFill>
                  <a:srgbClr val="33CC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sp>
          <p:nvSpPr>
            <p:cNvPr id="28" name="Rectangle à coins arrondis 20">
              <a:extLst>
                <a:ext uri="{FF2B5EF4-FFF2-40B4-BE49-F238E27FC236}">
                  <a16:creationId xmlns:a16="http://schemas.microsoft.com/office/drawing/2014/main" id="{22C41668-D188-3640-D5A5-B0D6CB159444}"/>
                </a:ext>
              </a:extLst>
            </p:cNvPr>
            <p:cNvSpPr/>
            <p:nvPr/>
          </p:nvSpPr>
          <p:spPr>
            <a:xfrm>
              <a:off x="7529499" y="1436914"/>
              <a:ext cx="2122715" cy="853412"/>
            </a:xfrm>
            <a:prstGeom prst="roundRect">
              <a:avLst/>
            </a:prstGeom>
            <a:noFill/>
            <a:ln w="38100">
              <a:solidFill>
                <a:srgbClr val="33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8151876-5E8D-46D7-3D0B-B08A6B0AF374}"/>
                </a:ext>
              </a:extLst>
            </p:cNvPr>
            <p:cNvSpPr/>
            <p:nvPr/>
          </p:nvSpPr>
          <p:spPr>
            <a:xfrm>
              <a:off x="7529499" y="1439132"/>
              <a:ext cx="408214" cy="408552"/>
            </a:xfrm>
            <a:prstGeom prst="ellipse">
              <a:avLst/>
            </a:prstGeom>
            <a:solidFill>
              <a:srgbClr val="33CC33"/>
            </a:solidFill>
            <a:ln>
              <a:solidFill>
                <a:srgbClr val="33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3</a:t>
              </a:r>
              <a:endParaRPr lang="en-US" dirty="0"/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3283DEF1-FBF2-ABD8-6E3B-48B49461C716}"/>
              </a:ext>
            </a:extLst>
          </p:cNvPr>
          <p:cNvGrpSpPr/>
          <p:nvPr/>
        </p:nvGrpSpPr>
        <p:grpSpPr>
          <a:xfrm>
            <a:off x="7225408" y="2262928"/>
            <a:ext cx="3870283" cy="4373021"/>
            <a:chOff x="7638357" y="2484979"/>
            <a:chExt cx="3870283" cy="4373021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F28713F1-0AA9-8EEC-5328-BD23480D59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8357" y="2484979"/>
              <a:ext cx="3870283" cy="4373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27EF17C8-E39F-2A21-B8A8-CCACFD8A7FED}"/>
                </a:ext>
              </a:extLst>
            </p:cNvPr>
            <p:cNvSpPr/>
            <p:nvPr/>
          </p:nvSpPr>
          <p:spPr>
            <a:xfrm>
              <a:off x="8043864" y="3348610"/>
              <a:ext cx="692936" cy="666178"/>
            </a:xfrm>
            <a:prstGeom prst="ellipse">
              <a:avLst/>
            </a:prstGeom>
            <a:solidFill>
              <a:srgbClr val="FF9900">
                <a:alpha val="66211"/>
              </a:srgbClr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11F356-CE95-3DD6-2A0D-14BA00BE5D31}"/>
                </a:ext>
              </a:extLst>
            </p:cNvPr>
            <p:cNvSpPr/>
            <p:nvPr/>
          </p:nvSpPr>
          <p:spPr>
            <a:xfrm>
              <a:off x="10244138" y="2800350"/>
              <a:ext cx="700087" cy="1214438"/>
            </a:xfrm>
            <a:prstGeom prst="rect">
              <a:avLst/>
            </a:prstGeom>
            <a:solidFill>
              <a:srgbClr val="33CC33">
                <a:alpha val="62787"/>
              </a:srgbClr>
            </a:solidFill>
            <a:ln>
              <a:solidFill>
                <a:srgbClr val="33CC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0203616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74" y="1214051"/>
            <a:ext cx="4227918" cy="477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896812" y="1226297"/>
            <a:ext cx="6783641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fr-FR" b="1" i="1" dirty="0"/>
              <a:t>LIMITATIONS ?</a:t>
            </a:r>
            <a:endParaRPr lang="en-US" altLang="fr-FR" b="1" dirty="0"/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en-US" altLang="fr-FR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en-US" altLang="fr-FR" dirty="0"/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US" altLang="fr-FR" dirty="0"/>
              <a:t>Time Consuming </a:t>
            </a: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fr-FR" altLang="fr-FR" dirty="0"/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en-US" altLang="fr-FR" dirty="0"/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US" altLang="fr-FR" dirty="0"/>
              <a:t>Lakes of precision (parametric set</a:t>
            </a: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US" altLang="fr-FR" dirty="0"/>
              <a:t>of characteristics)</a:t>
            </a: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en-US" altLang="fr-FR" dirty="0"/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en-US" altLang="fr-FR" dirty="0"/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en-US" altLang="fr-FR" dirty="0"/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US" altLang="fr-FR" dirty="0"/>
              <a:t>Long optimization sequence</a:t>
            </a:r>
          </a:p>
          <a:p>
            <a:pPr lvl="1">
              <a:defRPr/>
            </a:pPr>
            <a:endParaRPr lang="en-US" altLang="fr-FR" dirty="0"/>
          </a:p>
          <a:p>
            <a:pPr lvl="1">
              <a:defRPr/>
            </a:pPr>
            <a:endParaRPr lang="en-US" altLang="fr-FR" dirty="0">
              <a:latin typeface="+mj-lt"/>
            </a:endParaRPr>
          </a:p>
          <a:p>
            <a:pPr>
              <a:defRPr/>
            </a:pPr>
            <a:endParaRPr lang="en-US" altLang="fr-FR" dirty="0">
              <a:latin typeface="+mj-lt"/>
            </a:endParaRPr>
          </a:p>
        </p:txBody>
      </p:sp>
      <p:cxnSp>
        <p:nvCxnSpPr>
          <p:cNvPr id="27" name="Connecteur droit avec flèche 26"/>
          <p:cNvCxnSpPr>
            <a:cxnSpLocks/>
          </p:cNvCxnSpPr>
          <p:nvPr/>
        </p:nvCxnSpPr>
        <p:spPr>
          <a:xfrm>
            <a:off x="4970875" y="4813109"/>
            <a:ext cx="1563279" cy="0"/>
          </a:xfrm>
          <a:prstGeom prst="straightConnector1">
            <a:avLst/>
          </a:prstGeom>
          <a:ln w="28575">
            <a:solidFill>
              <a:srgbClr val="33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èche vers le bas 27"/>
          <p:cNvSpPr/>
          <p:nvPr/>
        </p:nvSpPr>
        <p:spPr>
          <a:xfrm>
            <a:off x="2257643" y="2695669"/>
            <a:ext cx="270030" cy="324036"/>
          </a:xfrm>
          <a:prstGeom prst="down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srgbClr val="3366FF"/>
              </a:solidFill>
            </a:endParaRPr>
          </a:p>
        </p:txBody>
      </p:sp>
      <p:cxnSp>
        <p:nvCxnSpPr>
          <p:cNvPr id="29" name="Connecteur droit avec flèche 28"/>
          <p:cNvCxnSpPr>
            <a:cxnSpLocks/>
          </p:cNvCxnSpPr>
          <p:nvPr/>
        </p:nvCxnSpPr>
        <p:spPr>
          <a:xfrm>
            <a:off x="3530715" y="2395164"/>
            <a:ext cx="2565285" cy="97950"/>
          </a:xfrm>
          <a:prstGeom prst="straightConnector1">
            <a:avLst/>
          </a:prstGeom>
          <a:ln w="28575">
            <a:solidFill>
              <a:srgbClr val="33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cxnSpLocks/>
          </p:cNvCxnSpPr>
          <p:nvPr/>
        </p:nvCxnSpPr>
        <p:spPr>
          <a:xfrm flipV="1">
            <a:off x="5778305" y="2695669"/>
            <a:ext cx="1727389" cy="583746"/>
          </a:xfrm>
          <a:prstGeom prst="straightConnector1">
            <a:avLst/>
          </a:prstGeom>
          <a:ln w="28575">
            <a:solidFill>
              <a:srgbClr val="33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1055440" y="5401052"/>
            <a:ext cx="5040560" cy="400110"/>
          </a:xfrm>
          <a:prstGeom prst="rect">
            <a:avLst/>
          </a:prstGeom>
          <a:solidFill>
            <a:srgbClr val="FF990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Need</a:t>
            </a:r>
            <a:r>
              <a:rPr lang="fr-FR" b="1" dirty="0"/>
              <a:t> for a model </a:t>
            </a:r>
            <a:r>
              <a:rPr lang="fr-FR" b="1" dirty="0" err="1"/>
              <a:t>based</a:t>
            </a:r>
            <a:r>
              <a:rPr lang="fr-FR" b="1" dirty="0"/>
              <a:t> </a:t>
            </a:r>
            <a:r>
              <a:rPr lang="fr-FR" b="1" dirty="0" err="1"/>
              <a:t>approach</a:t>
            </a:r>
            <a:endParaRPr lang="en-AU" b="1" dirty="0"/>
          </a:p>
        </p:txBody>
      </p:sp>
      <p:sp>
        <p:nvSpPr>
          <p:cNvPr id="32" name="Flèche vers le bas 31"/>
          <p:cNvSpPr/>
          <p:nvPr/>
        </p:nvSpPr>
        <p:spPr>
          <a:xfrm>
            <a:off x="2226112" y="4019793"/>
            <a:ext cx="270030" cy="324036"/>
          </a:xfrm>
          <a:prstGeom prst="down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13EE59E-B073-E485-A82A-789FF99F7205}"/>
              </a:ext>
            </a:extLst>
          </p:cNvPr>
          <p:cNvSpPr txBox="1">
            <a:spLocks/>
          </p:cNvSpPr>
          <p:nvPr/>
        </p:nvSpPr>
        <p:spPr>
          <a:xfrm>
            <a:off x="727239" y="17615"/>
            <a:ext cx="9476437" cy="94180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Overview of Design Methods for RFIC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g</a:t>
            </a:r>
            <a:r>
              <a:rPr lang="en-US" sz="3200" b="0" baseline="-25000" dirty="0">
                <a:solidFill>
                  <a:schemeClr val="tx1"/>
                </a:solidFill>
              </a:rPr>
              <a:t>m</a:t>
            </a:r>
            <a:r>
              <a:rPr lang="en-US" sz="3200" b="0" dirty="0">
                <a:solidFill>
                  <a:schemeClr val="tx1"/>
                </a:solidFill>
              </a:rPr>
              <a:t>/Id approach based on LUT</a:t>
            </a:r>
          </a:p>
        </p:txBody>
      </p:sp>
    </p:spTree>
    <p:extLst>
      <p:ext uri="{BB962C8B-B14F-4D97-AF65-F5344CB8AC3E}">
        <p14:creationId xmlns:p14="http://schemas.microsoft.com/office/powerpoint/2010/main" val="368397829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847074" y="1172012"/>
            <a:ext cx="6783641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fr-FR" b="1" i="1" dirty="0"/>
              <a:t>All Region 3PM model</a:t>
            </a:r>
            <a:endParaRPr lang="en-US" altLang="fr-FR" b="1" dirty="0"/>
          </a:p>
          <a:p>
            <a:pPr>
              <a:defRPr/>
            </a:pPr>
            <a:endParaRPr lang="en-US" altLang="fr-FR" dirty="0"/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US" altLang="fr-FR" dirty="0"/>
              <a:t>EKV – [Enz, Krummenacher, Vittoz]</a:t>
            </a: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US" altLang="fr-FR" dirty="0"/>
              <a:t>ACM – [Schneider, Galup]</a:t>
            </a: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en-US" altLang="fr-FR" dirty="0"/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US" altLang="fr-FR" dirty="0"/>
              <a:t>With a 3PM model we have :</a:t>
            </a: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en-US" altLang="fr-FR" dirty="0"/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en-US" altLang="fr-FR" dirty="0"/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en-US" altLang="fr-FR" dirty="0"/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en-US" altLang="fr-FR" dirty="0"/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en-US" altLang="fr-FR" dirty="0"/>
          </a:p>
          <a:p>
            <a:pPr marL="685782" lvl="1" indent="-342900">
              <a:buFont typeface="Wingdings" panose="05000000000000000000" pitchFamily="2" charset="2"/>
              <a:buChar char="q"/>
              <a:defRPr/>
            </a:pPr>
            <a:r>
              <a:rPr lang="en-US" altLang="fr-FR" dirty="0"/>
              <a:t>PROS: 	The sizing is straightforward</a:t>
            </a:r>
          </a:p>
          <a:p>
            <a:pPr marL="685782" lvl="1" indent="-342900">
              <a:buFont typeface="Wingdings" panose="05000000000000000000" pitchFamily="2" charset="2"/>
              <a:buChar char="q"/>
              <a:defRPr/>
            </a:pPr>
            <a:r>
              <a:rPr lang="en-US" altLang="fr-FR" dirty="0"/>
              <a:t>CONS: 	Inaccurate with SCE</a:t>
            </a:r>
          </a:p>
          <a:p>
            <a:pPr marL="1714500" lvl="3" indent="-342900">
              <a:buFont typeface="Wingdings" panose="05000000000000000000" pitchFamily="2" charset="2"/>
              <a:buChar char="q"/>
              <a:defRPr/>
            </a:pPr>
            <a:r>
              <a:rPr lang="en-US" altLang="fr-FR" dirty="0"/>
              <a:t>	Non-linearities can’t be captured</a:t>
            </a:r>
          </a:p>
          <a:p>
            <a:pPr lvl="3">
              <a:defRPr/>
            </a:pPr>
            <a:r>
              <a:rPr lang="en-US" altLang="fr-FR" dirty="0"/>
              <a:t>	</a:t>
            </a:r>
            <a:r>
              <a:rPr lang="en-US" altLang="fr-FR" dirty="0" err="1"/>
              <a:t>gds</a:t>
            </a:r>
            <a:r>
              <a:rPr lang="en-US" altLang="fr-FR" dirty="0"/>
              <a:t> effect can’t be captured</a:t>
            </a:r>
          </a:p>
          <a:p>
            <a:pPr marL="214303" indent="-214303">
              <a:buFont typeface="Arial" panose="020B0604020202020204" pitchFamily="34" charset="0"/>
              <a:buChar char="•"/>
              <a:defRPr/>
            </a:pPr>
            <a:endParaRPr lang="en-US" alt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661400"/>
              </p:ext>
            </p:extLst>
          </p:nvPr>
        </p:nvGraphicFramePr>
        <p:xfrm>
          <a:off x="1184228" y="3248980"/>
          <a:ext cx="2211472" cy="83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46040" imgH="507960" progId="Equation.DSMT4">
                  <p:embed/>
                </p:oleObj>
              </mc:Choice>
              <mc:Fallback>
                <p:oleObj name="Equation" r:id="rId3" imgW="1346040" imgH="507960" progId="Equation.DSMT4">
                  <p:embed/>
                  <p:pic>
                    <p:nvPicPr>
                      <p:cNvPr id="5" name="Obje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4228" y="3248980"/>
                        <a:ext cx="2211472" cy="83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370" y="1651766"/>
            <a:ext cx="1428669" cy="941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ouble flèche horizontale 6"/>
          <p:cNvSpPr/>
          <p:nvPr/>
        </p:nvSpPr>
        <p:spPr>
          <a:xfrm>
            <a:off x="8211235" y="2023162"/>
            <a:ext cx="810090" cy="392377"/>
          </a:xfrm>
          <a:prstGeom prst="leftRightArrow">
            <a:avLst/>
          </a:prstGeom>
          <a:solidFill>
            <a:srgbClr val="0000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406617"/>
              </p:ext>
            </p:extLst>
          </p:nvPr>
        </p:nvGraphicFramePr>
        <p:xfrm>
          <a:off x="3806427" y="3248980"/>
          <a:ext cx="2270738" cy="728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46040" imgH="431640" progId="Equation.DSMT4">
                  <p:embed/>
                </p:oleObj>
              </mc:Choice>
              <mc:Fallback>
                <p:oleObj name="Equation" r:id="rId6" imgW="1346040" imgH="431640" progId="Equation.DSMT4">
                  <p:embed/>
                  <p:pic>
                    <p:nvPicPr>
                      <p:cNvPr id="8" name="Obje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6427" y="3248980"/>
                        <a:ext cx="2270738" cy="7281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471361"/>
              </p:ext>
            </p:extLst>
          </p:nvPr>
        </p:nvGraphicFramePr>
        <p:xfrm>
          <a:off x="6418359" y="2997020"/>
          <a:ext cx="4537590" cy="1200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882880" imgH="761760" progId="Equation.DSMT4">
                  <p:embed/>
                </p:oleObj>
              </mc:Choice>
              <mc:Fallback>
                <p:oleObj name="Equation" r:id="rId8" imgW="2882880" imgH="761760" progId="Equation.DSMT4">
                  <p:embed/>
                  <p:pic>
                    <p:nvPicPr>
                      <p:cNvPr id="9" name="Obje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8359" y="2997020"/>
                        <a:ext cx="4537590" cy="12007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5E000DF0-29E0-D0BF-543C-601075915B32}"/>
              </a:ext>
            </a:extLst>
          </p:cNvPr>
          <p:cNvSpPr txBox="1">
            <a:spLocks/>
          </p:cNvSpPr>
          <p:nvPr/>
        </p:nvSpPr>
        <p:spPr>
          <a:xfrm>
            <a:off x="778560" y="28482"/>
            <a:ext cx="11279597" cy="94180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Overview of Design Methods for RFIC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g</a:t>
            </a:r>
            <a:r>
              <a:rPr lang="en-US" sz="3200" b="0" baseline="-25000" dirty="0">
                <a:solidFill>
                  <a:schemeClr val="tx1"/>
                </a:solidFill>
              </a:rPr>
              <a:t>m</a:t>
            </a:r>
            <a:r>
              <a:rPr lang="en-US" sz="3200" b="0" dirty="0">
                <a:solidFill>
                  <a:schemeClr val="tx1"/>
                </a:solidFill>
              </a:rPr>
              <a:t>/Id approach based All Region Models (ACM/EKV)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4A71739D-A182-10E5-1C1F-E7D3CCD5933C}"/>
                  </a:ext>
                </a:extLst>
              </p:cNvPr>
              <p:cNvSpPr txBox="1"/>
              <p:nvPr/>
            </p:nvSpPr>
            <p:spPr>
              <a:xfrm>
                <a:off x="9464778" y="1805716"/>
                <a:ext cx="1480726" cy="657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fr-FR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fr-FR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fr-F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4A71739D-A182-10E5-1C1F-E7D3CCD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778" y="1805716"/>
                <a:ext cx="1480726" cy="6573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lèche vers la droite 2">
            <a:extLst>
              <a:ext uri="{FF2B5EF4-FFF2-40B4-BE49-F238E27FC236}">
                <a16:creationId xmlns:a16="http://schemas.microsoft.com/office/drawing/2014/main" id="{F42D425F-DE0E-8C43-1DD5-71BE9C5C1EB5}"/>
              </a:ext>
            </a:extLst>
          </p:cNvPr>
          <p:cNvSpPr/>
          <p:nvPr/>
        </p:nvSpPr>
        <p:spPr>
          <a:xfrm>
            <a:off x="7332705" y="4894590"/>
            <a:ext cx="743515" cy="597403"/>
          </a:xfrm>
          <a:prstGeom prst="rightArrow">
            <a:avLst/>
          </a:prstGeom>
          <a:solidFill>
            <a:srgbClr val="3366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69F3161-8031-6BBA-EE22-90BF4B2CE5C7}"/>
              </a:ext>
            </a:extLst>
          </p:cNvPr>
          <p:cNvSpPr txBox="1"/>
          <p:nvPr/>
        </p:nvSpPr>
        <p:spPr>
          <a:xfrm>
            <a:off x="8301245" y="4993237"/>
            <a:ext cx="3124573" cy="400110"/>
          </a:xfrm>
          <a:prstGeom prst="rect">
            <a:avLst/>
          </a:prstGeom>
          <a:solidFill>
            <a:srgbClr val="FF99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Can we design RFICs ?</a:t>
            </a:r>
          </a:p>
        </p:txBody>
      </p:sp>
    </p:spTree>
    <p:extLst>
      <p:ext uri="{BB962C8B-B14F-4D97-AF65-F5344CB8AC3E}">
        <p14:creationId xmlns:p14="http://schemas.microsoft.com/office/powerpoint/2010/main" val="149395082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35302-46B7-BB44-2754-B5D453F6540E}"/>
              </a:ext>
            </a:extLst>
          </p:cNvPr>
          <p:cNvSpPr txBox="1"/>
          <p:nvPr/>
        </p:nvSpPr>
        <p:spPr bwMode="auto">
          <a:xfrm>
            <a:off x="675130" y="323705"/>
            <a:ext cx="92042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pt-BR" sz="3200" kern="0" dirty="0">
                <a:latin typeface="+mj-lt"/>
                <a:ea typeface="+mj-ea"/>
                <a:cs typeface="Arial" panose="020B0604020202020204" pitchFamily="34" charset="0"/>
              </a:rPr>
              <a:t>The Unified Charge Control Model (UCCM)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12">
                <a:extLst>
                  <a:ext uri="{FF2B5EF4-FFF2-40B4-BE49-F238E27FC236}">
                    <a16:creationId xmlns:a16="http://schemas.microsoft.com/office/drawing/2014/main" id="{39AFE040-EE3C-7724-F54F-2E4A15524A7E}"/>
                  </a:ext>
                </a:extLst>
              </p:cNvPr>
              <p:cNvSpPr txBox="1"/>
              <p:nvPr/>
            </p:nvSpPr>
            <p:spPr bwMode="auto">
              <a:xfrm>
                <a:off x="2063687" y="1171477"/>
                <a:ext cx="3492690" cy="196289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2"/>
                </a:solidFill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−1+</m:t>
                      </m:r>
                      <m:func>
                        <m:funcPr>
                          <m:ctrlPr>
                            <a:rPr lang="pt-B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Object 12">
                <a:extLst>
                  <a:ext uri="{FF2B5EF4-FFF2-40B4-BE49-F238E27FC236}">
                    <a16:creationId xmlns:a16="http://schemas.microsoft.com/office/drawing/2014/main" id="{39AFE040-EE3C-7724-F54F-2E4A15524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3687" y="1171477"/>
                <a:ext cx="3492690" cy="19628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itle 1">
            <a:extLst>
              <a:ext uri="{FF2B5EF4-FFF2-40B4-BE49-F238E27FC236}">
                <a16:creationId xmlns:a16="http://schemas.microsoft.com/office/drawing/2014/main" id="{3BB3B63B-43E0-0BC6-B3E0-08256F5C2E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20525" y="3243968"/>
            <a:ext cx="8742362" cy="412750"/>
          </a:xfrm>
        </p:spPr>
        <p:txBody>
          <a:bodyPr/>
          <a:lstStyle/>
          <a:p>
            <a:pPr>
              <a:defRPr/>
            </a:pPr>
            <a:r>
              <a:rPr lang="en-US" sz="1900" dirty="0">
                <a:latin typeface="+mn-lt"/>
                <a:cs typeface="Arial" panose="020B0604020202020204" pitchFamily="34" charset="0"/>
              </a:rPr>
              <a:t>The “Regional” Weak (WI) and Strong Inversion (SI) Approximations 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21FA7039-5551-3CDF-4252-950FF2ECE42A}"/>
              </a:ext>
            </a:extLst>
          </p:cNvPr>
          <p:cNvSpPr txBox="1">
            <a:spLocks/>
          </p:cNvSpPr>
          <p:nvPr/>
        </p:nvSpPr>
        <p:spPr>
          <a:xfrm>
            <a:off x="3780851" y="3656718"/>
            <a:ext cx="6120680" cy="43782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>
              <a:defRPr/>
            </a:pPr>
            <a:r>
              <a:rPr lang="en-US" sz="2000" b="1" kern="0" dirty="0">
                <a:solidFill>
                  <a:srgbClr val="2B0FF9"/>
                </a:solidFill>
                <a:latin typeface="+mn-lt"/>
              </a:rPr>
              <a:t>WI 	                                      SI</a:t>
            </a:r>
          </a:p>
        </p:txBody>
      </p:sp>
      <p:grpSp>
        <p:nvGrpSpPr>
          <p:cNvPr id="31745" name="Group 31744">
            <a:extLst>
              <a:ext uri="{FF2B5EF4-FFF2-40B4-BE49-F238E27FC236}">
                <a16:creationId xmlns:a16="http://schemas.microsoft.com/office/drawing/2014/main" id="{C95C3F14-6268-B13A-083C-60852746F21D}"/>
              </a:ext>
            </a:extLst>
          </p:cNvPr>
          <p:cNvGrpSpPr/>
          <p:nvPr/>
        </p:nvGrpSpPr>
        <p:grpSpPr>
          <a:xfrm>
            <a:off x="2498125" y="4090121"/>
            <a:ext cx="3350031" cy="2074947"/>
            <a:chOff x="1367387" y="3908094"/>
            <a:chExt cx="3350031" cy="20749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Object 12">
                  <a:extLst>
                    <a:ext uri="{FF2B5EF4-FFF2-40B4-BE49-F238E27FC236}">
                      <a16:creationId xmlns:a16="http://schemas.microsoft.com/office/drawing/2014/main" id="{944D9C90-1B6C-B234-BC2E-9E381F580B32}"/>
                    </a:ext>
                  </a:extLst>
                </p:cNvPr>
                <p:cNvSpPr txBox="1"/>
                <p:nvPr/>
              </p:nvSpPr>
              <p:spPr bwMode="auto">
                <a:xfrm>
                  <a:off x="2020032" y="4602656"/>
                  <a:ext cx="1916271" cy="762414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2"/>
                  </a:solidFill>
                </a:ln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</m:t>
                        </m:r>
                        <m:sSup>
                          <m:sSupPr>
                            <m:ctrlP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pt-B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r>
                                  <a:rPr lang="pt-B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pt-B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8" name="Object 12">
                  <a:extLst>
                    <a:ext uri="{FF2B5EF4-FFF2-40B4-BE49-F238E27FC236}">
                      <a16:creationId xmlns:a16="http://schemas.microsoft.com/office/drawing/2014/main" id="{944D9C90-1B6C-B234-BC2E-9E381F580B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20032" y="4602656"/>
                  <a:ext cx="1916271" cy="76241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Object 12">
                  <a:extLst>
                    <a:ext uri="{FF2B5EF4-FFF2-40B4-BE49-F238E27FC236}">
                      <a16:creationId xmlns:a16="http://schemas.microsoft.com/office/drawing/2014/main" id="{1A94F647-0DE5-5F55-EEC9-9D2A6F30FFBE}"/>
                    </a:ext>
                  </a:extLst>
                </p:cNvPr>
                <p:cNvSpPr txBox="1"/>
                <p:nvPr/>
              </p:nvSpPr>
              <p:spPr bwMode="auto">
                <a:xfrm>
                  <a:off x="1530727" y="3908094"/>
                  <a:ext cx="2894882" cy="457200"/>
                </a:xfrm>
                <a:prstGeom prst="rect">
                  <a:avLst/>
                </a:prstGeom>
                <a:solidFill>
                  <a:srgbClr val="FFC000"/>
                </a:solidFill>
                <a:ln w="15875">
                  <a:solidFill>
                    <a:srgbClr val="000000"/>
                  </a:solidFill>
                </a:ln>
              </p:spPr>
              <p:txBody>
                <a:bodyPr>
                  <a:norm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≪1 →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</m:oMath>
                  </a14:m>
                  <a:r>
                    <a:rPr lang="pt-BR" dirty="0"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rPr>
                    <a:t>-</a:t>
                  </a:r>
                  <a:r>
                    <a:rPr lang="pt-BR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pt-B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lang="pt-BR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1" name="Object 12">
                  <a:extLst>
                    <a:ext uri="{FF2B5EF4-FFF2-40B4-BE49-F238E27FC236}">
                      <a16:creationId xmlns:a16="http://schemas.microsoft.com/office/drawing/2014/main" id="{1A94F647-0DE5-5F55-EEC9-9D2A6F30F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30727" y="3908094"/>
                  <a:ext cx="2894882" cy="457200"/>
                </a:xfrm>
                <a:prstGeom prst="rect">
                  <a:avLst/>
                </a:prstGeom>
                <a:blipFill>
                  <a:blip r:embed="rId4"/>
                  <a:stretch>
                    <a:fillRect t="-6410" b="-7692"/>
                  </a:stretch>
                </a:blipFill>
                <a:ln w="15875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744" name="Group 31743">
              <a:extLst>
                <a:ext uri="{FF2B5EF4-FFF2-40B4-BE49-F238E27FC236}">
                  <a16:creationId xmlns:a16="http://schemas.microsoft.com/office/drawing/2014/main" id="{75627A36-B79F-E755-D681-874DE0027A18}"/>
                </a:ext>
              </a:extLst>
            </p:cNvPr>
            <p:cNvGrpSpPr/>
            <p:nvPr/>
          </p:nvGrpSpPr>
          <p:grpSpPr>
            <a:xfrm>
              <a:off x="1367387" y="5525841"/>
              <a:ext cx="3350031" cy="457200"/>
              <a:chOff x="1367387" y="5525841"/>
              <a:chExt cx="3350031" cy="457200"/>
            </a:xfrm>
          </p:grpSpPr>
          <p:sp>
            <p:nvSpPr>
              <p:cNvPr id="54" name="Title 1">
                <a:extLst>
                  <a:ext uri="{FF2B5EF4-FFF2-40B4-BE49-F238E27FC236}">
                    <a16:creationId xmlns:a16="http://schemas.microsoft.com/office/drawing/2014/main" id="{12A1B171-613D-5DE5-CE01-DEA2F2974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7387" y="5525841"/>
                <a:ext cx="3058222" cy="437828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2"/>
                    </a:solidFill>
                    <a:latin typeface="Tahoma" pitchFamily="34" charset="0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2"/>
                    </a:solidFill>
                    <a:latin typeface="Tahoma" pitchFamily="34" charset="0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2"/>
                    </a:solidFill>
                    <a:latin typeface="Tahoma" pitchFamily="34" charset="0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2"/>
                    </a:solidFill>
                    <a:latin typeface="Tahoma" pitchFamily="34" charset="0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2"/>
                    </a:solidFill>
                    <a:latin typeface="Tahoma" pitchFamily="34" charset="0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2"/>
                    </a:solidFill>
                    <a:latin typeface="Tahoma" pitchFamily="34" charset="0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2"/>
                    </a:solidFill>
                    <a:latin typeface="Tahoma" pitchFamily="34" charset="0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2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r>
                  <a:rPr lang="en-US" sz="2000" kern="0" dirty="0">
                    <a:solidFill>
                      <a:srgbClr val="2B0FF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Error &lt;10% for </a:t>
                </a:r>
                <a:r>
                  <a:rPr lang="en-US" sz="2000" kern="0" dirty="0">
                    <a:solidFill>
                      <a:srgbClr val="2B0FF9"/>
                    </a:solidFill>
                    <a:latin typeface="+mn-lt"/>
                  </a:rPr>
                  <a:t>				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Object 12">
                    <a:extLst>
                      <a:ext uri="{FF2B5EF4-FFF2-40B4-BE49-F238E27FC236}">
                        <a16:creationId xmlns:a16="http://schemas.microsoft.com/office/drawing/2014/main" id="{0C88A18D-3BC8-D184-19FC-653D3A14F435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3450640" y="5525841"/>
                    <a:ext cx="1266778" cy="457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i="1">
                                  <a:solidFill>
                                    <a:srgbClr val="2B0F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2B0FF9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2B0FF9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2B0FF9"/>
                              </a:solidFill>
                              <a:latin typeface="Cambria Math" panose="02040503050406030204" pitchFamily="18" charset="0"/>
                            </a:rPr>
                            <m:t>&lt;0.22</m:t>
                          </m:r>
                        </m:oMath>
                      </m:oMathPara>
                    </a14:m>
                    <a:endParaRPr lang="pt-BR" dirty="0">
                      <a:solidFill>
                        <a:srgbClr val="2B0FF9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Object 12">
                    <a:extLst>
                      <a:ext uri="{FF2B5EF4-FFF2-40B4-BE49-F238E27FC236}">
                        <a16:creationId xmlns:a16="http://schemas.microsoft.com/office/drawing/2014/main" id="{0C88A18D-3BC8-D184-19FC-653D3A14F4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450640" y="5525841"/>
                    <a:ext cx="1266778" cy="45720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1746" name="Group 31745">
            <a:extLst>
              <a:ext uri="{FF2B5EF4-FFF2-40B4-BE49-F238E27FC236}">
                <a16:creationId xmlns:a16="http://schemas.microsoft.com/office/drawing/2014/main" id="{09167CA4-435C-CAB4-5C93-974838DF8B0B}"/>
              </a:ext>
            </a:extLst>
          </p:cNvPr>
          <p:cNvGrpSpPr/>
          <p:nvPr/>
        </p:nvGrpSpPr>
        <p:grpSpPr>
          <a:xfrm>
            <a:off x="6597265" y="4090121"/>
            <a:ext cx="3320858" cy="2054250"/>
            <a:chOff x="5148933" y="4034604"/>
            <a:chExt cx="3320858" cy="20542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Object 12">
                  <a:extLst>
                    <a:ext uri="{FF2B5EF4-FFF2-40B4-BE49-F238E27FC236}">
                      <a16:creationId xmlns:a16="http://schemas.microsoft.com/office/drawing/2014/main" id="{A0B20B13-A0B4-9E5E-874A-404FCF4DC129}"/>
                    </a:ext>
                  </a:extLst>
                </p:cNvPr>
                <p:cNvSpPr txBox="1"/>
                <p:nvPr/>
              </p:nvSpPr>
              <p:spPr bwMode="auto">
                <a:xfrm>
                  <a:off x="5367614" y="4034604"/>
                  <a:ext cx="2894882" cy="457200"/>
                </a:xfrm>
                <a:prstGeom prst="rect">
                  <a:avLst/>
                </a:prstGeom>
                <a:solidFill>
                  <a:srgbClr val="FFC000"/>
                </a:solidFill>
                <a:ln w="12700">
                  <a:solidFill>
                    <a:srgbClr val="000000"/>
                  </a:solidFill>
                </a:ln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≫1 →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≫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Object 12">
                  <a:extLst>
                    <a:ext uri="{FF2B5EF4-FFF2-40B4-BE49-F238E27FC236}">
                      <a16:creationId xmlns:a16="http://schemas.microsoft.com/office/drawing/2014/main" id="{A0B20B13-A0B4-9E5E-874A-404FCF4DC1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67614" y="4034604"/>
                  <a:ext cx="2894882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Object 12">
                  <a:extLst>
                    <a:ext uri="{FF2B5EF4-FFF2-40B4-BE49-F238E27FC236}">
                      <a16:creationId xmlns:a16="http://schemas.microsoft.com/office/drawing/2014/main" id="{396C4FC2-E315-EB72-3404-80A93CBC2FF0}"/>
                    </a:ext>
                  </a:extLst>
                </p:cNvPr>
                <p:cNvSpPr txBox="1"/>
                <p:nvPr/>
              </p:nvSpPr>
              <p:spPr bwMode="auto">
                <a:xfrm>
                  <a:off x="5592773" y="4725548"/>
                  <a:ext cx="2284706" cy="777747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2"/>
                  </a:solidFill>
                </a:ln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</m:t>
                        </m:r>
                        <m:f>
                          <m:fPr>
                            <m:ctrlP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3" name="Object 12">
                  <a:extLst>
                    <a:ext uri="{FF2B5EF4-FFF2-40B4-BE49-F238E27FC236}">
                      <a16:creationId xmlns:a16="http://schemas.microsoft.com/office/drawing/2014/main" id="{396C4FC2-E315-EB72-3404-80A93CBC2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92773" y="4725548"/>
                  <a:ext cx="2284706" cy="77774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itle 1">
                  <a:extLst>
                    <a:ext uri="{FF2B5EF4-FFF2-40B4-BE49-F238E27FC236}">
                      <a16:creationId xmlns:a16="http://schemas.microsoft.com/office/drawing/2014/main" id="{A9D2A498-E4BA-65C0-C649-9C68A7B86F6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48933" y="5651026"/>
                  <a:ext cx="3320858" cy="437828"/>
                </a:xfrm>
                <a:prstGeom prst="rect">
                  <a:avLst/>
                </a:prstGeom>
              </p:spPr>
              <p:txBody>
                <a:bodyPr/>
                <a:lstStyle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2"/>
                      </a:solidFill>
                      <a:latin typeface="+mj-lt"/>
                      <a:ea typeface="+mj-ea"/>
                      <a:cs typeface="+mj-cs"/>
                    </a:defRPr>
                  </a:lvl1pPr>
                  <a:lvl2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2"/>
                      </a:solidFill>
                      <a:latin typeface="Tahoma" pitchFamily="34" charset="0"/>
                    </a:defRPr>
                  </a:lvl2pPr>
                  <a:lvl3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2"/>
                      </a:solidFill>
                      <a:latin typeface="Tahoma" pitchFamily="34" charset="0"/>
                    </a:defRPr>
                  </a:lvl3pPr>
                  <a:lvl4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2"/>
                      </a:solidFill>
                      <a:latin typeface="Tahoma" pitchFamily="34" charset="0"/>
                    </a:defRPr>
                  </a:lvl4pPr>
                  <a:lvl5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2"/>
                      </a:solidFill>
                      <a:latin typeface="Tahoma" pitchFamily="34" charset="0"/>
                    </a:defRPr>
                  </a:lvl5pPr>
                  <a:lvl6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2"/>
                      </a:solidFill>
                      <a:latin typeface="Tahoma" pitchFamily="34" charset="0"/>
                    </a:defRPr>
                  </a:lvl6pPr>
                  <a:lvl7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2"/>
                      </a:solidFill>
                      <a:latin typeface="Tahoma" pitchFamily="34" charset="0"/>
                    </a:defRPr>
                  </a:lvl7pPr>
                  <a:lvl8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2"/>
                      </a:solidFill>
                      <a:latin typeface="Tahoma" pitchFamily="34" charset="0"/>
                    </a:defRPr>
                  </a:lvl8pPr>
                  <a:lvl9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2"/>
                      </a:solidFill>
                      <a:latin typeface="Tahoma" pitchFamily="34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2000" kern="0" dirty="0">
                      <a:solidFill>
                        <a:srgbClr val="2B0FF9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Error &lt;</a:t>
                  </a:r>
                  <a:r>
                    <a:rPr lang="en-US" sz="2000" kern="0" dirty="0">
                      <a:solidFill>
                        <a:srgbClr val="2B0FF9"/>
                      </a:solidFill>
                      <a:latin typeface="+mn-lt"/>
                    </a:rPr>
                    <a:t>10%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solidFill>
                                <a:srgbClr val="2B0FF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rgbClr val="2B0FF9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000" i="1">
                              <a:solidFill>
                                <a:srgbClr val="2B0FF9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pt-BR" sz="2000" i="1">
                          <a:solidFill>
                            <a:srgbClr val="2B0FF9"/>
                          </a:solidFill>
                          <a:latin typeface="Cambria Math" panose="02040503050406030204" pitchFamily="18" charset="0"/>
                        </a:rPr>
                        <m:t>&gt;20</m:t>
                      </m:r>
                    </m:oMath>
                  </a14:m>
                  <a:endParaRPr lang="en-US" sz="2000" kern="0" dirty="0">
                    <a:solidFill>
                      <a:srgbClr val="2B0FF9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62" name="Title 1">
                  <a:extLst>
                    <a:ext uri="{FF2B5EF4-FFF2-40B4-BE49-F238E27FC236}">
                      <a16:creationId xmlns:a16="http://schemas.microsoft.com/office/drawing/2014/main" id="{A9D2A498-E4BA-65C0-C649-9C68A7B86F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933" y="5651026"/>
                  <a:ext cx="3320858" cy="437828"/>
                </a:xfrm>
                <a:prstGeom prst="rect">
                  <a:avLst/>
                </a:prstGeom>
                <a:blipFill>
                  <a:blip r:embed="rId8"/>
                  <a:stretch>
                    <a:fillRect l="-1835" t="-9859" b="-1831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DB0317-53F2-0CF2-1B9F-736D548B8382}"/>
                  </a:ext>
                </a:extLst>
              </p:cNvPr>
              <p:cNvSpPr txBox="1"/>
              <p:nvPr/>
            </p:nvSpPr>
            <p:spPr>
              <a:xfrm>
                <a:off x="2098260" y="1850117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pt-BR" sz="24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DB0317-53F2-0CF2-1B9F-736D548B8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260" y="1850117"/>
                <a:ext cx="4572000" cy="461665"/>
              </a:xfrm>
              <a:prstGeom prst="rect">
                <a:avLst/>
              </a:prstGeom>
              <a:blipFill>
                <a:blip r:embed="rId9"/>
                <a:stretch>
                  <a:fillRect l="-267" b="-3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Right 9">
            <a:extLst>
              <a:ext uri="{FF2B5EF4-FFF2-40B4-BE49-F238E27FC236}">
                <a16:creationId xmlns:a16="http://schemas.microsoft.com/office/drawing/2014/main" id="{E12BCFDF-3902-41BB-5841-72DBB1B6C1FA}"/>
              </a:ext>
            </a:extLst>
          </p:cNvPr>
          <p:cNvSpPr/>
          <p:nvPr/>
        </p:nvSpPr>
        <p:spPr>
          <a:xfrm>
            <a:off x="5882760" y="1756995"/>
            <a:ext cx="787501" cy="3703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B57019-9933-3F2F-C4B5-55361858DEFE}"/>
                  </a:ext>
                </a:extLst>
              </p:cNvPr>
              <p:cNvSpPr txBox="1"/>
              <p:nvPr/>
            </p:nvSpPr>
            <p:spPr>
              <a:xfrm>
                <a:off x="6107607" y="1461790"/>
                <a:ext cx="4572000" cy="8461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pt-B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pt-B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pt-B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pt-B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pt-B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B57019-9933-3F2F-C4B5-55361858D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607" y="1461790"/>
                <a:ext cx="4572000" cy="8461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02F5F7-1ADF-DD2C-3F41-F8E295F9A87A}"/>
                  </a:ext>
                </a:extLst>
              </p:cNvPr>
              <p:cNvSpPr txBox="1"/>
              <p:nvPr/>
            </p:nvSpPr>
            <p:spPr>
              <a:xfrm>
                <a:off x="3810032" y="2280159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pt-BR" sz="24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02F5F7-1ADF-DD2C-3F41-F8E295F9A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32" y="2280159"/>
                <a:ext cx="4572000" cy="461665"/>
              </a:xfrm>
              <a:prstGeom prst="rect">
                <a:avLst/>
              </a:prstGeom>
              <a:blipFill>
                <a:blip r:embed="rId11"/>
                <a:stretch>
                  <a:fillRect l="-400" b="-131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531918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830415" y="1177222"/>
            <a:ext cx="6783641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altLang="fr-FR" b="1" i="1" dirty="0"/>
              <a:t>Design </a:t>
            </a:r>
            <a:r>
              <a:rPr lang="fr-FR" altLang="fr-FR" b="1" i="1" dirty="0" err="1"/>
              <a:t>Regions</a:t>
            </a:r>
            <a:endParaRPr lang="en-US" altLang="fr-FR" b="1" dirty="0"/>
          </a:p>
          <a:p>
            <a:pPr marL="214303" indent="-214303">
              <a:buFont typeface="Arial" panose="020B0604020202020204" pitchFamily="34" charset="0"/>
              <a:buChar char="•"/>
              <a:defRPr/>
            </a:pPr>
            <a:endParaRPr lang="en-US" altLang="fr-FR" dirty="0"/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fr-FR" altLang="fr-FR" i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FR" altLang="fr-FR" i="1" baseline="-25000" dirty="0" err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fr-FR" altLang="fr-FR" dirty="0"/>
              <a:t> </a:t>
            </a:r>
            <a:r>
              <a:rPr lang="fr-FR" altLang="fr-FR" dirty="0" err="1"/>
              <a:t>grows</a:t>
            </a:r>
            <a:r>
              <a:rPr lang="fr-FR" altLang="fr-FR" dirty="0"/>
              <a:t> </a:t>
            </a:r>
            <a:r>
              <a:rPr lang="fr-FR" altLang="fr-FR" dirty="0" err="1"/>
              <a:t>with</a:t>
            </a:r>
            <a:r>
              <a:rPr lang="fr-FR" altLang="fr-FR" dirty="0"/>
              <a:t> </a:t>
            </a:r>
            <a:r>
              <a:rPr lang="fr-FR" altLang="fr-FR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fr-FR" altLang="fr-FR" i="1" baseline="-25000" dirty="0">
                <a:latin typeface="Times New Roman" pitchFamily="18" charset="0"/>
                <a:cs typeface="Times New Roman" pitchFamily="18" charset="0"/>
              </a:rPr>
              <a:t>f</a:t>
            </a:r>
            <a:endParaRPr lang="en-US" altLang="fr-FR" dirty="0"/>
          </a:p>
          <a:p>
            <a:pPr lvl="1">
              <a:defRPr/>
            </a:pPr>
            <a:endParaRPr lang="en-US" altLang="fr-FR" dirty="0">
              <a:latin typeface="+mj-lt"/>
            </a:endParaRPr>
          </a:p>
          <a:p>
            <a:pPr>
              <a:defRPr/>
            </a:pPr>
            <a:endParaRPr lang="en-US" altLang="fr-FR" dirty="0">
              <a:latin typeface="+mj-lt"/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1330830" y="2258870"/>
            <a:ext cx="4724934" cy="3840748"/>
            <a:chOff x="5867401" y="1257684"/>
            <a:chExt cx="4984750" cy="3887559"/>
          </a:xfrm>
        </p:grpSpPr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401" y="1257684"/>
              <a:ext cx="4984750" cy="3855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ZoneTexte 2"/>
            <p:cNvSpPr txBox="1"/>
            <p:nvPr/>
          </p:nvSpPr>
          <p:spPr>
            <a:xfrm>
              <a:off x="8362231" y="4764354"/>
              <a:ext cx="336126" cy="38088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350" i="1" dirty="0"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fr-FR" sz="1350" i="1" baseline="-25000" dirty="0">
                  <a:latin typeface="Times New Roman" pitchFamily="18" charset="0"/>
                  <a:cs typeface="Times New Roman" pitchFamily="18" charset="0"/>
                </a:rPr>
                <a:t>f</a:t>
              </a:r>
              <a:endParaRPr lang="en-US" sz="135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5935968" y="2360564"/>
            <a:ext cx="4969179" cy="3605411"/>
            <a:chOff x="5880966" y="2487388"/>
            <a:chExt cx="5264687" cy="3998802"/>
          </a:xfrm>
        </p:grpSpPr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0966" y="2487388"/>
              <a:ext cx="5264687" cy="3979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ZoneTexte 16"/>
            <p:cNvSpPr txBox="1"/>
            <p:nvPr/>
          </p:nvSpPr>
          <p:spPr>
            <a:xfrm>
              <a:off x="8573132" y="6086081"/>
              <a:ext cx="353088" cy="40010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350" i="1" dirty="0"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fr-FR" sz="1350" i="1" baseline="-25000" dirty="0">
                  <a:latin typeface="Times New Roman" pitchFamily="18" charset="0"/>
                  <a:cs typeface="Times New Roman" pitchFamily="18" charset="0"/>
                </a:rPr>
                <a:t>f</a:t>
              </a:r>
              <a:endParaRPr lang="en-US" sz="135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67154EF-EDC2-2F2A-5B46-44E14806CC00}"/>
              </a:ext>
            </a:extLst>
          </p:cNvPr>
          <p:cNvSpPr txBox="1">
            <a:spLocks/>
          </p:cNvSpPr>
          <p:nvPr/>
        </p:nvSpPr>
        <p:spPr>
          <a:xfrm>
            <a:off x="696635" y="-8220"/>
            <a:ext cx="9382501" cy="94180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Overview of Design Methods for RFIC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g</a:t>
            </a:r>
            <a:r>
              <a:rPr lang="en-US" sz="3200" b="0" baseline="-25000" dirty="0">
                <a:solidFill>
                  <a:schemeClr val="tx1"/>
                </a:solidFill>
              </a:rPr>
              <a:t>m</a:t>
            </a:r>
            <a:r>
              <a:rPr lang="en-US" sz="3200" b="0" dirty="0">
                <a:solidFill>
                  <a:schemeClr val="tx1"/>
                </a:solidFill>
              </a:rPr>
              <a:t>/Id in RFIC design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C4A5097-72C0-A83C-2268-E45C87835212}"/>
              </a:ext>
            </a:extLst>
          </p:cNvPr>
          <p:cNvGrpSpPr/>
          <p:nvPr/>
        </p:nvGrpSpPr>
        <p:grpSpPr>
          <a:xfrm>
            <a:off x="6636310" y="1493410"/>
            <a:ext cx="3604687" cy="400110"/>
            <a:chOff x="5468578" y="1218873"/>
            <a:chExt cx="4806252" cy="533480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FB6C70F-2616-DBD0-5CAE-605BA420F82E}"/>
                </a:ext>
              </a:extLst>
            </p:cNvPr>
            <p:cNvSpPr/>
            <p:nvPr/>
          </p:nvSpPr>
          <p:spPr>
            <a:xfrm>
              <a:off x="5468578" y="1234542"/>
              <a:ext cx="513122" cy="502141"/>
            </a:xfrm>
            <a:prstGeom prst="ellipse">
              <a:avLst/>
            </a:prstGeom>
            <a:solidFill>
              <a:srgbClr val="3366FF">
                <a:alpha val="47000"/>
              </a:srgbClr>
            </a:solidFill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18E61230-1F28-229A-6C95-B5A50839865E}"/>
                </a:ext>
              </a:extLst>
            </p:cNvPr>
            <p:cNvSpPr txBox="1"/>
            <p:nvPr/>
          </p:nvSpPr>
          <p:spPr>
            <a:xfrm>
              <a:off x="6070600" y="1218873"/>
              <a:ext cx="4204230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Year</a:t>
              </a:r>
              <a:r>
                <a:rPr lang="fr-FR" dirty="0"/>
                <a:t> 2000 (RF-180nm)</a:t>
              </a:r>
              <a:endParaRPr lang="en-US" dirty="0"/>
            </a:p>
          </p:txBody>
        </p:sp>
      </p:grpSp>
      <p:sp>
        <p:nvSpPr>
          <p:cNvPr id="2" name="Ellipse 4">
            <a:extLst>
              <a:ext uri="{FF2B5EF4-FFF2-40B4-BE49-F238E27FC236}">
                <a16:creationId xmlns:a16="http://schemas.microsoft.com/office/drawing/2014/main" id="{B51C952A-8906-09CF-891B-43EFF773B89F}"/>
              </a:ext>
            </a:extLst>
          </p:cNvPr>
          <p:cNvSpPr/>
          <p:nvPr/>
        </p:nvSpPr>
        <p:spPr>
          <a:xfrm>
            <a:off x="9172782" y="4329100"/>
            <a:ext cx="906354" cy="855096"/>
          </a:xfrm>
          <a:prstGeom prst="ellipse">
            <a:avLst/>
          </a:prstGeom>
          <a:solidFill>
            <a:srgbClr val="3366FF">
              <a:alpha val="47000"/>
            </a:srgbClr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Ellipse 4">
            <a:extLst>
              <a:ext uri="{FF2B5EF4-FFF2-40B4-BE49-F238E27FC236}">
                <a16:creationId xmlns:a16="http://schemas.microsoft.com/office/drawing/2014/main" id="{8A6599FD-0C2A-3250-68A3-43F87B660848}"/>
              </a:ext>
            </a:extLst>
          </p:cNvPr>
          <p:cNvSpPr/>
          <p:nvPr/>
        </p:nvSpPr>
        <p:spPr>
          <a:xfrm>
            <a:off x="4376901" y="3308174"/>
            <a:ext cx="906354" cy="855096"/>
          </a:xfrm>
          <a:prstGeom prst="ellipse">
            <a:avLst/>
          </a:prstGeom>
          <a:solidFill>
            <a:srgbClr val="3366FF">
              <a:alpha val="47000"/>
            </a:srgbClr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178533062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852673" y="1226325"/>
            <a:ext cx="6783641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altLang="fr-FR" b="1" i="1" dirty="0"/>
              <a:t>Design </a:t>
            </a:r>
            <a:r>
              <a:rPr lang="fr-FR" altLang="fr-FR" b="1" i="1" dirty="0" err="1"/>
              <a:t>Regions</a:t>
            </a:r>
            <a:endParaRPr lang="en-US" altLang="fr-FR" b="1" dirty="0"/>
          </a:p>
          <a:p>
            <a:pPr marL="214303" indent="-214303">
              <a:buFont typeface="Arial" panose="020B0604020202020204" pitchFamily="34" charset="0"/>
              <a:buChar char="•"/>
              <a:defRPr/>
            </a:pPr>
            <a:endParaRPr lang="en-US" altLang="fr-FR" dirty="0"/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fr-FR" altLang="fr-FR" i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FR" altLang="fr-FR" i="1" baseline="-25000" dirty="0" err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fr-FR" altLang="fr-FR" dirty="0"/>
              <a:t> </a:t>
            </a:r>
            <a:r>
              <a:rPr lang="fr-FR" altLang="fr-FR" dirty="0" err="1"/>
              <a:t>grows</a:t>
            </a:r>
            <a:r>
              <a:rPr lang="fr-FR" altLang="fr-FR" dirty="0"/>
              <a:t> </a:t>
            </a:r>
            <a:r>
              <a:rPr lang="fr-FR" altLang="fr-FR" dirty="0" err="1"/>
              <a:t>with</a:t>
            </a:r>
            <a:r>
              <a:rPr lang="fr-FR" altLang="fr-FR" dirty="0"/>
              <a:t> </a:t>
            </a:r>
            <a:r>
              <a:rPr lang="fr-FR" altLang="fr-FR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fr-FR" altLang="fr-FR" i="1" baseline="-25000" dirty="0"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fr-FR" altLang="fr-FR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altLang="fr-FR" b="1" u="sng" dirty="0">
                <a:solidFill>
                  <a:srgbClr val="C00000"/>
                </a:solidFill>
                <a:latin typeface="+mj-lt"/>
                <a:cs typeface="Times New Roman" pitchFamily="18" charset="0"/>
              </a:rPr>
              <a:t>but</a:t>
            </a:r>
            <a:r>
              <a:rPr lang="fr-FR" altLang="fr-FR" dirty="0">
                <a:latin typeface="+mj-lt"/>
                <a:cs typeface="Times New Roman" pitchFamily="18" charset="0"/>
              </a:rPr>
              <a:t> </a:t>
            </a:r>
            <a:r>
              <a:rPr lang="fr-FR" altLang="fr-FR" i="1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fr-FR" altLang="fr-FR" i="1" baseline="-25000" dirty="0" err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fr-FR" altLang="fr-FR" i="1" dirty="0">
                <a:latin typeface="Times New Roman" pitchFamily="18" charset="0"/>
                <a:cs typeface="Times New Roman" pitchFamily="18" charset="0"/>
              </a:rPr>
              <a:t>/I</a:t>
            </a:r>
            <a:r>
              <a:rPr lang="fr-FR" altLang="fr-FR" i="1" baseline="-250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fr-FR" altLang="fr-FR" dirty="0">
                <a:latin typeface="+mj-lt"/>
                <a:cs typeface="Times New Roman" pitchFamily="18" charset="0"/>
              </a:rPr>
              <a:t> </a:t>
            </a:r>
            <a:r>
              <a:rPr lang="fr-FR" altLang="fr-FR" dirty="0" err="1">
                <a:latin typeface="+mj-lt"/>
                <a:cs typeface="Times New Roman" pitchFamily="18" charset="0"/>
              </a:rPr>
              <a:t>reduces</a:t>
            </a:r>
            <a:r>
              <a:rPr lang="fr-FR" altLang="fr-FR" dirty="0">
                <a:latin typeface="+mj-lt"/>
                <a:cs typeface="Times New Roman" pitchFamily="18" charset="0"/>
              </a:rPr>
              <a:t> </a:t>
            </a:r>
            <a:r>
              <a:rPr lang="fr-FR" altLang="fr-FR" dirty="0" err="1">
                <a:latin typeface="+mj-lt"/>
                <a:cs typeface="Times New Roman" pitchFamily="18" charset="0"/>
              </a:rPr>
              <a:t>with</a:t>
            </a:r>
            <a:r>
              <a:rPr lang="fr-FR" altLang="fr-FR" dirty="0">
                <a:latin typeface="+mj-lt"/>
                <a:cs typeface="Times New Roman" pitchFamily="18" charset="0"/>
              </a:rPr>
              <a:t> </a:t>
            </a:r>
            <a:r>
              <a:rPr lang="fr-FR" altLang="fr-FR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fr-FR" altLang="fr-FR" i="1" baseline="-250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FR" altLang="fr-FR" dirty="0">
                <a:latin typeface="+mj-lt"/>
                <a:cs typeface="Times New Roman" pitchFamily="18" charset="0"/>
              </a:rPr>
              <a:t> </a:t>
            </a:r>
            <a:endParaRPr lang="en-US" altLang="fr-FR" dirty="0"/>
          </a:p>
          <a:p>
            <a:pPr lvl="1">
              <a:defRPr/>
            </a:pPr>
            <a:endParaRPr lang="en-US" altLang="fr-FR" dirty="0">
              <a:latin typeface="+mj-lt"/>
            </a:endParaRPr>
          </a:p>
          <a:p>
            <a:pPr>
              <a:defRPr/>
            </a:pPr>
            <a:endParaRPr lang="en-US" altLang="fr-FR" dirty="0">
              <a:latin typeface="+mj-lt"/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1325470" y="2507563"/>
            <a:ext cx="4970710" cy="3618868"/>
            <a:chOff x="5867401" y="1257684"/>
            <a:chExt cx="4984750" cy="3887559"/>
          </a:xfrm>
        </p:grpSpPr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401" y="1257684"/>
              <a:ext cx="4984750" cy="3855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ZoneTexte 2"/>
            <p:cNvSpPr txBox="1"/>
            <p:nvPr/>
          </p:nvSpPr>
          <p:spPr>
            <a:xfrm>
              <a:off x="8362231" y="4764354"/>
              <a:ext cx="336126" cy="38088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350" i="1" dirty="0"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fr-FR" sz="1350" i="1" baseline="-25000" dirty="0">
                  <a:latin typeface="Times New Roman" pitchFamily="18" charset="0"/>
                  <a:cs typeface="Times New Roman" pitchFamily="18" charset="0"/>
                </a:rPr>
                <a:t>f</a:t>
              </a:r>
              <a:endParaRPr lang="en-US" sz="135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6130621" y="2555243"/>
            <a:ext cx="4735909" cy="3540505"/>
            <a:chOff x="5880966" y="2487388"/>
            <a:chExt cx="5264687" cy="3998802"/>
          </a:xfrm>
        </p:grpSpPr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0966" y="2487388"/>
              <a:ext cx="5264687" cy="3979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ZoneTexte 16"/>
            <p:cNvSpPr txBox="1"/>
            <p:nvPr/>
          </p:nvSpPr>
          <p:spPr>
            <a:xfrm>
              <a:off x="8573132" y="6086081"/>
              <a:ext cx="353088" cy="40010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350" i="1" dirty="0"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fr-FR" sz="1350" i="1" baseline="-25000" dirty="0">
                  <a:latin typeface="Times New Roman" pitchFamily="18" charset="0"/>
                  <a:cs typeface="Times New Roman" pitchFamily="18" charset="0"/>
                </a:rPr>
                <a:t>f</a:t>
              </a:r>
              <a:endParaRPr lang="en-US" sz="135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67154EF-EDC2-2F2A-5B46-44E14806CC00}"/>
              </a:ext>
            </a:extLst>
          </p:cNvPr>
          <p:cNvSpPr txBox="1">
            <a:spLocks/>
          </p:cNvSpPr>
          <p:nvPr/>
        </p:nvSpPr>
        <p:spPr>
          <a:xfrm>
            <a:off x="752935" y="21733"/>
            <a:ext cx="9315238" cy="94180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Overview of Design Methods for RFIC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g</a:t>
            </a:r>
            <a:r>
              <a:rPr lang="en-US" sz="3200" b="0" baseline="-25000" dirty="0">
                <a:solidFill>
                  <a:schemeClr val="tx1"/>
                </a:solidFill>
              </a:rPr>
              <a:t>m</a:t>
            </a:r>
            <a:r>
              <a:rPr lang="en-US" sz="3200" b="0" dirty="0">
                <a:solidFill>
                  <a:schemeClr val="tx1"/>
                </a:solidFill>
              </a:rPr>
              <a:t>/Id in RFIC design</a:t>
            </a:r>
          </a:p>
        </p:txBody>
      </p:sp>
      <p:sp>
        <p:nvSpPr>
          <p:cNvPr id="13" name="Ellipse 4">
            <a:extLst>
              <a:ext uri="{FF2B5EF4-FFF2-40B4-BE49-F238E27FC236}">
                <a16:creationId xmlns:a16="http://schemas.microsoft.com/office/drawing/2014/main" id="{BAB7ECE4-0688-029D-FC8F-75A3C062E79E}"/>
              </a:ext>
            </a:extLst>
          </p:cNvPr>
          <p:cNvSpPr/>
          <p:nvPr/>
        </p:nvSpPr>
        <p:spPr>
          <a:xfrm>
            <a:off x="9161819" y="4517393"/>
            <a:ext cx="906354" cy="855096"/>
          </a:xfrm>
          <a:prstGeom prst="ellipse">
            <a:avLst/>
          </a:prstGeom>
          <a:solidFill>
            <a:srgbClr val="3366FF">
              <a:alpha val="47000"/>
            </a:srgbClr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86978619-CC6C-7ABB-C424-D4BF7B9E479D}"/>
              </a:ext>
            </a:extLst>
          </p:cNvPr>
          <p:cNvGrpSpPr/>
          <p:nvPr/>
        </p:nvGrpSpPr>
        <p:grpSpPr>
          <a:xfrm>
            <a:off x="6778306" y="1269401"/>
            <a:ext cx="4816557" cy="1631216"/>
            <a:chOff x="5468578" y="1218873"/>
            <a:chExt cx="6422080" cy="2174954"/>
          </a:xfrm>
        </p:grpSpPr>
        <p:sp>
          <p:nvSpPr>
            <p:cNvPr id="20" name="Ellipse 20">
              <a:extLst>
                <a:ext uri="{FF2B5EF4-FFF2-40B4-BE49-F238E27FC236}">
                  <a16:creationId xmlns:a16="http://schemas.microsoft.com/office/drawing/2014/main" id="{43BC9F32-527F-7A96-7111-BE35652F622A}"/>
                </a:ext>
              </a:extLst>
            </p:cNvPr>
            <p:cNvSpPr/>
            <p:nvPr/>
          </p:nvSpPr>
          <p:spPr>
            <a:xfrm>
              <a:off x="5468578" y="1234542"/>
              <a:ext cx="513122" cy="502141"/>
            </a:xfrm>
            <a:prstGeom prst="ellipse">
              <a:avLst/>
            </a:prstGeom>
            <a:solidFill>
              <a:srgbClr val="3366FF">
                <a:alpha val="47000"/>
              </a:srgbClr>
            </a:solidFill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ZoneTexte 21">
              <a:extLst>
                <a:ext uri="{FF2B5EF4-FFF2-40B4-BE49-F238E27FC236}">
                  <a16:creationId xmlns:a16="http://schemas.microsoft.com/office/drawing/2014/main" id="{94CAAAA0-EEC6-FF8A-BF9A-E3520074FE88}"/>
                </a:ext>
              </a:extLst>
            </p:cNvPr>
            <p:cNvSpPr txBox="1"/>
            <p:nvPr/>
          </p:nvSpPr>
          <p:spPr>
            <a:xfrm>
              <a:off x="6070600" y="1218873"/>
              <a:ext cx="5820058" cy="2174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Year 2000 (RF-180nm)</a:t>
              </a:r>
              <a:br>
                <a:rPr lang="fr-FR" dirty="0"/>
              </a:br>
              <a:endParaRPr lang="fr-FR" dirty="0"/>
            </a:p>
            <a:p>
              <a:r>
                <a:rPr lang="fr-FR" dirty="0"/>
                <a:t>Year 2016 (RF-22nm) up to now</a:t>
              </a:r>
              <a:endParaRPr lang="en-US" dirty="0"/>
            </a:p>
            <a:p>
              <a:endParaRPr lang="fr-FR" dirty="0"/>
            </a:p>
            <a:p>
              <a:endParaRPr lang="en-US" dirty="0"/>
            </a:p>
          </p:txBody>
        </p:sp>
      </p:grpSp>
      <p:sp>
        <p:nvSpPr>
          <p:cNvPr id="25" name="Ellipse 20">
            <a:extLst>
              <a:ext uri="{FF2B5EF4-FFF2-40B4-BE49-F238E27FC236}">
                <a16:creationId xmlns:a16="http://schemas.microsoft.com/office/drawing/2014/main" id="{C26C6C92-14E4-8481-B4DD-987D5529F60E}"/>
              </a:ext>
            </a:extLst>
          </p:cNvPr>
          <p:cNvSpPr/>
          <p:nvPr/>
        </p:nvSpPr>
        <p:spPr>
          <a:xfrm>
            <a:off x="6778305" y="1896706"/>
            <a:ext cx="384841" cy="376606"/>
          </a:xfrm>
          <a:prstGeom prst="ellipse">
            <a:avLst/>
          </a:prstGeom>
          <a:solidFill>
            <a:srgbClr val="33CC33">
              <a:alpha val="47000"/>
            </a:srgbClr>
          </a:solidFill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Ellipse 4">
            <a:extLst>
              <a:ext uri="{FF2B5EF4-FFF2-40B4-BE49-F238E27FC236}">
                <a16:creationId xmlns:a16="http://schemas.microsoft.com/office/drawing/2014/main" id="{1A7FC283-D241-C9A3-84A4-DABACD35ECD0}"/>
              </a:ext>
            </a:extLst>
          </p:cNvPr>
          <p:cNvSpPr/>
          <p:nvPr/>
        </p:nvSpPr>
        <p:spPr>
          <a:xfrm>
            <a:off x="8351214" y="3614617"/>
            <a:ext cx="906354" cy="855096"/>
          </a:xfrm>
          <a:prstGeom prst="ellipse">
            <a:avLst/>
          </a:prstGeom>
          <a:solidFill>
            <a:srgbClr val="33CC33">
              <a:alpha val="47000"/>
            </a:srgbClr>
          </a:solidFill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Ellipse 4">
            <a:extLst>
              <a:ext uri="{FF2B5EF4-FFF2-40B4-BE49-F238E27FC236}">
                <a16:creationId xmlns:a16="http://schemas.microsoft.com/office/drawing/2014/main" id="{188E3737-93FB-2EA6-4066-27E61E02EAB5}"/>
              </a:ext>
            </a:extLst>
          </p:cNvPr>
          <p:cNvSpPr/>
          <p:nvPr/>
        </p:nvSpPr>
        <p:spPr>
          <a:xfrm>
            <a:off x="3695275" y="4049387"/>
            <a:ext cx="906354" cy="855096"/>
          </a:xfrm>
          <a:prstGeom prst="ellipse">
            <a:avLst/>
          </a:prstGeom>
          <a:solidFill>
            <a:srgbClr val="33CC33">
              <a:alpha val="47000"/>
            </a:srgbClr>
          </a:solidFill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Ellipse 4">
            <a:extLst>
              <a:ext uri="{FF2B5EF4-FFF2-40B4-BE49-F238E27FC236}">
                <a16:creationId xmlns:a16="http://schemas.microsoft.com/office/drawing/2014/main" id="{4431DD8D-2E70-9B9D-B5CA-576A316AF140}"/>
              </a:ext>
            </a:extLst>
          </p:cNvPr>
          <p:cNvSpPr/>
          <p:nvPr/>
        </p:nvSpPr>
        <p:spPr>
          <a:xfrm>
            <a:off x="4518175" y="3446850"/>
            <a:ext cx="906354" cy="855096"/>
          </a:xfrm>
          <a:prstGeom prst="ellipse">
            <a:avLst/>
          </a:prstGeom>
          <a:solidFill>
            <a:srgbClr val="3366FF">
              <a:alpha val="47000"/>
            </a:srgbClr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95995631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880311" y="1209538"/>
            <a:ext cx="6783641" cy="53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fr-FR" altLang="fr-FR" b="1" i="1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fr-FR" altLang="fr-FR" b="1" i="1" baseline="-25000" dirty="0" err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fr-FR" altLang="fr-FR" b="1" i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FR" altLang="fr-FR" b="1" i="1" baseline="-25000" dirty="0" err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fr-FR" altLang="fr-FR" b="1" i="1" dirty="0">
                <a:latin typeface="Times New Roman" pitchFamily="18" charset="0"/>
                <a:cs typeface="Times New Roman" pitchFamily="18" charset="0"/>
              </a:rPr>
              <a:t>/I</a:t>
            </a:r>
            <a:r>
              <a:rPr lang="fr-FR" altLang="fr-FR" b="1" i="1" baseline="-250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fr-FR" altLang="fr-FR" b="1" i="1" dirty="0"/>
              <a:t> : A First </a:t>
            </a:r>
            <a:r>
              <a:rPr lang="fr-FR" altLang="fr-FR" b="1" i="1" dirty="0" err="1"/>
              <a:t>Approach</a:t>
            </a:r>
            <a:endParaRPr lang="en-US" altLang="fr-FR" b="1" dirty="0"/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en-US" altLang="fr-FR" dirty="0"/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fr-FR" altLang="fr-FR" dirty="0">
                <a:latin typeface="+mj-lt"/>
                <a:cs typeface="Times New Roman" pitchFamily="18" charset="0"/>
              </a:rPr>
              <a:t>For RF design</a:t>
            </a: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fr-FR" altLang="fr-FR" dirty="0">
              <a:latin typeface="+mj-lt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fr-FR" altLang="fr-FR" dirty="0">
                <a:latin typeface="+mj-lt"/>
                <a:cs typeface="Times New Roman" pitchFamily="18" charset="0"/>
              </a:rPr>
              <a:t>A FOM </a:t>
            </a:r>
            <a:r>
              <a:rPr lang="fr-FR" altLang="fr-FR" dirty="0" err="1">
                <a:latin typeface="+mj-lt"/>
                <a:cs typeface="Times New Roman" pitchFamily="18" charset="0"/>
              </a:rPr>
              <a:t>that</a:t>
            </a:r>
            <a:r>
              <a:rPr lang="fr-FR" altLang="fr-FR" dirty="0">
                <a:latin typeface="+mj-lt"/>
                <a:cs typeface="Times New Roman" pitchFamily="18" charset="0"/>
              </a:rPr>
              <a:t> </a:t>
            </a:r>
            <a:r>
              <a:rPr lang="fr-FR" altLang="fr-FR" dirty="0" err="1">
                <a:latin typeface="+mj-lt"/>
                <a:cs typeface="Times New Roman" pitchFamily="18" charset="0"/>
              </a:rPr>
              <a:t>maximize</a:t>
            </a:r>
            <a:r>
              <a:rPr lang="fr-FR" altLang="fr-FR" dirty="0">
                <a:latin typeface="+mj-lt"/>
                <a:cs typeface="Times New Roman" pitchFamily="18" charset="0"/>
              </a:rPr>
              <a:t> the gain </a:t>
            </a:r>
            <a:r>
              <a:rPr lang="fr-FR" altLang="fr-FR" dirty="0" err="1">
                <a:latin typeface="+mj-lt"/>
                <a:cs typeface="Times New Roman" pitchFamily="18" charset="0"/>
              </a:rPr>
              <a:t>bandwidth</a:t>
            </a:r>
            <a:r>
              <a:rPr lang="fr-FR" altLang="fr-FR" dirty="0">
                <a:latin typeface="+mj-lt"/>
                <a:cs typeface="Times New Roman" pitchFamily="18" charset="0"/>
              </a:rPr>
              <a:t> </a:t>
            </a:r>
            <a:r>
              <a:rPr lang="fr-FR" altLang="fr-FR" dirty="0" err="1">
                <a:latin typeface="+mj-lt"/>
                <a:cs typeface="Times New Roman" pitchFamily="18" charset="0"/>
              </a:rPr>
              <a:t>product</a:t>
            </a:r>
            <a:endParaRPr lang="fr-FR" altLang="fr-FR" dirty="0">
              <a:latin typeface="+mj-lt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fr-FR" altLang="fr-FR" dirty="0">
              <a:latin typeface="+mj-lt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fr-FR" altLang="fr-FR" dirty="0">
              <a:latin typeface="+mj-lt"/>
              <a:cs typeface="Times New Roman" pitchFamily="18" charset="0"/>
            </a:endParaRPr>
          </a:p>
          <a:p>
            <a:pPr>
              <a:defRPr/>
            </a:pPr>
            <a:endParaRPr lang="fr-FR" altLang="fr-FR" dirty="0">
              <a:latin typeface="+mj-lt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fr-FR" altLang="fr-FR" dirty="0">
              <a:latin typeface="+mj-lt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fr-FR" altLang="fr-FR" dirty="0" err="1">
                <a:latin typeface="+mj-lt"/>
                <a:cs typeface="Times New Roman" pitchFamily="18" charset="0"/>
              </a:rPr>
              <a:t>Gives</a:t>
            </a:r>
            <a:r>
              <a:rPr lang="fr-FR" altLang="fr-FR" dirty="0">
                <a:latin typeface="+mj-lt"/>
                <a:cs typeface="Times New Roman" pitchFamily="18" charset="0"/>
              </a:rPr>
              <a:t> the </a:t>
            </a:r>
            <a:r>
              <a:rPr lang="fr-FR" altLang="fr-FR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fr-FR" altLang="fr-FR" i="1" baseline="-250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FR" altLang="fr-FR" dirty="0">
                <a:latin typeface="+mj-lt"/>
                <a:cs typeface="Times New Roman" pitchFamily="18" charset="0"/>
              </a:rPr>
              <a:t> </a:t>
            </a:r>
            <a:r>
              <a:rPr lang="fr-FR" altLang="fr-FR" dirty="0" err="1">
                <a:latin typeface="+mj-lt"/>
                <a:cs typeface="Times New Roman" pitchFamily="18" charset="0"/>
              </a:rPr>
              <a:t>that</a:t>
            </a:r>
            <a:r>
              <a:rPr lang="fr-FR" altLang="fr-FR" dirty="0">
                <a:latin typeface="+mj-lt"/>
                <a:cs typeface="Times New Roman" pitchFamily="18" charset="0"/>
              </a:rPr>
              <a:t> </a:t>
            </a:r>
            <a:r>
              <a:rPr lang="fr-FR" altLang="fr-FR" dirty="0" err="1">
                <a:latin typeface="+mj-lt"/>
                <a:cs typeface="Times New Roman" pitchFamily="18" charset="0"/>
              </a:rPr>
              <a:t>produces</a:t>
            </a:r>
            <a:r>
              <a:rPr lang="fr-FR" altLang="fr-FR" dirty="0">
                <a:latin typeface="+mj-lt"/>
                <a:cs typeface="Times New Roman" pitchFamily="18" charset="0"/>
              </a:rPr>
              <a:t> the best GBW </a:t>
            </a:r>
            <a:r>
              <a:rPr lang="fr-FR" altLang="fr-FR" dirty="0" err="1">
                <a:latin typeface="+mj-lt"/>
                <a:cs typeface="Times New Roman" pitchFamily="18" charset="0"/>
              </a:rPr>
              <a:t>product</a:t>
            </a:r>
            <a:endParaRPr lang="fr-FR" altLang="fr-FR" dirty="0">
              <a:latin typeface="+mj-lt"/>
              <a:cs typeface="Times New Roman" pitchFamily="18" charset="0"/>
            </a:endParaRPr>
          </a:p>
          <a:p>
            <a:pPr>
              <a:defRPr/>
            </a:pPr>
            <a:endParaRPr lang="fr-FR" altLang="fr-FR" dirty="0">
              <a:latin typeface="+mj-lt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fr-FR" altLang="fr-FR" dirty="0">
                <a:latin typeface="+mj-lt"/>
                <a:cs typeface="Times New Roman" pitchFamily="18" charset="0"/>
              </a:rPr>
              <a:t>Not optimal : </a:t>
            </a:r>
          </a:p>
          <a:p>
            <a:pPr marL="685782" lvl="1" indent="-342900">
              <a:buFont typeface="Wingdings" panose="05000000000000000000" pitchFamily="2" charset="2"/>
              <a:buChar char="q"/>
              <a:defRPr/>
            </a:pPr>
            <a:r>
              <a:rPr lang="fr-FR" altLang="fr-FR" dirty="0">
                <a:latin typeface="+mj-lt"/>
                <a:cs typeface="Times New Roman" pitchFamily="18" charset="0"/>
              </a:rPr>
              <a:t>the gain or the </a:t>
            </a:r>
            <a:r>
              <a:rPr lang="fr-FR" altLang="fr-FR" dirty="0" err="1">
                <a:latin typeface="+mj-lt"/>
                <a:cs typeface="Times New Roman" pitchFamily="18" charset="0"/>
              </a:rPr>
              <a:t>bandwidth</a:t>
            </a:r>
            <a:r>
              <a:rPr lang="fr-FR" altLang="fr-FR" dirty="0">
                <a:latin typeface="+mj-lt"/>
                <a:cs typeface="Times New Roman" pitchFamily="18" charset="0"/>
              </a:rPr>
              <a:t> </a:t>
            </a:r>
            <a:r>
              <a:rPr lang="fr-FR" altLang="fr-FR" dirty="0" err="1">
                <a:latin typeface="+mj-lt"/>
                <a:cs typeface="Times New Roman" pitchFamily="18" charset="0"/>
              </a:rPr>
              <a:t>might</a:t>
            </a:r>
            <a:r>
              <a:rPr lang="fr-FR" altLang="fr-FR" dirty="0">
                <a:latin typeface="+mj-lt"/>
                <a:cs typeface="Times New Roman" pitchFamily="18" charset="0"/>
              </a:rPr>
              <a:t> </a:t>
            </a:r>
            <a:r>
              <a:rPr lang="fr-FR" altLang="fr-FR" dirty="0" err="1">
                <a:latin typeface="+mj-lt"/>
                <a:cs typeface="Times New Roman" pitchFamily="18" charset="0"/>
              </a:rPr>
              <a:t>be</a:t>
            </a:r>
            <a:r>
              <a:rPr lang="fr-FR" altLang="fr-FR" dirty="0">
                <a:latin typeface="+mj-lt"/>
                <a:cs typeface="Times New Roman" pitchFamily="18" charset="0"/>
              </a:rPr>
              <a:t> </a:t>
            </a:r>
            <a:r>
              <a:rPr lang="fr-FR" altLang="fr-FR" dirty="0" err="1">
                <a:latin typeface="+mj-lt"/>
                <a:cs typeface="Times New Roman" pitchFamily="18" charset="0"/>
              </a:rPr>
              <a:t>oversized</a:t>
            </a:r>
            <a:r>
              <a:rPr lang="fr-FR" altLang="fr-FR" dirty="0">
                <a:latin typeface="+mj-lt"/>
                <a:cs typeface="Times New Roman" pitchFamily="18" charset="0"/>
              </a:rPr>
              <a:t>.</a:t>
            </a:r>
          </a:p>
          <a:p>
            <a:pPr marL="685782" lvl="1" indent="-342900">
              <a:buFont typeface="Wingdings" panose="05000000000000000000" pitchFamily="2" charset="2"/>
              <a:buChar char="q"/>
              <a:defRPr/>
            </a:pPr>
            <a:r>
              <a:rPr lang="fr-FR" altLang="fr-FR" dirty="0">
                <a:latin typeface="+mj-lt"/>
                <a:cs typeface="Times New Roman" pitchFamily="18" charset="0"/>
              </a:rPr>
              <a:t>Do not </a:t>
            </a:r>
            <a:r>
              <a:rPr lang="fr-FR" altLang="fr-FR" dirty="0" err="1">
                <a:latin typeface="+mj-lt"/>
                <a:cs typeface="Times New Roman" pitchFamily="18" charset="0"/>
              </a:rPr>
              <a:t>depends</a:t>
            </a:r>
            <a:r>
              <a:rPr lang="fr-FR" altLang="fr-FR" dirty="0">
                <a:latin typeface="+mj-lt"/>
                <a:cs typeface="Times New Roman" pitchFamily="18" charset="0"/>
              </a:rPr>
              <a:t> on the </a:t>
            </a:r>
            <a:r>
              <a:rPr lang="fr-FR" altLang="fr-FR" dirty="0" err="1">
                <a:latin typeface="+mj-lt"/>
                <a:cs typeface="Times New Roman" pitchFamily="18" charset="0"/>
              </a:rPr>
              <a:t>topology</a:t>
            </a:r>
            <a:endParaRPr lang="en-US" altLang="fr-FR" dirty="0">
              <a:latin typeface="+mj-lt"/>
            </a:endParaRPr>
          </a:p>
          <a:p>
            <a:pPr>
              <a:defRPr/>
            </a:pPr>
            <a:endParaRPr lang="en-US" altLang="fr-FR" dirty="0">
              <a:latin typeface="+mj-lt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137" y="2431572"/>
            <a:ext cx="4301508" cy="348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62070"/>
            <a:ext cx="4794227" cy="64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3074197"/>
            <a:ext cx="918698" cy="1125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FD3B476-13D1-3830-8953-50F77A1A7A24}"/>
              </a:ext>
            </a:extLst>
          </p:cNvPr>
          <p:cNvSpPr txBox="1">
            <a:spLocks/>
          </p:cNvSpPr>
          <p:nvPr/>
        </p:nvSpPr>
        <p:spPr>
          <a:xfrm>
            <a:off x="740405" y="-7187"/>
            <a:ext cx="9227814" cy="94180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Overview of Design Methods for RFIC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g</a:t>
            </a:r>
            <a:r>
              <a:rPr lang="en-US" sz="3200" b="0" baseline="-25000" dirty="0">
                <a:solidFill>
                  <a:schemeClr val="tx1"/>
                </a:solidFill>
              </a:rPr>
              <a:t>m</a:t>
            </a:r>
            <a:r>
              <a:rPr lang="en-US" sz="3200" b="0" dirty="0">
                <a:solidFill>
                  <a:schemeClr val="tx1"/>
                </a:solidFill>
              </a:rPr>
              <a:t>/Id in RFIC design</a:t>
            </a:r>
          </a:p>
        </p:txBody>
      </p:sp>
    </p:spTree>
    <p:extLst>
      <p:ext uri="{BB962C8B-B14F-4D97-AF65-F5344CB8AC3E}">
        <p14:creationId xmlns:p14="http://schemas.microsoft.com/office/powerpoint/2010/main" val="62183367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868325" y="1139864"/>
            <a:ext cx="6783641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fr-FR" altLang="fr-FR" b="1" i="1" dirty="0" err="1">
                <a:cs typeface="Times New Roman" pitchFamily="18" charset="0"/>
              </a:rPr>
              <a:t>Function</a:t>
            </a:r>
            <a:r>
              <a:rPr lang="fr-FR" altLang="fr-FR" b="1" i="1" dirty="0">
                <a:cs typeface="Times New Roman" pitchFamily="18" charset="0"/>
              </a:rPr>
              <a:t> </a:t>
            </a:r>
            <a:r>
              <a:rPr lang="fr-FR" altLang="fr-FR" b="1" i="1" dirty="0" err="1">
                <a:cs typeface="Times New Roman" pitchFamily="18" charset="0"/>
              </a:rPr>
              <a:t>Based</a:t>
            </a:r>
            <a:r>
              <a:rPr lang="fr-FR" altLang="fr-FR" b="1" i="1" dirty="0">
                <a:cs typeface="Times New Roman" pitchFamily="18" charset="0"/>
              </a:rPr>
              <a:t> </a:t>
            </a:r>
            <a:r>
              <a:rPr lang="fr-FR" altLang="fr-FR" b="1" i="1" dirty="0" err="1">
                <a:cs typeface="Times New Roman" pitchFamily="18" charset="0"/>
              </a:rPr>
              <a:t>FoM</a:t>
            </a:r>
            <a:endParaRPr lang="en-US" altLang="fr-FR" b="1" dirty="0"/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en-US" altLang="fr-FR" dirty="0"/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fr-FR" altLang="fr-FR" dirty="0">
                <a:latin typeface="+mj-lt"/>
                <a:cs typeface="Times New Roman" pitchFamily="18" charset="0"/>
              </a:rPr>
              <a:t>For a </a:t>
            </a:r>
            <a:r>
              <a:rPr lang="fr-FR" altLang="fr-FR" dirty="0" err="1">
                <a:latin typeface="+mj-lt"/>
                <a:cs typeface="Times New Roman" pitchFamily="18" charset="0"/>
              </a:rPr>
              <a:t>given</a:t>
            </a:r>
            <a:r>
              <a:rPr lang="fr-FR" altLang="fr-FR" dirty="0">
                <a:latin typeface="+mj-lt"/>
                <a:cs typeface="Times New Roman" pitchFamily="18" charset="0"/>
              </a:rPr>
              <a:t> </a:t>
            </a:r>
            <a:r>
              <a:rPr lang="fr-FR" altLang="fr-FR" dirty="0" err="1">
                <a:latin typeface="+mj-lt"/>
                <a:cs typeface="Times New Roman" pitchFamily="18" charset="0"/>
              </a:rPr>
              <a:t>Function</a:t>
            </a:r>
            <a:endParaRPr lang="fr-FR" altLang="fr-FR" dirty="0">
              <a:latin typeface="+mj-lt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fr-FR" altLang="fr-FR" dirty="0">
              <a:latin typeface="+mj-lt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fr-FR" altLang="fr-FR" dirty="0" err="1">
                <a:latin typeface="+mj-lt"/>
                <a:cs typeface="Times New Roman" pitchFamily="18" charset="0"/>
              </a:rPr>
              <a:t>Define</a:t>
            </a:r>
            <a:r>
              <a:rPr lang="fr-FR" altLang="fr-FR" dirty="0">
                <a:latin typeface="+mj-lt"/>
                <a:cs typeface="Times New Roman" pitchFamily="18" charset="0"/>
              </a:rPr>
              <a:t> a </a:t>
            </a:r>
            <a:r>
              <a:rPr lang="fr-FR" altLang="fr-FR" dirty="0" err="1">
                <a:latin typeface="+mj-lt"/>
                <a:cs typeface="Times New Roman" pitchFamily="18" charset="0"/>
              </a:rPr>
              <a:t>FoM</a:t>
            </a:r>
            <a:r>
              <a:rPr lang="fr-FR" altLang="fr-FR" dirty="0">
                <a:latin typeface="+mj-lt"/>
                <a:cs typeface="Times New Roman" pitchFamily="18" charset="0"/>
              </a:rPr>
              <a:t> for the </a:t>
            </a:r>
            <a:r>
              <a:rPr lang="fr-FR" altLang="fr-FR" dirty="0" err="1">
                <a:latin typeface="+mj-lt"/>
                <a:cs typeface="Times New Roman" pitchFamily="18" charset="0"/>
              </a:rPr>
              <a:t>function</a:t>
            </a:r>
            <a:endParaRPr lang="fr-FR" altLang="fr-FR" dirty="0">
              <a:latin typeface="+mj-lt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fr-FR" altLang="fr-FR" dirty="0">
              <a:latin typeface="+mj-lt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fr-FR" altLang="fr-FR" dirty="0">
              <a:latin typeface="+mj-lt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fr-FR" altLang="fr-FR" dirty="0">
              <a:latin typeface="+mj-lt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fr-FR" altLang="fr-FR" dirty="0" err="1">
                <a:latin typeface="+mj-lt"/>
                <a:cs typeface="Times New Roman" pitchFamily="18" charset="0"/>
              </a:rPr>
              <a:t>Find</a:t>
            </a:r>
            <a:r>
              <a:rPr lang="fr-FR" altLang="fr-FR" dirty="0">
                <a:latin typeface="+mj-lt"/>
                <a:cs typeface="Times New Roman" pitchFamily="18" charset="0"/>
              </a:rPr>
              <a:t> the </a:t>
            </a:r>
            <a:r>
              <a:rPr lang="fr-FR" altLang="fr-FR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fr-FR" altLang="fr-FR" i="1" baseline="-250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FR" altLang="fr-FR" dirty="0">
                <a:cs typeface="Times New Roman" pitchFamily="18" charset="0"/>
              </a:rPr>
              <a:t>  </a:t>
            </a:r>
            <a:r>
              <a:rPr lang="fr-FR" altLang="fr-FR" dirty="0" err="1">
                <a:latin typeface="+mj-lt"/>
                <a:cs typeface="Times New Roman" pitchFamily="18" charset="0"/>
              </a:rPr>
              <a:t>that</a:t>
            </a:r>
            <a:r>
              <a:rPr lang="fr-FR" altLang="fr-FR" dirty="0">
                <a:latin typeface="+mj-lt"/>
                <a:cs typeface="Times New Roman" pitchFamily="18" charset="0"/>
              </a:rPr>
              <a:t> </a:t>
            </a:r>
            <a:r>
              <a:rPr lang="fr-FR" altLang="fr-FR" dirty="0" err="1">
                <a:latin typeface="+mj-lt"/>
                <a:cs typeface="Times New Roman" pitchFamily="18" charset="0"/>
              </a:rPr>
              <a:t>maximizes</a:t>
            </a:r>
            <a:r>
              <a:rPr lang="fr-FR" altLang="fr-FR" dirty="0">
                <a:latin typeface="+mj-lt"/>
                <a:cs typeface="Times New Roman" pitchFamily="18" charset="0"/>
              </a:rPr>
              <a:t> the </a:t>
            </a:r>
            <a:r>
              <a:rPr lang="fr-FR" altLang="fr-FR" dirty="0" err="1">
                <a:latin typeface="+mj-lt"/>
                <a:cs typeface="Times New Roman" pitchFamily="18" charset="0"/>
              </a:rPr>
              <a:t>FoM</a:t>
            </a:r>
            <a:endParaRPr lang="fr-FR" altLang="fr-FR" dirty="0">
              <a:latin typeface="+mj-lt"/>
              <a:cs typeface="Times New Roman" pitchFamily="18" charset="0"/>
            </a:endParaRPr>
          </a:p>
          <a:p>
            <a:pPr marL="214303" indent="-214303">
              <a:buFont typeface="Arial" panose="020B0604020202020204" pitchFamily="34" charset="0"/>
              <a:buChar char="•"/>
              <a:defRPr/>
            </a:pPr>
            <a:endParaRPr lang="fr-FR" altLang="fr-FR" dirty="0">
              <a:latin typeface="+mj-lt"/>
              <a:cs typeface="Times New Roman" pitchFamily="18" charset="0"/>
            </a:endParaRPr>
          </a:p>
          <a:p>
            <a:pPr>
              <a:defRPr/>
            </a:pPr>
            <a:endParaRPr lang="en-US" altLang="fr-FR" dirty="0">
              <a:latin typeface="+mj-lt"/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8226511" y="1496373"/>
            <a:ext cx="1892139" cy="1909374"/>
            <a:chOff x="8242300" y="1032605"/>
            <a:chExt cx="2438400" cy="212290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2300" y="1032605"/>
              <a:ext cx="2438400" cy="2085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8407400" y="2821748"/>
              <a:ext cx="1054100" cy="333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446" y="2878801"/>
            <a:ext cx="3715557" cy="706154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990" y="3958993"/>
            <a:ext cx="2781668" cy="244878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</a:extLst>
        </p:spPr>
      </p:pic>
      <p:sp>
        <p:nvSpPr>
          <p:cNvPr id="7" name="Rectangle à coins arrondis 6"/>
          <p:cNvSpPr/>
          <p:nvPr/>
        </p:nvSpPr>
        <p:spPr>
          <a:xfrm>
            <a:off x="8730336" y="1064721"/>
            <a:ext cx="884491" cy="324138"/>
          </a:xfrm>
          <a:prstGeom prst="roundRect">
            <a:avLst/>
          </a:prstGeom>
          <a:gradFill>
            <a:gsLst>
              <a:gs pos="0">
                <a:srgbClr val="0000FF"/>
              </a:gs>
              <a:gs pos="100000">
                <a:srgbClr val="0000FF"/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LNA</a:t>
            </a:r>
            <a:endParaRPr lang="en-US" b="1" dirty="0"/>
          </a:p>
        </p:txBody>
      </p:sp>
      <p:sp>
        <p:nvSpPr>
          <p:cNvPr id="15" name="Rectangle à coins arrondis 14"/>
          <p:cNvSpPr/>
          <p:nvPr/>
        </p:nvSpPr>
        <p:spPr>
          <a:xfrm>
            <a:off x="10955244" y="1048547"/>
            <a:ext cx="736862" cy="324138"/>
          </a:xfrm>
          <a:prstGeom prst="roundRect">
            <a:avLst/>
          </a:prstGeom>
          <a:solidFill>
            <a:srgbClr val="FF99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LO</a:t>
            </a:r>
            <a:endParaRPr lang="en-US" b="1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508" y="1566643"/>
            <a:ext cx="1734685" cy="2073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323" y="4265734"/>
            <a:ext cx="4596668" cy="744401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050" y="3645189"/>
            <a:ext cx="3565870" cy="466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6874651" y="5183383"/>
            <a:ext cx="4713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  <a:cs typeface="Times New Roman" pitchFamily="18" charset="0"/>
              </a:rPr>
              <a:t>R. </a:t>
            </a:r>
            <a:r>
              <a:rPr lang="en-US" sz="1200" dirty="0" err="1">
                <a:latin typeface="+mn-lt"/>
                <a:cs typeface="Times New Roman" pitchFamily="18" charset="0"/>
              </a:rPr>
              <a:t>Fioreli</a:t>
            </a:r>
            <a:r>
              <a:rPr lang="en-US" sz="1200" dirty="0">
                <a:latin typeface="+mn-lt"/>
                <a:cs typeface="Times New Roman" pitchFamily="18" charset="0"/>
              </a:rPr>
              <a:t> ; J. </a:t>
            </a:r>
            <a:r>
              <a:rPr lang="en-US" sz="1200" dirty="0" err="1">
                <a:latin typeface="+mn-lt"/>
                <a:cs typeface="Times New Roman" pitchFamily="18" charset="0"/>
              </a:rPr>
              <a:t>Núñez</a:t>
            </a:r>
            <a:r>
              <a:rPr lang="en-US" sz="1200" dirty="0">
                <a:latin typeface="+mn-lt"/>
                <a:cs typeface="Times New Roman" pitchFamily="18" charset="0"/>
              </a:rPr>
              <a:t> ; F. Silveira; “All-</a:t>
            </a:r>
            <a:r>
              <a:rPr lang="en-US" sz="1200" dirty="0" err="1">
                <a:latin typeface="+mn-lt"/>
                <a:cs typeface="Times New Roman" pitchFamily="18" charset="0"/>
              </a:rPr>
              <a:t>Rnversion</a:t>
            </a:r>
            <a:r>
              <a:rPr lang="en-US" sz="1200" dirty="0">
                <a:latin typeface="+mn-lt"/>
                <a:cs typeface="Times New Roman" pitchFamily="18" charset="0"/>
              </a:rPr>
              <a:t> region gm/ID methodology for RF circuits in </a:t>
            </a:r>
            <a:r>
              <a:rPr lang="en-US" sz="1200" dirty="0" err="1">
                <a:latin typeface="+mn-lt"/>
                <a:cs typeface="Times New Roman" pitchFamily="18" charset="0"/>
              </a:rPr>
              <a:t>FinFET</a:t>
            </a:r>
            <a:r>
              <a:rPr lang="en-US" sz="1200" dirty="0">
                <a:latin typeface="+mn-lt"/>
                <a:cs typeface="Times New Roman" pitchFamily="18" charset="0"/>
              </a:rPr>
              <a:t>  technologies” </a:t>
            </a:r>
            <a:r>
              <a:rPr lang="en-US" sz="1200" i="1" dirty="0">
                <a:latin typeface="+mn-lt"/>
                <a:cs typeface="Times New Roman" pitchFamily="18" charset="0"/>
              </a:rPr>
              <a:t>2018 NEWCAS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933C59-BA74-0BA2-461F-E1C2F7295E9C}"/>
              </a:ext>
            </a:extLst>
          </p:cNvPr>
          <p:cNvSpPr txBox="1">
            <a:spLocks/>
          </p:cNvSpPr>
          <p:nvPr/>
        </p:nvSpPr>
        <p:spPr>
          <a:xfrm>
            <a:off x="757204" y="15402"/>
            <a:ext cx="9413084" cy="94180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Overview of Design Methods for RFIC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g</a:t>
            </a:r>
            <a:r>
              <a:rPr lang="en-US" sz="3200" b="0" baseline="-25000" dirty="0">
                <a:solidFill>
                  <a:schemeClr val="tx1"/>
                </a:solidFill>
              </a:rPr>
              <a:t>m</a:t>
            </a:r>
            <a:r>
              <a:rPr lang="en-US" sz="3200" b="0" dirty="0">
                <a:solidFill>
                  <a:schemeClr val="tx1"/>
                </a:solidFill>
              </a:rPr>
              <a:t>/Id in RFIC design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7B5F2E4E-467F-559A-3C27-9C523525769C}"/>
              </a:ext>
            </a:extLst>
          </p:cNvPr>
          <p:cNvSpPr/>
          <p:nvPr/>
        </p:nvSpPr>
        <p:spPr>
          <a:xfrm>
            <a:off x="7107237" y="2878801"/>
            <a:ext cx="602637" cy="64469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5FC0E459-CAE2-1D37-5980-1E75F370E209}"/>
              </a:ext>
            </a:extLst>
          </p:cNvPr>
          <p:cNvSpPr/>
          <p:nvPr/>
        </p:nvSpPr>
        <p:spPr>
          <a:xfrm>
            <a:off x="9676918" y="4227489"/>
            <a:ext cx="829572" cy="820889"/>
          </a:xfrm>
          <a:prstGeom prst="ellipse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476707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784188" y="1513916"/>
            <a:ext cx="6783641" cy="330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altLang="fr-FR" b="1" i="1" dirty="0">
                <a:latin typeface="+mj-lt"/>
                <a:cs typeface="Times New Roman" pitchFamily="18" charset="0"/>
              </a:rPr>
              <a:t>Circuit </a:t>
            </a:r>
            <a:r>
              <a:rPr lang="fr-FR" altLang="fr-FR" b="1" i="1" dirty="0" err="1">
                <a:latin typeface="+mj-lt"/>
                <a:cs typeface="Times New Roman" pitchFamily="18" charset="0"/>
              </a:rPr>
              <a:t>Sizing</a:t>
            </a:r>
            <a:r>
              <a:rPr lang="fr-FR" altLang="fr-FR" b="1" i="1" dirty="0">
                <a:latin typeface="+mj-lt"/>
                <a:cs typeface="Times New Roman" pitchFamily="18" charset="0"/>
              </a:rPr>
              <a:t> </a:t>
            </a:r>
            <a:r>
              <a:rPr lang="fr-FR" altLang="fr-FR" b="1" i="1" dirty="0" err="1">
                <a:latin typeface="+mj-lt"/>
                <a:cs typeface="Times New Roman" pitchFamily="18" charset="0"/>
              </a:rPr>
              <a:t>Based</a:t>
            </a:r>
            <a:r>
              <a:rPr lang="fr-FR" altLang="fr-FR" b="1" i="1" dirty="0">
                <a:latin typeface="+mj-lt"/>
                <a:cs typeface="Times New Roman" pitchFamily="18" charset="0"/>
              </a:rPr>
              <a:t> on LUT</a:t>
            </a:r>
            <a:endParaRPr lang="en-US" altLang="fr-FR" b="1" dirty="0">
              <a:latin typeface="+mj-lt"/>
            </a:endParaRPr>
          </a:p>
          <a:p>
            <a:pPr>
              <a:defRPr/>
            </a:pPr>
            <a:endParaRPr lang="en-US" altLang="fr-FR" sz="1350" dirty="0"/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fr-FR" altLang="fr-FR" sz="1350" dirty="0">
                <a:latin typeface="+mj-lt"/>
                <a:cs typeface="Times New Roman" pitchFamily="18" charset="0"/>
              </a:rPr>
              <a:t>For a </a:t>
            </a:r>
            <a:r>
              <a:rPr lang="fr-FR" altLang="fr-FR" sz="1350" dirty="0" err="1">
                <a:latin typeface="+mj-lt"/>
                <a:cs typeface="Times New Roman" pitchFamily="18" charset="0"/>
              </a:rPr>
              <a:t>given</a:t>
            </a:r>
            <a:r>
              <a:rPr lang="fr-FR" altLang="fr-FR" sz="1350" dirty="0">
                <a:latin typeface="+mj-lt"/>
                <a:cs typeface="Times New Roman" pitchFamily="18" charset="0"/>
              </a:rPr>
              <a:t> Circuit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fr-FR" altLang="fr-FR" sz="1350" dirty="0" err="1">
                <a:latin typeface="+mj-lt"/>
                <a:cs typeface="Times New Roman" pitchFamily="18" charset="0"/>
              </a:rPr>
              <a:t>Similar</a:t>
            </a:r>
            <a:r>
              <a:rPr lang="fr-FR" altLang="fr-FR" sz="1350" dirty="0">
                <a:latin typeface="+mj-lt"/>
                <a:cs typeface="Times New Roman" pitchFamily="18" charset="0"/>
              </a:rPr>
              <a:t> to the one </a:t>
            </a:r>
            <a:r>
              <a:rPr lang="fr-FR" altLang="fr-FR" sz="1350" dirty="0" err="1">
                <a:latin typeface="+mj-lt"/>
                <a:cs typeface="Times New Roman" pitchFamily="18" charset="0"/>
              </a:rPr>
              <a:t>introduced</a:t>
            </a:r>
            <a:r>
              <a:rPr lang="fr-FR" altLang="fr-FR" sz="1350" dirty="0">
                <a:latin typeface="+mj-lt"/>
                <a:cs typeface="Times New Roman" pitchFamily="18" charset="0"/>
              </a:rPr>
              <a:t> by Silveira, Flandre, </a:t>
            </a:r>
            <a:r>
              <a:rPr lang="fr-FR" altLang="fr-FR" sz="1350" dirty="0" err="1">
                <a:latin typeface="+mj-lt"/>
                <a:cs typeface="Times New Roman" pitchFamily="18" charset="0"/>
              </a:rPr>
              <a:t>Jespers</a:t>
            </a:r>
            <a:r>
              <a:rPr lang="fr-FR" altLang="fr-FR" sz="1350" dirty="0">
                <a:latin typeface="+mj-lt"/>
                <a:cs typeface="Times New Roman" pitchFamily="18" charset="0"/>
              </a:rPr>
              <a:t> in 1996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fr-FR" altLang="fr-FR" sz="1350" dirty="0">
                <a:latin typeface="+mj-lt"/>
                <a:cs typeface="Times New Roman" pitchFamily="18" charset="0"/>
              </a:rPr>
              <a:t>Capacitance and noise </a:t>
            </a:r>
            <a:r>
              <a:rPr lang="fr-FR" altLang="fr-FR" sz="1350" dirty="0" err="1">
                <a:latin typeface="+mj-lt"/>
                <a:cs typeface="Times New Roman" pitchFamily="18" charset="0"/>
              </a:rPr>
              <a:t>effects</a:t>
            </a:r>
            <a:r>
              <a:rPr lang="fr-FR" altLang="fr-FR" sz="1350" dirty="0">
                <a:latin typeface="+mj-lt"/>
                <a:cs typeface="Times New Roman" pitchFamily="18" charset="0"/>
              </a:rPr>
              <a:t> can </a:t>
            </a:r>
            <a:r>
              <a:rPr lang="fr-FR" altLang="fr-FR" sz="1350" dirty="0" err="1">
                <a:latin typeface="+mj-lt"/>
                <a:cs typeface="Times New Roman" pitchFamily="18" charset="0"/>
              </a:rPr>
              <a:t>be</a:t>
            </a:r>
            <a:r>
              <a:rPr lang="fr-FR" altLang="fr-FR" sz="1350" dirty="0">
                <a:latin typeface="+mj-lt"/>
                <a:cs typeface="Times New Roman" pitchFamily="18" charset="0"/>
              </a:rPr>
              <a:t> </a:t>
            </a:r>
            <a:r>
              <a:rPr lang="fr-FR" altLang="fr-FR" sz="1350" dirty="0" err="1">
                <a:latin typeface="+mj-lt"/>
                <a:cs typeface="Times New Roman" pitchFamily="18" charset="0"/>
              </a:rPr>
              <a:t>captured</a:t>
            </a:r>
            <a:r>
              <a:rPr lang="fr-FR" altLang="fr-FR" sz="1350" dirty="0">
                <a:latin typeface="+mj-lt"/>
                <a:cs typeface="Times New Roman" pitchFamily="18" charset="0"/>
              </a:rPr>
              <a:t> in LUT for </a:t>
            </a:r>
            <a:r>
              <a:rPr lang="fr-FR" altLang="fr-FR" sz="1350" dirty="0" err="1">
                <a:latin typeface="+mj-lt"/>
                <a:cs typeface="Times New Roman" pitchFamily="18" charset="0"/>
              </a:rPr>
              <a:t>bandwidth</a:t>
            </a:r>
            <a:r>
              <a:rPr lang="fr-FR" altLang="fr-FR" sz="1350" dirty="0">
                <a:latin typeface="+mj-lt"/>
                <a:cs typeface="Times New Roman" pitchFamily="18" charset="0"/>
              </a:rPr>
              <a:t> and noise </a:t>
            </a:r>
            <a:r>
              <a:rPr lang="fr-FR" altLang="fr-FR" sz="1350" dirty="0" err="1">
                <a:latin typeface="+mj-lt"/>
                <a:cs typeface="Times New Roman" pitchFamily="18" charset="0"/>
              </a:rPr>
              <a:t>analysis</a:t>
            </a:r>
            <a:endParaRPr lang="fr-FR" altLang="fr-FR" sz="1350" dirty="0">
              <a:latin typeface="+mj-lt"/>
              <a:cs typeface="Times New Roman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fr-FR" altLang="fr-FR" sz="1350" dirty="0" err="1">
                <a:latin typeface="+mj-lt"/>
                <a:cs typeface="Times New Roman" pitchFamily="18" charset="0"/>
              </a:rPr>
              <a:t>Well</a:t>
            </a:r>
            <a:r>
              <a:rPr lang="fr-FR" altLang="fr-FR" sz="1350" dirty="0">
                <a:latin typeface="+mj-lt"/>
                <a:cs typeface="Times New Roman" pitchFamily="18" charset="0"/>
              </a:rPr>
              <a:t> </a:t>
            </a:r>
            <a:r>
              <a:rPr lang="fr-FR" altLang="fr-FR" sz="1350" dirty="0" err="1">
                <a:latin typeface="+mj-lt"/>
                <a:cs typeface="Times New Roman" pitchFamily="18" charset="0"/>
              </a:rPr>
              <a:t>known</a:t>
            </a:r>
            <a:r>
              <a:rPr lang="fr-FR" altLang="fr-FR" sz="1350" dirty="0">
                <a:latin typeface="+mj-lt"/>
                <a:cs typeface="Times New Roman" pitchFamily="18" charset="0"/>
              </a:rPr>
              <a:t> and </a:t>
            </a:r>
            <a:r>
              <a:rPr lang="fr-FR" altLang="fr-FR" sz="1350" dirty="0" err="1">
                <a:latin typeface="+mj-lt"/>
                <a:cs typeface="Times New Roman" pitchFamily="18" charset="0"/>
              </a:rPr>
              <a:t>well</a:t>
            </a:r>
            <a:r>
              <a:rPr lang="fr-FR" altLang="fr-FR" sz="1350" dirty="0">
                <a:latin typeface="+mj-lt"/>
                <a:cs typeface="Times New Roman" pitchFamily="18" charset="0"/>
              </a:rPr>
              <a:t> </a:t>
            </a:r>
            <a:r>
              <a:rPr lang="fr-FR" altLang="fr-FR" sz="1350" dirty="0" err="1">
                <a:latin typeface="+mj-lt"/>
                <a:cs typeface="Times New Roman" pitchFamily="18" charset="0"/>
              </a:rPr>
              <a:t>referenced</a:t>
            </a:r>
            <a:endParaRPr lang="fr-FR" altLang="fr-FR" sz="1350" dirty="0">
              <a:latin typeface="+mj-lt"/>
              <a:cs typeface="Times New Roman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fr-FR" altLang="fr-FR" sz="1350" dirty="0">
                <a:latin typeface="+mj-lt"/>
                <a:cs typeface="Times New Roman" pitchFamily="18" charset="0"/>
              </a:rPr>
              <a:t>But …	</a:t>
            </a:r>
          </a:p>
          <a:p>
            <a:pPr marL="971515" lvl="2" indent="-285750">
              <a:buFont typeface="Wingdings" panose="05000000000000000000" pitchFamily="2" charset="2"/>
              <a:buChar char="q"/>
              <a:defRPr/>
            </a:pPr>
            <a:r>
              <a:rPr lang="fr-FR" altLang="fr-FR" sz="1350" dirty="0" err="1">
                <a:latin typeface="+mj-lt"/>
                <a:cs typeface="Times New Roman" pitchFamily="18" charset="0"/>
              </a:rPr>
              <a:t>Still</a:t>
            </a:r>
            <a:r>
              <a:rPr lang="fr-FR" altLang="fr-FR" sz="1350" dirty="0">
                <a:latin typeface="+mj-lt"/>
                <a:cs typeface="Times New Roman" pitchFamily="18" charset="0"/>
              </a:rPr>
              <a:t> </a:t>
            </a:r>
            <a:r>
              <a:rPr lang="fr-FR" altLang="fr-FR" sz="1350" dirty="0" err="1">
                <a:latin typeface="+mj-lt"/>
                <a:cs typeface="Times New Roman" pitchFamily="18" charset="0"/>
              </a:rPr>
              <a:t>complicated</a:t>
            </a:r>
            <a:endParaRPr lang="fr-FR" altLang="fr-FR" sz="1350" dirty="0">
              <a:latin typeface="+mj-lt"/>
              <a:cs typeface="Times New Roman" pitchFamily="18" charset="0"/>
            </a:endParaRPr>
          </a:p>
          <a:p>
            <a:pPr marL="971515" lvl="2" indent="-285750">
              <a:buFont typeface="Wingdings" panose="05000000000000000000" pitchFamily="2" charset="2"/>
              <a:buChar char="q"/>
              <a:defRPr/>
            </a:pPr>
            <a:r>
              <a:rPr lang="fr-FR" altLang="fr-FR" sz="1350" dirty="0">
                <a:latin typeface="+mj-lt"/>
                <a:cs typeface="Times New Roman" pitchFamily="18" charset="0"/>
              </a:rPr>
              <a:t>The gap </a:t>
            </a:r>
            <a:r>
              <a:rPr lang="fr-FR" altLang="fr-FR" sz="1350" dirty="0" err="1">
                <a:latin typeface="+mj-lt"/>
                <a:cs typeface="Times New Roman" pitchFamily="18" charset="0"/>
              </a:rPr>
              <a:t>between</a:t>
            </a:r>
            <a:r>
              <a:rPr lang="fr-FR" altLang="fr-FR" sz="1350" dirty="0">
                <a:latin typeface="+mj-lt"/>
                <a:cs typeface="Times New Roman" pitchFamily="18" charset="0"/>
              </a:rPr>
              <a:t> </a:t>
            </a:r>
            <a:r>
              <a:rPr lang="fr-FR" altLang="fr-FR" sz="1350" dirty="0" err="1">
                <a:latin typeface="+mj-lt"/>
                <a:cs typeface="Times New Roman" pitchFamily="18" charset="0"/>
              </a:rPr>
              <a:t>physics</a:t>
            </a:r>
            <a:r>
              <a:rPr lang="fr-FR" altLang="fr-FR" sz="1350" dirty="0">
                <a:latin typeface="+mj-lt"/>
                <a:cs typeface="Times New Roman" pitchFamily="18" charset="0"/>
              </a:rPr>
              <a:t> and design </a:t>
            </a:r>
            <a:r>
              <a:rPr lang="fr-FR" altLang="fr-FR" sz="1350" dirty="0" err="1">
                <a:latin typeface="+mj-lt"/>
                <a:cs typeface="Times New Roman" pitchFamily="18" charset="0"/>
              </a:rPr>
              <a:t>remains</a:t>
            </a:r>
            <a:endParaRPr lang="fr-FR" altLang="fr-FR" sz="1350" dirty="0">
              <a:latin typeface="+mj-lt"/>
              <a:cs typeface="Times New Roman" pitchFamily="18" charset="0"/>
            </a:endParaRPr>
          </a:p>
          <a:p>
            <a:pPr marL="971515" lvl="2" indent="-285750">
              <a:buFont typeface="Wingdings" panose="05000000000000000000" pitchFamily="2" charset="2"/>
              <a:buChar char="q"/>
              <a:defRPr/>
            </a:pPr>
            <a:r>
              <a:rPr lang="fr-FR" altLang="fr-FR" sz="1350" dirty="0">
                <a:latin typeface="+mj-lt"/>
                <a:cs typeface="Times New Roman" pitchFamily="18" charset="0"/>
              </a:rPr>
              <a:t>No </a:t>
            </a:r>
            <a:r>
              <a:rPr lang="fr-FR" altLang="fr-FR" sz="1350" dirty="0" err="1">
                <a:latin typeface="+mj-lt"/>
                <a:cs typeface="Times New Roman" pitchFamily="18" charset="0"/>
              </a:rPr>
              <a:t>analytical</a:t>
            </a:r>
            <a:r>
              <a:rPr lang="fr-FR" altLang="fr-FR" sz="1350" dirty="0">
                <a:latin typeface="+mj-lt"/>
                <a:cs typeface="Times New Roman" pitchFamily="18" charset="0"/>
              </a:rPr>
              <a:t> </a:t>
            </a:r>
            <a:r>
              <a:rPr lang="fr-FR" altLang="fr-FR" sz="1350" dirty="0" err="1">
                <a:latin typeface="+mj-lt"/>
                <a:cs typeface="Times New Roman" pitchFamily="18" charset="0"/>
              </a:rPr>
              <a:t>relationships</a:t>
            </a:r>
            <a:r>
              <a:rPr lang="fr-FR" altLang="fr-FR" sz="1350" dirty="0">
                <a:latin typeface="+mj-lt"/>
                <a:cs typeface="Times New Roman" pitchFamily="18" charset="0"/>
              </a:rPr>
              <a:t> to size « by hand »</a:t>
            </a:r>
          </a:p>
          <a:p>
            <a:pPr marL="1657282" lvl="4" indent="-285750">
              <a:buFont typeface="Wingdings" panose="05000000000000000000" pitchFamily="2" charset="2"/>
              <a:buChar char="q"/>
              <a:defRPr/>
            </a:pPr>
            <a:endParaRPr lang="fr-FR" altLang="fr-FR" sz="1350" dirty="0">
              <a:latin typeface="+mj-lt"/>
              <a:cs typeface="Times New Roman" pitchFamily="18" charset="0"/>
            </a:endParaRPr>
          </a:p>
          <a:p>
            <a:pPr marL="1585835" lvl="4" indent="-214303">
              <a:buFont typeface="Arial" panose="020B0604020202020204" pitchFamily="34" charset="0"/>
              <a:buChar char="•"/>
              <a:defRPr/>
            </a:pPr>
            <a:endParaRPr lang="fr-FR" altLang="fr-FR" sz="1350" dirty="0">
              <a:latin typeface="+mj-lt"/>
              <a:cs typeface="Times New Roman" pitchFamily="18" charset="0"/>
            </a:endParaRPr>
          </a:p>
          <a:p>
            <a:pPr marL="214303" indent="-214303">
              <a:buFont typeface="Arial" panose="020B0604020202020204" pitchFamily="34" charset="0"/>
              <a:buChar char="•"/>
              <a:defRPr/>
            </a:pPr>
            <a:endParaRPr lang="fr-FR" altLang="fr-FR" sz="1350" dirty="0">
              <a:latin typeface="+mj-lt"/>
              <a:cs typeface="Times New Roman" pitchFamily="18" charset="0"/>
            </a:endParaRPr>
          </a:p>
          <a:p>
            <a:pPr>
              <a:defRPr/>
            </a:pPr>
            <a:endParaRPr lang="en-US" altLang="fr-FR" sz="1350" dirty="0">
              <a:latin typeface="+mj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933C59-BA74-0BA2-461F-E1C2F7295E9C}"/>
              </a:ext>
            </a:extLst>
          </p:cNvPr>
          <p:cNvSpPr txBox="1">
            <a:spLocks/>
          </p:cNvSpPr>
          <p:nvPr/>
        </p:nvSpPr>
        <p:spPr>
          <a:xfrm>
            <a:off x="785410" y="10143"/>
            <a:ext cx="8434902" cy="94180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Overview of Design Methods for RFIC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g</a:t>
            </a:r>
            <a:r>
              <a:rPr lang="en-US" sz="3200" b="0" baseline="-25000" dirty="0">
                <a:solidFill>
                  <a:schemeClr val="tx1"/>
                </a:solidFill>
              </a:rPr>
              <a:t>m</a:t>
            </a:r>
            <a:r>
              <a:rPr lang="en-US" sz="3200" b="0" dirty="0">
                <a:solidFill>
                  <a:schemeClr val="tx1"/>
                </a:solidFill>
              </a:rPr>
              <a:t>/Id in RFIC design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C3112E1-7F62-4B8E-650C-30D9FE84E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753" y="1237937"/>
            <a:ext cx="1384347" cy="1958201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6682772D-C99E-31F7-9F03-FFFA166E4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841" y="3958858"/>
            <a:ext cx="4610932" cy="102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fr-FR" b="1" i="1" dirty="0">
                <a:latin typeface="+mj-lt"/>
                <a:cs typeface="Times New Roman" pitchFamily="18" charset="0"/>
              </a:rPr>
              <a:t>Circuit Sizing Based on ACM</a:t>
            </a:r>
            <a:endParaRPr lang="en-US" altLang="fr-FR" b="1" dirty="0">
              <a:latin typeface="+mj-lt"/>
            </a:endParaRPr>
          </a:p>
          <a:p>
            <a:pPr>
              <a:defRPr/>
            </a:pPr>
            <a:endParaRPr lang="en-US" altLang="fr-FR" sz="1350" dirty="0"/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altLang="fr-FR" sz="1350" dirty="0">
                <a:latin typeface="+mj-lt"/>
                <a:cs typeface="Times New Roman" pitchFamily="18" charset="0"/>
              </a:rPr>
              <a:t>Equations can be derived for a given circuit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altLang="fr-FR" sz="1350" dirty="0">
                <a:latin typeface="+mj-lt"/>
                <a:cs typeface="Times New Roman" pitchFamily="18" charset="0"/>
              </a:rPr>
              <a:t>Quasi analytical approach</a:t>
            </a:r>
            <a:endParaRPr lang="en-US" sz="135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4277AC3-D3DB-1F67-E93E-FC1583CF68AA}"/>
              </a:ext>
            </a:extLst>
          </p:cNvPr>
          <p:cNvSpPr txBox="1"/>
          <p:nvPr/>
        </p:nvSpPr>
        <p:spPr>
          <a:xfrm>
            <a:off x="1235460" y="4926217"/>
            <a:ext cx="552033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altLang="fr-FR" sz="1350" dirty="0">
                <a:latin typeface="+mj-lt"/>
                <a:cs typeface="Times New Roman" pitchFamily="18" charset="0"/>
              </a:rPr>
              <a:t>R-F LNA designed with 3PM-ACM [</a:t>
            </a:r>
            <a:r>
              <a:rPr lang="en-US" altLang="fr-FR" sz="1350" dirty="0" err="1">
                <a:latin typeface="+mj-lt"/>
                <a:cs typeface="Times New Roman" pitchFamily="18" charset="0"/>
              </a:rPr>
              <a:t>Bourdel</a:t>
            </a:r>
            <a:r>
              <a:rPr lang="en-US" altLang="fr-FR" sz="1350" dirty="0">
                <a:latin typeface="+mj-lt"/>
                <a:cs typeface="Times New Roman" pitchFamily="18" charset="0"/>
              </a:rPr>
              <a:t> - ICECS 2019]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1356484-8F35-E4F9-7324-65AA43AC8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829" y="3454222"/>
            <a:ext cx="3735515" cy="122313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14A3F45-D12E-B5C6-B2C4-87531D593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327" y="4112424"/>
            <a:ext cx="3604832" cy="203013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9AF8A07-B19C-807B-78CD-76341ECFB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8066" y="4346728"/>
            <a:ext cx="4657725" cy="99060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F78F3D92-6172-9277-90D7-92042FF19488}"/>
              </a:ext>
            </a:extLst>
          </p:cNvPr>
          <p:cNvSpPr txBox="1"/>
          <p:nvPr/>
        </p:nvSpPr>
        <p:spPr>
          <a:xfrm>
            <a:off x="1237233" y="5192183"/>
            <a:ext cx="5623716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altLang="fr-FR" sz="1350" dirty="0" err="1">
                <a:latin typeface="+mj-lt"/>
                <a:cs typeface="Times New Roman" pitchFamily="18" charset="0"/>
              </a:rPr>
              <a:t>Gds</a:t>
            </a:r>
            <a:r>
              <a:rPr lang="en-US" altLang="fr-FR" sz="1350" dirty="0">
                <a:latin typeface="+mj-lt"/>
                <a:cs typeface="Times New Roman" pitchFamily="18" charset="0"/>
              </a:rPr>
              <a:t> and gm3 (NL) are taken into account</a:t>
            </a:r>
          </a:p>
          <a:p>
            <a:pPr marL="557185" lvl="1" indent="-214303">
              <a:buFont typeface="Arial" panose="020B0604020202020204" pitchFamily="34" charset="0"/>
              <a:buChar char="•"/>
              <a:defRPr/>
            </a:pPr>
            <a:r>
              <a:rPr lang="en-US" altLang="fr-FR" sz="1350" dirty="0">
                <a:latin typeface="+mj-lt"/>
                <a:cs typeface="Times New Roman" pitchFamily="18" charset="0"/>
              </a:rPr>
              <a:t>R-F LNA designed with 7PM-ACM </a:t>
            </a:r>
            <a:br>
              <a:rPr lang="en-US" altLang="fr-FR" sz="1350" dirty="0">
                <a:latin typeface="+mj-lt"/>
                <a:cs typeface="Times New Roman" pitchFamily="18" charset="0"/>
              </a:rPr>
            </a:br>
            <a:r>
              <a:rPr lang="en-US" altLang="fr-FR" sz="1350" dirty="0">
                <a:latin typeface="+mj-lt"/>
                <a:cs typeface="Times New Roman" pitchFamily="18" charset="0"/>
              </a:rPr>
              <a:t>[</a:t>
            </a:r>
            <a:r>
              <a:rPr lang="en-US" altLang="fr-FR" sz="1350" dirty="0" err="1">
                <a:latin typeface="+mj-lt"/>
                <a:cs typeface="Times New Roman" pitchFamily="18" charset="0"/>
              </a:rPr>
              <a:t>Bouchoucha</a:t>
            </a:r>
            <a:r>
              <a:rPr lang="en-US" altLang="fr-FR" sz="1350" dirty="0">
                <a:latin typeface="+mj-lt"/>
                <a:cs typeface="Times New Roman" pitchFamily="18" charset="0"/>
              </a:rPr>
              <a:t> – ISCAS 2023]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074039B-FD43-2E29-D017-C07BFB6D3184}"/>
              </a:ext>
            </a:extLst>
          </p:cNvPr>
          <p:cNvSpPr txBox="1"/>
          <p:nvPr/>
        </p:nvSpPr>
        <p:spPr>
          <a:xfrm>
            <a:off x="1237233" y="5790091"/>
            <a:ext cx="602889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altLang="fr-FR" sz="1350" dirty="0">
                <a:latin typeface="+mj-lt"/>
                <a:cs typeface="Times New Roman" pitchFamily="18" charset="0"/>
              </a:rPr>
              <a:t>CG LNA designed with 5PM-ACM2[Alves Neto – ACCESS 2024]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7859CD4-D603-74C6-3456-0C7BCA42CBC6}"/>
              </a:ext>
            </a:extLst>
          </p:cNvPr>
          <p:cNvGrpSpPr/>
          <p:nvPr/>
        </p:nvGrpSpPr>
        <p:grpSpPr>
          <a:xfrm>
            <a:off x="7133221" y="4312418"/>
            <a:ext cx="5176402" cy="1759530"/>
            <a:chOff x="7175360" y="4430033"/>
            <a:chExt cx="6901869" cy="2346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5BD1CC0-3BC0-0A6A-2FA1-13197F098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360" y="4430033"/>
              <a:ext cx="6901869" cy="533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fr-FR" b="1" i="1" dirty="0">
                  <a:latin typeface="+mj-lt"/>
                  <a:cs typeface="Times New Roman" pitchFamily="18" charset="0"/>
                </a:rPr>
                <a:t>All </a:t>
              </a:r>
              <a:r>
                <a:rPr lang="en-US" altLang="fr-FR" b="1" i="1" dirty="0" err="1">
                  <a:latin typeface="+mj-lt"/>
                  <a:cs typeface="Times New Roman" pitchFamily="18" charset="0"/>
                </a:rPr>
                <a:t>Ressources</a:t>
              </a:r>
              <a:r>
                <a:rPr lang="en-US" altLang="fr-FR" b="1" i="1" dirty="0">
                  <a:latin typeface="+mj-lt"/>
                  <a:cs typeface="Times New Roman" pitchFamily="18" charset="0"/>
                </a:rPr>
                <a:t> accessible for free</a:t>
              </a:r>
              <a:endParaRPr lang="en-US" sz="1350" dirty="0"/>
            </a:p>
          </p:txBody>
        </p:sp>
        <p:sp>
          <p:nvSpPr>
            <p:cNvPr id="4" name="Subtítulo 2">
              <a:extLst>
                <a:ext uri="{FF2B5EF4-FFF2-40B4-BE49-F238E27FC236}">
                  <a16:creationId xmlns:a16="http://schemas.microsoft.com/office/drawing/2014/main" id="{C44255E7-992E-D10F-E42A-1297584340E1}"/>
                </a:ext>
              </a:extLst>
            </p:cNvPr>
            <p:cNvSpPr txBox="1">
              <a:spLocks/>
            </p:cNvSpPr>
            <p:nvPr/>
          </p:nvSpPr>
          <p:spPr>
            <a:xfrm>
              <a:off x="7368060" y="6129742"/>
              <a:ext cx="4656185" cy="646331"/>
            </a:xfrm>
            <a:prstGeom prst="rect">
              <a:avLst/>
            </a:prstGeom>
          </p:spPr>
          <p:txBody>
            <a:bodyPr vert="horz" lIns="68580" tIns="34290" rIns="68580" bIns="34290" rtlCol="0" anchor="t">
              <a:normAutofit fontScale="85000" lnSpcReduction="20000"/>
            </a:bodyPr>
            <a:lstStyle>
              <a:lvl1pPr marL="342900" indent="-3429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>
                    <a:lumMod val="50000"/>
                  </a:schemeClr>
                </a:buClr>
                <a:buSzPct val="100000"/>
                <a:buFont typeface="Wingdings" panose="05000000000000000000" pitchFamily="2" charset="2"/>
                <a:buChar char="Ø"/>
                <a:defRPr sz="2000" b="1" kern="120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39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>
                    <a:lumMod val="50000"/>
                  </a:schemeClr>
                </a:buClr>
                <a:buSzPct val="100000"/>
                <a:buFont typeface="Wingdings" panose="05000000000000000000" pitchFamily="2" charset="2"/>
                <a:buChar char="Ø"/>
                <a:defRPr sz="1800" kern="120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200127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>
                    <a:lumMod val="50000"/>
                  </a:schemeClr>
                </a:buClr>
                <a:buSzPct val="100000"/>
                <a:buFont typeface="Wingdings" panose="05000000000000000000" pitchFamily="2" charset="2"/>
                <a:buChar char="Ø"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57316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>
                    <a:lumMod val="50000"/>
                  </a:schemeClr>
                </a:buClr>
                <a:buSzPct val="100000"/>
                <a:buFont typeface="Wingdings" panose="05000000000000000000" pitchFamily="2" charset="2"/>
                <a:buChar char="Ø"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114504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>
                    <a:lumMod val="50000"/>
                  </a:schemeClr>
                </a:buClr>
                <a:buSzPct val="100000"/>
                <a:buFont typeface="Wingdings" panose="05000000000000000000" pitchFamily="2" charset="2"/>
                <a:buChar char="Ø"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594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13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32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50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500" dirty="0"/>
            </a:p>
            <a:p>
              <a:pPr marL="0" indent="0">
                <a:buNone/>
              </a:pPr>
              <a:r>
                <a:rPr lang="pt-BR" sz="1500" kern="0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  <a:hlinkClick r:id="rId7"/>
                </a:rPr>
                <a:t>https://github.com/ACMmodel/</a:t>
              </a:r>
              <a:r>
                <a:rPr lang="pt-BR" sz="1500" kern="0" dirty="0" err="1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  <a:hlinkClick r:id="rId7"/>
                </a:rPr>
                <a:t>MOSFET_mode</a:t>
              </a:r>
              <a:r>
                <a:rPr lang="pt-BR" sz="1500" kern="0" dirty="0" err="1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</a:t>
              </a:r>
              <a:endParaRPr lang="pt-BR" sz="1500" kern="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5" name="Imagem 5" descr="Código QR&#10;&#10;Descrição gerada automaticamente">
              <a:extLst>
                <a:ext uri="{FF2B5EF4-FFF2-40B4-BE49-F238E27FC236}">
                  <a16:creationId xmlns:a16="http://schemas.microsoft.com/office/drawing/2014/main" id="{52979954-2CA8-5119-F202-B3B541FB1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572" y="4878099"/>
              <a:ext cx="1548160" cy="1548160"/>
            </a:xfrm>
            <a:prstGeom prst="rect">
              <a:avLst/>
            </a:prstGeom>
          </p:spPr>
        </p:pic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38304F5C-F430-4030-63C7-DC1940ED2A4E}"/>
              </a:ext>
            </a:extLst>
          </p:cNvPr>
          <p:cNvSpPr txBox="1"/>
          <p:nvPr/>
        </p:nvSpPr>
        <p:spPr>
          <a:xfrm>
            <a:off x="785410" y="1113806"/>
            <a:ext cx="45865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altLang="fr-FR" b="1" i="1" dirty="0">
                <a:cs typeface="Times New Roman" pitchFamily="18" charset="0"/>
              </a:rPr>
              <a:t>Circuit </a:t>
            </a:r>
            <a:r>
              <a:rPr lang="fr-FR" altLang="fr-FR" b="1" i="1" dirty="0" err="1">
                <a:cs typeface="Times New Roman" pitchFamily="18" charset="0"/>
              </a:rPr>
              <a:t>Based</a:t>
            </a:r>
            <a:r>
              <a:rPr lang="fr-FR" altLang="fr-FR" b="1" i="1" dirty="0">
                <a:cs typeface="Times New Roman" pitchFamily="18" charset="0"/>
              </a:rPr>
              <a:t> Method</a:t>
            </a:r>
            <a:endParaRPr lang="en-US" altLang="fr-FR" b="1" dirty="0"/>
          </a:p>
        </p:txBody>
      </p:sp>
    </p:spTree>
    <p:extLst>
      <p:ext uri="{BB962C8B-B14F-4D97-AF65-F5344CB8AC3E}">
        <p14:creationId xmlns:p14="http://schemas.microsoft.com/office/powerpoint/2010/main" val="27759959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22" grpId="0"/>
      <p:bldP spid="2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99B65-90DE-980D-8D74-553159295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614EC-0B05-18A8-7F03-717A4D2D60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75420" y="210736"/>
            <a:ext cx="7062788" cy="654050"/>
          </a:xfrm>
        </p:spPr>
        <p:txBody>
          <a:bodyPr/>
          <a:lstStyle/>
          <a:p>
            <a:r>
              <a:rPr lang="en-US" sz="3200" noProof="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86D39-119E-4C64-E638-0270DC09CDB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875420" y="1223963"/>
            <a:ext cx="10575925" cy="4691062"/>
          </a:xfrm>
        </p:spPr>
        <p:txBody>
          <a:bodyPr>
            <a:normAutofit/>
          </a:bodyPr>
          <a:lstStyle/>
          <a:p>
            <a:r>
              <a:rPr lang="en-US" sz="2400" dirty="0"/>
              <a:t>Overview of Design Methods for RFIC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chemeClr val="accent2"/>
                </a:solidFill>
              </a:rPr>
              <a:t>LNA Design Considerations</a:t>
            </a:r>
          </a:p>
          <a:p>
            <a:endParaRPr lang="en-US" sz="2400" dirty="0"/>
          </a:p>
          <a:p>
            <a:r>
              <a:rPr lang="en-US" sz="2400" dirty="0"/>
              <a:t>Resistive Feedback LNA</a:t>
            </a:r>
          </a:p>
          <a:p>
            <a:endParaRPr lang="en-US" sz="2400" dirty="0"/>
          </a:p>
          <a:p>
            <a:r>
              <a:rPr lang="en-US" sz="2400" dirty="0"/>
              <a:t>What we need in ACM-2</a:t>
            </a:r>
          </a:p>
          <a:p>
            <a:endParaRPr lang="en-US" sz="2400" dirty="0"/>
          </a:p>
          <a:p>
            <a:r>
              <a:rPr lang="en-US" sz="2400" dirty="0"/>
              <a:t>Inversion Level Based Method for R-Feedback LNA with ACM-2</a:t>
            </a:r>
          </a:p>
        </p:txBody>
      </p:sp>
    </p:spTree>
    <p:extLst>
      <p:ext uri="{BB962C8B-B14F-4D97-AF65-F5344CB8AC3E}">
        <p14:creationId xmlns:p14="http://schemas.microsoft.com/office/powerpoint/2010/main" val="39934149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4">
            <a:extLst>
              <a:ext uri="{FF2B5EF4-FFF2-40B4-BE49-F238E27FC236}">
                <a16:creationId xmlns:a16="http://schemas.microsoft.com/office/drawing/2014/main" id="{81AE06AE-47CA-5FE9-D9E4-8004BEB47BB2}"/>
              </a:ext>
            </a:extLst>
          </p:cNvPr>
          <p:cNvSpPr/>
          <p:nvPr/>
        </p:nvSpPr>
        <p:spPr>
          <a:xfrm rot="5400000">
            <a:off x="4937831" y="1872040"/>
            <a:ext cx="1328166" cy="1133651"/>
          </a:xfrm>
          <a:prstGeom prst="triangle">
            <a:avLst/>
          </a:prstGeom>
          <a:solidFill>
            <a:srgbClr val="FFC000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808" name="Line 4"/>
          <p:cNvSpPr>
            <a:spLocks noChangeShapeType="1"/>
          </p:cNvSpPr>
          <p:nvPr/>
        </p:nvSpPr>
        <p:spPr bwMode="auto">
          <a:xfrm flipH="1">
            <a:off x="3895127" y="2447580"/>
            <a:ext cx="1126331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fr-FR" sz="1350"/>
          </a:p>
        </p:txBody>
      </p:sp>
      <p:graphicFrame>
        <p:nvGraphicFramePr>
          <p:cNvPr id="3379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7691413"/>
              </p:ext>
            </p:extLst>
          </p:nvPr>
        </p:nvGraphicFramePr>
        <p:xfrm>
          <a:off x="1306498" y="1656434"/>
          <a:ext cx="1247775" cy="686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01309" imgH="495085" progId="Equation.DSMT4">
                  <p:embed/>
                </p:oleObj>
              </mc:Choice>
              <mc:Fallback>
                <p:oleObj name="Equation" r:id="rId3" imgW="901309" imgH="495085" progId="Equation.DSMT4">
                  <p:embed/>
                  <p:pic>
                    <p:nvPicPr>
                      <p:cNvPr id="3379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6498" y="1656434"/>
                        <a:ext cx="1247775" cy="686990"/>
                      </a:xfrm>
                      <a:prstGeom prst="rect">
                        <a:avLst/>
                      </a:prstGeom>
                      <a:solidFill>
                        <a:srgbClr val="F4CEC9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9" name="Text Box 6"/>
          <p:cNvSpPr txBox="1">
            <a:spLocks noChangeArrowheads="1"/>
          </p:cNvSpPr>
          <p:nvPr/>
        </p:nvSpPr>
        <p:spPr bwMode="auto">
          <a:xfrm>
            <a:off x="845576" y="5415315"/>
            <a:ext cx="9955632" cy="707886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342900" indent="-342900" defTabSz="571472">
              <a:buFont typeface="Wingdings" panose="05000000000000000000" pitchFamily="2" charset="2"/>
              <a:buChar char="q"/>
            </a:pPr>
            <a:r>
              <a:rPr lang="en-US" altLang="fr-FR" dirty="0"/>
              <a:t>NF also express the quantity of noise added by the stage regarding the noise delivered by the source (</a:t>
            </a:r>
            <a:r>
              <a:rPr lang="en-US" altLang="fr-FR" i="1" dirty="0" err="1"/>
              <a:t>R</a:t>
            </a:r>
            <a:r>
              <a:rPr lang="en-US" altLang="fr-FR" i="1" baseline="-25000" dirty="0" err="1"/>
              <a:t>g</a:t>
            </a:r>
            <a:r>
              <a:rPr lang="en-US" altLang="fr-FR" dirty="0"/>
              <a:t>) on </a:t>
            </a:r>
            <a:r>
              <a:rPr lang="en-US" altLang="fr-FR" i="1" dirty="0">
                <a:sym typeface="Symbol" pitchFamily="18" charset="2"/>
              </a:rPr>
              <a:t>f</a:t>
            </a:r>
            <a:r>
              <a:rPr lang="en-US" altLang="fr-FR" dirty="0">
                <a:sym typeface="Symbol" pitchFamily="18" charset="2"/>
              </a:rPr>
              <a:t>. (</a:t>
            </a:r>
            <a:r>
              <a:rPr lang="en-US" altLang="fr-FR" dirty="0"/>
              <a:t>Eq. 2)</a:t>
            </a:r>
          </a:p>
        </p:txBody>
      </p:sp>
      <p:sp>
        <p:nvSpPr>
          <p:cNvPr id="33811" name="Line 8"/>
          <p:cNvSpPr>
            <a:spLocks noChangeShapeType="1"/>
          </p:cNvSpPr>
          <p:nvPr/>
        </p:nvSpPr>
        <p:spPr bwMode="auto">
          <a:xfrm flipH="1">
            <a:off x="6156123" y="2446389"/>
            <a:ext cx="421481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fr-FR" sz="1350"/>
          </a:p>
        </p:txBody>
      </p:sp>
      <p:sp>
        <p:nvSpPr>
          <p:cNvPr id="33812" name="Line 9"/>
          <p:cNvSpPr>
            <a:spLocks noChangeShapeType="1"/>
          </p:cNvSpPr>
          <p:nvPr/>
        </p:nvSpPr>
        <p:spPr bwMode="auto">
          <a:xfrm>
            <a:off x="3883214" y="3164336"/>
            <a:ext cx="0" cy="2286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fr-FR" sz="1350"/>
          </a:p>
        </p:txBody>
      </p:sp>
      <p:sp>
        <p:nvSpPr>
          <p:cNvPr id="33813" name="Line 10"/>
          <p:cNvSpPr>
            <a:spLocks noChangeShapeType="1"/>
          </p:cNvSpPr>
          <p:nvPr/>
        </p:nvSpPr>
        <p:spPr bwMode="auto">
          <a:xfrm>
            <a:off x="3786778" y="3396508"/>
            <a:ext cx="251222" cy="0"/>
          </a:xfrm>
          <a:prstGeom prst="line">
            <a:avLst/>
          </a:prstGeom>
          <a:noFill/>
          <a:ln w="76199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fr-FR" sz="1350"/>
          </a:p>
        </p:txBody>
      </p:sp>
      <p:grpSp>
        <p:nvGrpSpPr>
          <p:cNvPr id="33814" name="Group 11"/>
          <p:cNvGrpSpPr>
            <a:grpSpLocks/>
          </p:cNvGrpSpPr>
          <p:nvPr/>
        </p:nvGrpSpPr>
        <p:grpSpPr bwMode="auto">
          <a:xfrm>
            <a:off x="3803446" y="2515450"/>
            <a:ext cx="183356" cy="489347"/>
            <a:chOff x="902" y="1504"/>
            <a:chExt cx="154" cy="550"/>
          </a:xfrm>
        </p:grpSpPr>
        <p:grpSp>
          <p:nvGrpSpPr>
            <p:cNvPr id="33831" name="Group 12"/>
            <p:cNvGrpSpPr>
              <a:grpSpLocks/>
            </p:cNvGrpSpPr>
            <p:nvPr/>
          </p:nvGrpSpPr>
          <p:grpSpPr bwMode="auto">
            <a:xfrm>
              <a:off x="902" y="1569"/>
              <a:ext cx="154" cy="205"/>
              <a:chOff x="902" y="1569"/>
              <a:chExt cx="154" cy="205"/>
            </a:xfrm>
          </p:grpSpPr>
          <p:grpSp>
            <p:nvGrpSpPr>
              <p:cNvPr id="33843" name="Group 13"/>
              <p:cNvGrpSpPr>
                <a:grpSpLocks/>
              </p:cNvGrpSpPr>
              <p:nvPr/>
            </p:nvGrpSpPr>
            <p:grpSpPr bwMode="auto">
              <a:xfrm>
                <a:off x="902" y="1569"/>
                <a:ext cx="154" cy="99"/>
                <a:chOff x="902" y="1569"/>
                <a:chExt cx="154" cy="99"/>
              </a:xfrm>
            </p:grpSpPr>
            <p:sp>
              <p:nvSpPr>
                <p:cNvPr id="33847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902" y="1569"/>
                  <a:ext cx="154" cy="51"/>
                </a:xfrm>
                <a:prstGeom prst="line">
                  <a:avLst/>
                </a:prstGeom>
                <a:noFill/>
                <a:ln w="12699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fr-FR" sz="1350"/>
                </a:p>
              </p:txBody>
            </p:sp>
            <p:sp>
              <p:nvSpPr>
                <p:cNvPr id="33848" name="Line 15"/>
                <p:cNvSpPr>
                  <a:spLocks noChangeShapeType="1"/>
                </p:cNvSpPr>
                <p:nvPr/>
              </p:nvSpPr>
              <p:spPr bwMode="auto">
                <a:xfrm flipH="1" flipV="1">
                  <a:off x="902" y="1617"/>
                  <a:ext cx="154" cy="51"/>
                </a:xfrm>
                <a:prstGeom prst="line">
                  <a:avLst/>
                </a:prstGeom>
                <a:noFill/>
                <a:ln w="12699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fr-FR" sz="1350"/>
                </a:p>
              </p:txBody>
            </p:sp>
          </p:grpSp>
          <p:grpSp>
            <p:nvGrpSpPr>
              <p:cNvPr id="33844" name="Group 16"/>
              <p:cNvGrpSpPr>
                <a:grpSpLocks/>
              </p:cNvGrpSpPr>
              <p:nvPr/>
            </p:nvGrpSpPr>
            <p:grpSpPr bwMode="auto">
              <a:xfrm>
                <a:off x="902" y="1671"/>
                <a:ext cx="154" cy="103"/>
                <a:chOff x="902" y="1671"/>
                <a:chExt cx="154" cy="103"/>
              </a:xfrm>
            </p:grpSpPr>
            <p:sp>
              <p:nvSpPr>
                <p:cNvPr id="33845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902" y="1671"/>
                  <a:ext cx="154" cy="52"/>
                </a:xfrm>
                <a:prstGeom prst="line">
                  <a:avLst/>
                </a:prstGeom>
                <a:noFill/>
                <a:ln w="12699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fr-FR" sz="1350"/>
                </a:p>
              </p:txBody>
            </p:sp>
            <p:sp>
              <p:nvSpPr>
                <p:cNvPr id="33846" name="Line 18"/>
                <p:cNvSpPr>
                  <a:spLocks noChangeShapeType="1"/>
                </p:cNvSpPr>
                <p:nvPr/>
              </p:nvSpPr>
              <p:spPr bwMode="auto">
                <a:xfrm flipH="1" flipV="1">
                  <a:off x="902" y="1720"/>
                  <a:ext cx="154" cy="54"/>
                </a:xfrm>
                <a:prstGeom prst="line">
                  <a:avLst/>
                </a:prstGeom>
                <a:noFill/>
                <a:ln w="12699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fr-FR" sz="1350"/>
                </a:p>
              </p:txBody>
            </p:sp>
          </p:grpSp>
        </p:grpSp>
        <p:grpSp>
          <p:nvGrpSpPr>
            <p:cNvPr id="33832" name="Group 19"/>
            <p:cNvGrpSpPr>
              <a:grpSpLocks/>
            </p:cNvGrpSpPr>
            <p:nvPr/>
          </p:nvGrpSpPr>
          <p:grpSpPr bwMode="auto">
            <a:xfrm>
              <a:off x="902" y="1775"/>
              <a:ext cx="154" cy="203"/>
              <a:chOff x="902" y="1775"/>
              <a:chExt cx="154" cy="203"/>
            </a:xfrm>
          </p:grpSpPr>
          <p:grpSp>
            <p:nvGrpSpPr>
              <p:cNvPr id="33837" name="Group 20"/>
              <p:cNvGrpSpPr>
                <a:grpSpLocks/>
              </p:cNvGrpSpPr>
              <p:nvPr/>
            </p:nvGrpSpPr>
            <p:grpSpPr bwMode="auto">
              <a:xfrm>
                <a:off x="902" y="1775"/>
                <a:ext cx="154" cy="100"/>
                <a:chOff x="902" y="1775"/>
                <a:chExt cx="154" cy="100"/>
              </a:xfrm>
            </p:grpSpPr>
            <p:sp>
              <p:nvSpPr>
                <p:cNvPr id="33841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902" y="1775"/>
                  <a:ext cx="154" cy="54"/>
                </a:xfrm>
                <a:prstGeom prst="line">
                  <a:avLst/>
                </a:prstGeom>
                <a:noFill/>
                <a:ln w="12699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fr-FR" sz="1350"/>
                </a:p>
              </p:txBody>
            </p:sp>
            <p:sp>
              <p:nvSpPr>
                <p:cNvPr id="33842" name="Line 22"/>
                <p:cNvSpPr>
                  <a:spLocks noChangeShapeType="1"/>
                </p:cNvSpPr>
                <p:nvPr/>
              </p:nvSpPr>
              <p:spPr bwMode="auto">
                <a:xfrm flipH="1" flipV="1">
                  <a:off x="902" y="1824"/>
                  <a:ext cx="154" cy="51"/>
                </a:xfrm>
                <a:prstGeom prst="line">
                  <a:avLst/>
                </a:prstGeom>
                <a:noFill/>
                <a:ln w="12699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fr-FR" sz="1350"/>
                </a:p>
              </p:txBody>
            </p:sp>
          </p:grpSp>
          <p:grpSp>
            <p:nvGrpSpPr>
              <p:cNvPr id="33838" name="Group 23"/>
              <p:cNvGrpSpPr>
                <a:grpSpLocks/>
              </p:cNvGrpSpPr>
              <p:nvPr/>
            </p:nvGrpSpPr>
            <p:grpSpPr bwMode="auto">
              <a:xfrm>
                <a:off x="902" y="1879"/>
                <a:ext cx="154" cy="99"/>
                <a:chOff x="902" y="1879"/>
                <a:chExt cx="154" cy="99"/>
              </a:xfrm>
            </p:grpSpPr>
            <p:sp>
              <p:nvSpPr>
                <p:cNvPr id="33839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902" y="1879"/>
                  <a:ext cx="154" cy="51"/>
                </a:xfrm>
                <a:prstGeom prst="line">
                  <a:avLst/>
                </a:prstGeom>
                <a:noFill/>
                <a:ln w="12699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fr-FR" sz="1350"/>
                </a:p>
              </p:txBody>
            </p:sp>
            <p:sp>
              <p:nvSpPr>
                <p:cNvPr id="33840" name="Line 25"/>
                <p:cNvSpPr>
                  <a:spLocks noChangeShapeType="1"/>
                </p:cNvSpPr>
                <p:nvPr/>
              </p:nvSpPr>
              <p:spPr bwMode="auto">
                <a:xfrm flipH="1" flipV="1">
                  <a:off x="902" y="1927"/>
                  <a:ext cx="154" cy="51"/>
                </a:xfrm>
                <a:prstGeom prst="line">
                  <a:avLst/>
                </a:prstGeom>
                <a:noFill/>
                <a:ln w="12699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fr-FR" sz="1350"/>
                </a:p>
              </p:txBody>
            </p:sp>
          </p:grpSp>
        </p:grpSp>
        <p:sp>
          <p:nvSpPr>
            <p:cNvPr id="33833" name="Line 26"/>
            <p:cNvSpPr>
              <a:spLocks noChangeShapeType="1"/>
            </p:cNvSpPr>
            <p:nvPr/>
          </p:nvSpPr>
          <p:spPr bwMode="auto">
            <a:xfrm>
              <a:off x="978" y="1504"/>
              <a:ext cx="0" cy="44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fr-FR" sz="1350"/>
            </a:p>
          </p:txBody>
        </p:sp>
        <p:sp>
          <p:nvSpPr>
            <p:cNvPr id="33834" name="Line 27"/>
            <p:cNvSpPr>
              <a:spLocks noChangeShapeType="1"/>
            </p:cNvSpPr>
            <p:nvPr/>
          </p:nvSpPr>
          <p:spPr bwMode="auto">
            <a:xfrm flipH="1" flipV="1">
              <a:off x="971" y="1548"/>
              <a:ext cx="77" cy="25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fr-FR" sz="1350"/>
            </a:p>
          </p:txBody>
        </p:sp>
        <p:sp>
          <p:nvSpPr>
            <p:cNvPr id="33835" name="Line 28"/>
            <p:cNvSpPr>
              <a:spLocks noChangeShapeType="1"/>
            </p:cNvSpPr>
            <p:nvPr/>
          </p:nvSpPr>
          <p:spPr bwMode="auto">
            <a:xfrm flipH="1">
              <a:off x="971" y="1974"/>
              <a:ext cx="77" cy="33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fr-FR" sz="1350"/>
            </a:p>
          </p:txBody>
        </p:sp>
        <p:sp>
          <p:nvSpPr>
            <p:cNvPr id="33836" name="Line 29"/>
            <p:cNvSpPr>
              <a:spLocks noChangeShapeType="1"/>
            </p:cNvSpPr>
            <p:nvPr/>
          </p:nvSpPr>
          <p:spPr bwMode="auto">
            <a:xfrm>
              <a:off x="971" y="2008"/>
              <a:ext cx="0" cy="46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fr-FR" sz="1350"/>
            </a:p>
          </p:txBody>
        </p:sp>
      </p:grpSp>
      <p:sp>
        <p:nvSpPr>
          <p:cNvPr id="33815" name="Line 30"/>
          <p:cNvSpPr>
            <a:spLocks noChangeShapeType="1"/>
          </p:cNvSpPr>
          <p:nvPr/>
        </p:nvSpPr>
        <p:spPr bwMode="auto">
          <a:xfrm flipV="1">
            <a:off x="3895121" y="2433295"/>
            <a:ext cx="0" cy="85725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fr-FR" sz="1350"/>
          </a:p>
        </p:txBody>
      </p:sp>
      <p:sp>
        <p:nvSpPr>
          <p:cNvPr id="33816" name="Rectangle 31"/>
          <p:cNvSpPr>
            <a:spLocks noChangeArrowheads="1"/>
          </p:cNvSpPr>
          <p:nvPr/>
        </p:nvSpPr>
        <p:spPr bwMode="auto">
          <a:xfrm>
            <a:off x="3971324" y="2647605"/>
            <a:ext cx="395941" cy="346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9056" tIns="34529" rIns="69056" bIns="34529">
            <a:spAutoFit/>
          </a:bodyPr>
          <a:lstStyle/>
          <a:p>
            <a:pPr defTabSz="571472"/>
            <a:r>
              <a:rPr lang="fr-FR" altLang="fr-FR" sz="1800" dirty="0"/>
              <a:t>R</a:t>
            </a:r>
            <a:r>
              <a:rPr lang="fr-FR" altLang="fr-FR" sz="1800" baseline="-25000" dirty="0"/>
              <a:t>g</a:t>
            </a:r>
          </a:p>
        </p:txBody>
      </p:sp>
      <p:sp>
        <p:nvSpPr>
          <p:cNvPr id="33817" name="Oval 32"/>
          <p:cNvSpPr>
            <a:spLocks noChangeArrowheads="1"/>
          </p:cNvSpPr>
          <p:nvPr/>
        </p:nvSpPr>
        <p:spPr bwMode="auto">
          <a:xfrm>
            <a:off x="4090383" y="2301139"/>
            <a:ext cx="266700" cy="277415"/>
          </a:xfrm>
          <a:prstGeom prst="ellipse">
            <a:avLst/>
          </a:prstGeom>
          <a:solidFill>
            <a:schemeClr val="bg1"/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 altLang="fr-FR" sz="1350"/>
          </a:p>
        </p:txBody>
      </p:sp>
      <p:sp>
        <p:nvSpPr>
          <p:cNvPr id="33818" name="Oval 33"/>
          <p:cNvSpPr>
            <a:spLocks noChangeArrowheads="1"/>
          </p:cNvSpPr>
          <p:nvPr/>
        </p:nvSpPr>
        <p:spPr bwMode="auto">
          <a:xfrm>
            <a:off x="3745104" y="3008365"/>
            <a:ext cx="276225" cy="246459"/>
          </a:xfrm>
          <a:prstGeom prst="ellipse">
            <a:avLst/>
          </a:prstGeom>
          <a:solidFill>
            <a:schemeClr val="bg1"/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 altLang="fr-FR" sz="1350"/>
          </a:p>
        </p:txBody>
      </p:sp>
      <p:sp>
        <p:nvSpPr>
          <p:cNvPr id="33819" name="Freeform 34"/>
          <p:cNvSpPr>
            <a:spLocks/>
          </p:cNvSpPr>
          <p:nvPr/>
        </p:nvSpPr>
        <p:spPr bwMode="auto">
          <a:xfrm rot="5400000">
            <a:off x="3797495" y="3038136"/>
            <a:ext cx="158353" cy="184547"/>
          </a:xfrm>
          <a:custGeom>
            <a:avLst/>
            <a:gdLst>
              <a:gd name="T0" fmla="*/ 2147483647 w 180"/>
              <a:gd name="T1" fmla="*/ 0 h 202"/>
              <a:gd name="T2" fmla="*/ 2147483647 w 180"/>
              <a:gd name="T3" fmla="*/ 2147483647 h 202"/>
              <a:gd name="T4" fmla="*/ 2147483647 w 180"/>
              <a:gd name="T5" fmla="*/ 2147483647 h 202"/>
              <a:gd name="T6" fmla="*/ 2147483647 w 180"/>
              <a:gd name="T7" fmla="*/ 2147483647 h 202"/>
              <a:gd name="T8" fmla="*/ 0 60000 65536"/>
              <a:gd name="T9" fmla="*/ 0 60000 65536"/>
              <a:gd name="T10" fmla="*/ 0 60000 65536"/>
              <a:gd name="T11" fmla="*/ 0 60000 65536"/>
              <a:gd name="T12" fmla="*/ 0 w 180"/>
              <a:gd name="T13" fmla="*/ 0 h 202"/>
              <a:gd name="T14" fmla="*/ 180 w 180"/>
              <a:gd name="T15" fmla="*/ 202 h 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0" h="202">
                <a:moveTo>
                  <a:pt x="73" y="0"/>
                </a:moveTo>
                <a:cubicBezTo>
                  <a:pt x="126" y="13"/>
                  <a:pt x="180" y="27"/>
                  <a:pt x="169" y="48"/>
                </a:cubicBezTo>
                <a:cubicBezTo>
                  <a:pt x="158" y="69"/>
                  <a:pt x="12" y="99"/>
                  <a:pt x="6" y="125"/>
                </a:cubicBezTo>
                <a:cubicBezTo>
                  <a:pt x="0" y="151"/>
                  <a:pt x="109" y="191"/>
                  <a:pt x="130" y="202"/>
                </a:cubicBezTo>
              </a:path>
            </a:pathLst>
          </a:cu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fr-FR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Object 35"/>
              <p:cNvSpPr txBox="1"/>
              <p:nvPr/>
            </p:nvSpPr>
            <p:spPr bwMode="auto">
              <a:xfrm>
                <a:off x="3362319" y="2918274"/>
                <a:ext cx="314325" cy="33655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1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33795" name="Object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62319" y="2918274"/>
                <a:ext cx="314325" cy="336550"/>
              </a:xfrm>
              <a:prstGeom prst="rect">
                <a:avLst/>
              </a:prstGeom>
              <a:blipFill>
                <a:blip r:embed="rId5"/>
                <a:stretch>
                  <a:fillRect r="-7843" b="-218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797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685934"/>
              </p:ext>
            </p:extLst>
          </p:nvPr>
        </p:nvGraphicFramePr>
        <p:xfrm>
          <a:off x="5122931" y="2238035"/>
          <a:ext cx="644128" cy="359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1613" imgH="241195" progId="Equation.DSMT4">
                  <p:embed/>
                </p:oleObj>
              </mc:Choice>
              <mc:Fallback>
                <p:oleObj name="Equation" r:id="rId6" imgW="431613" imgH="241195" progId="Equation.DSMT4">
                  <p:embed/>
                  <p:pic>
                    <p:nvPicPr>
                      <p:cNvPr id="33797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2931" y="2238035"/>
                        <a:ext cx="644128" cy="3595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20" name="AutoShape 39"/>
          <p:cNvSpPr>
            <a:spLocks noChangeArrowheads="1"/>
          </p:cNvSpPr>
          <p:nvPr/>
        </p:nvSpPr>
        <p:spPr bwMode="auto">
          <a:xfrm>
            <a:off x="4653552" y="2583314"/>
            <a:ext cx="292894" cy="62150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bg1"/>
          </a:solidFill>
          <a:ln w="12699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fr-FR" sz="1350"/>
          </a:p>
        </p:txBody>
      </p:sp>
      <p:sp>
        <p:nvSpPr>
          <p:cNvPr id="33821" name="Text Box 40"/>
          <p:cNvSpPr txBox="1">
            <a:spLocks noChangeArrowheads="1"/>
          </p:cNvSpPr>
          <p:nvPr/>
        </p:nvSpPr>
        <p:spPr bwMode="auto">
          <a:xfrm>
            <a:off x="4293617" y="2962980"/>
            <a:ext cx="385042" cy="369332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defTabSz="571472"/>
            <a:r>
              <a:rPr lang="fr-FR" altLang="fr-FR" sz="1800" dirty="0"/>
              <a:t>Z</a:t>
            </a:r>
            <a:r>
              <a:rPr lang="fr-FR" altLang="fr-FR" sz="1800" baseline="-25000" dirty="0"/>
              <a:t>i</a:t>
            </a:r>
            <a:endParaRPr lang="fr-FR" altLang="fr-FR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9" name="Object 42"/>
              <p:cNvSpPr txBox="1"/>
              <p:nvPr/>
            </p:nvSpPr>
            <p:spPr bwMode="auto">
              <a:xfrm>
                <a:off x="3458761" y="3706922"/>
                <a:ext cx="7076368" cy="1628071"/>
              </a:xfrm>
              <a:prstGeom prst="rect">
                <a:avLst/>
              </a:prstGeom>
              <a:solidFill>
                <a:srgbClr val="F4CEC9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pt-B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𝑠𝑖</m:t>
                              </m:r>
                            </m:sub>
                            <m:sup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𝑛𝑖</m:t>
                              </m:r>
                            </m:sub>
                            <m:sup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𝑠𝑜</m:t>
                              </m:r>
                            </m:sub>
                            <m:sup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𝑛𝑜</m:t>
                              </m:r>
                            </m:sub>
                            <m:sup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𝑛𝑅𝑔</m:t>
                              </m:r>
                            </m:sub>
                            <m:sup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𝑠𝑜</m:t>
                              </m:r>
                            </m:sub>
                            <m:sup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𝑛𝑜</m:t>
                              </m:r>
                            </m:sub>
                            <m:sup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𝑛𝑜</m:t>
                              </m:r>
                            </m:sub>
                            <m:sup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p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𝑛𝑅𝑔</m:t>
                              </m:r>
                            </m:sub>
                            <m:sup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Sup>
                                <m:sSubSupPr>
                                  <m:ctrlP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𝑛𝑜</m:t>
                                  </m:r>
                                </m:sub>
                                <m:sup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bar>
                        </m:num>
                        <m:den>
                          <m:sSup>
                            <m:sSup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p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bar>
                            <m:barPr>
                              <m:pos m:val="top"/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Sup>
                                <m:sSubSupPr>
                                  <m:ctrlP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𝑛𝑅𝑔</m:t>
                                  </m:r>
                                </m:sub>
                                <m:sup>
                                  <m:r>
                                    <a:rPr lang="pt-B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bar>
                        </m:den>
                      </m:f>
                    </m:oMath>
                    <m:oMath xmlns:m="http://schemas.openxmlformats.org/officeDocument/2006/math">
                      <m:r>
                        <a:rPr lang="pt-B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pt-B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 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 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𝑛𝑜𝑖𝑠𝑒</m:t>
                          </m:r>
                        </m:num>
                        <m:den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 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 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𝑛𝑜𝑖𝑠𝑒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 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 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 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𝑖𝑑𝑒𝑎𝑙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 (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 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𝑎𝑑𝑖𝑡𝑖𝑣𝑒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 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𝑛𝑜𝑖𝑠𝑒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) 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𝑑𝑒𝑣𝑖𝑐𝑒</m:t>
                          </m:r>
                        </m:den>
                      </m:f>
                      <m:d>
                        <m:d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33799" name="Object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58761" y="3706922"/>
                <a:ext cx="7076368" cy="16280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801" name="Object 44"/>
              <p:cNvSpPr txBox="1"/>
              <p:nvPr/>
            </p:nvSpPr>
            <p:spPr bwMode="auto">
              <a:xfrm>
                <a:off x="712372" y="3552292"/>
                <a:ext cx="2588694" cy="673559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𝑛𝑅𝑔</m:t>
                          </m:r>
                        </m:sub>
                      </m:sSub>
                      <m:r>
                        <a:rPr lang="pt-B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𝐾𝑇</m:t>
                          </m:r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rad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33801" name="Object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372" y="3552292"/>
                <a:ext cx="2588694" cy="6735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802" name="Object 45"/>
              <p:cNvSpPr txBox="1"/>
              <p:nvPr/>
            </p:nvSpPr>
            <p:spPr bwMode="auto">
              <a:xfrm>
                <a:off x="4711011" y="1989252"/>
                <a:ext cx="307505" cy="38448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33802" name="Object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11011" y="1989252"/>
                <a:ext cx="307505" cy="3844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803" name="Object 46"/>
              <p:cNvSpPr txBox="1"/>
              <p:nvPr/>
            </p:nvSpPr>
            <p:spPr bwMode="auto">
              <a:xfrm>
                <a:off x="6042936" y="1999929"/>
                <a:ext cx="427293" cy="495509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33803" name="Object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42936" y="1999929"/>
                <a:ext cx="427293" cy="49550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804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595210"/>
              </p:ext>
            </p:extLst>
          </p:nvPr>
        </p:nvGraphicFramePr>
        <p:xfrm>
          <a:off x="5303631" y="2680945"/>
          <a:ext cx="85725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14151" imgH="215619" progId="Equation.3">
                  <p:embed/>
                </p:oleObj>
              </mc:Choice>
              <mc:Fallback>
                <p:oleObj name="Equation" r:id="rId12" imgW="114151" imgH="215619" progId="Equation.3">
                  <p:embed/>
                  <p:pic>
                    <p:nvPicPr>
                      <p:cNvPr id="33804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3631" y="2680945"/>
                        <a:ext cx="85725" cy="161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805" name="Object 48"/>
              <p:cNvSpPr txBox="1"/>
              <p:nvPr/>
            </p:nvSpPr>
            <p:spPr bwMode="auto">
              <a:xfrm>
                <a:off x="1148486" y="2390845"/>
                <a:ext cx="1669339" cy="60436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Sup>
                            <m:sSubSupPr>
                              <m:ctrlP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𝑛𝑅𝑔</m:t>
                              </m:r>
                            </m:sub>
                            <m:sup>
                              <m:r>
                                <a:rPr lang="pt-B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bar>
                      <m:r>
                        <a:rPr lang="pt-B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pt-B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𝐾𝑇</m:t>
                      </m:r>
                      <m:sSub>
                        <m:sSub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33805" name="Object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8486" y="2390845"/>
                <a:ext cx="1669339" cy="60436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822" name="AutoShape 49"/>
          <p:cNvSpPr>
            <a:spLocks noChangeArrowheads="1"/>
          </p:cNvSpPr>
          <p:nvPr/>
        </p:nvSpPr>
        <p:spPr bwMode="auto">
          <a:xfrm rot="5400000">
            <a:off x="1651053" y="2890667"/>
            <a:ext cx="475673" cy="596101"/>
          </a:xfrm>
          <a:prstGeom prst="rightArrow">
            <a:avLst>
              <a:gd name="adj1" fmla="val 50000"/>
              <a:gd name="adj2" fmla="val 61364"/>
            </a:avLst>
          </a:prstGeom>
          <a:noFill/>
          <a:ln w="12699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fr-FR" altLang="fr-FR" sz="1350"/>
          </a:p>
        </p:txBody>
      </p:sp>
      <p:sp>
        <p:nvSpPr>
          <p:cNvPr id="33823" name="Line 50"/>
          <p:cNvSpPr>
            <a:spLocks noChangeShapeType="1"/>
          </p:cNvSpPr>
          <p:nvPr/>
        </p:nvSpPr>
        <p:spPr bwMode="auto">
          <a:xfrm flipH="1" flipV="1">
            <a:off x="2736435" y="2680944"/>
            <a:ext cx="978368" cy="2418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fr-FR" sz="1350"/>
          </a:p>
        </p:txBody>
      </p:sp>
      <p:sp>
        <p:nvSpPr>
          <p:cNvPr id="2" name="ZoneTexte 1"/>
          <p:cNvSpPr txBox="1"/>
          <p:nvPr/>
        </p:nvSpPr>
        <p:spPr>
          <a:xfrm>
            <a:off x="6592369" y="2196387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fr-FR" sz="1800" i="1" dirty="0" err="1"/>
              <a:t>V</a:t>
            </a:r>
            <a:r>
              <a:rPr lang="fr-FR" sz="1800" i="1" baseline="-25000" dirty="0" err="1"/>
              <a:t>so</a:t>
            </a:r>
            <a:r>
              <a:rPr lang="fr-FR" sz="1800" i="1" dirty="0" err="1"/>
              <a:t>+V</a:t>
            </a:r>
            <a:r>
              <a:rPr lang="fr-FR" sz="1800" i="1" baseline="-25000" dirty="0" err="1"/>
              <a:t>no</a:t>
            </a:r>
            <a:endParaRPr lang="fr-FR" sz="1800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6699565" y="2984333"/>
                <a:ext cx="1726050" cy="7178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fr-FR" sz="18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fr-F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/>
                                      <a:ea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/>
                                      <a:ea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fr-FR" sz="180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/>
                                      <a:ea typeface="Cambria Math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/>
                                      <a:ea typeface="Cambria Math"/>
                                    </a:rPr>
                                    <m:t>𝑔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565" y="2984333"/>
                <a:ext cx="1726050" cy="7178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t 3"/>
              <p:cNvSpPr txBox="1"/>
              <p:nvPr/>
            </p:nvSpPr>
            <p:spPr>
              <a:xfrm>
                <a:off x="3864842" y="1870652"/>
                <a:ext cx="438150" cy="36512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nRg</m:t>
                          </m:r>
                        </m:sub>
                      </m:sSub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4" name="Obje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842" y="1870652"/>
                <a:ext cx="438150" cy="365125"/>
              </a:xfrm>
              <a:prstGeom prst="rect">
                <a:avLst/>
              </a:prstGeom>
              <a:blipFill>
                <a:blip r:embed="rId16"/>
                <a:stretch>
                  <a:fillRect r="-36111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Line 50"/>
          <p:cNvSpPr>
            <a:spLocks noChangeShapeType="1"/>
          </p:cNvSpPr>
          <p:nvPr/>
        </p:nvSpPr>
        <p:spPr bwMode="auto">
          <a:xfrm flipH="1">
            <a:off x="6184112" y="3544624"/>
            <a:ext cx="553694" cy="67400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fr-FR" sz="1350"/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30E0F2C9-9CE0-1679-16AA-D24AB0464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576" y="1177101"/>
            <a:ext cx="8813303" cy="40011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342900" indent="-342900" defTabSz="571472">
              <a:buFont typeface="Wingdings" panose="05000000000000000000" pitchFamily="2" charset="2"/>
              <a:buChar char="q"/>
            </a:pPr>
            <a:r>
              <a:rPr lang="en-US" altLang="fr-FR" dirty="0"/>
              <a:t>NF is the signal to noise ratio (SNR) degradation </a:t>
            </a:r>
            <a:r>
              <a:rPr lang="en-US" altLang="fr-FR" dirty="0">
                <a:sym typeface="Symbol" pitchFamily="18" charset="2"/>
              </a:rPr>
              <a:t>(</a:t>
            </a:r>
            <a:r>
              <a:rPr lang="en-US" altLang="fr-FR" dirty="0"/>
              <a:t>Eq. 1)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49AA05-3B16-2775-936E-5CC1C55567B2}"/>
              </a:ext>
            </a:extLst>
          </p:cNvPr>
          <p:cNvSpPr txBox="1">
            <a:spLocks/>
          </p:cNvSpPr>
          <p:nvPr/>
        </p:nvSpPr>
        <p:spPr>
          <a:xfrm>
            <a:off x="788836" y="46049"/>
            <a:ext cx="7063204" cy="94180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LNA Design considerations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Noise Factor</a:t>
            </a:r>
          </a:p>
        </p:txBody>
      </p:sp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80" name="Rectangle 108"/>
          <p:cNvSpPr>
            <a:spLocks noChangeArrowheads="1"/>
          </p:cNvSpPr>
          <p:nvPr/>
        </p:nvSpPr>
        <p:spPr bwMode="auto">
          <a:xfrm>
            <a:off x="2619663" y="2307888"/>
            <a:ext cx="2990850" cy="828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699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fr-FR" altLang="fr-FR" sz="1350"/>
          </a:p>
        </p:txBody>
      </p:sp>
      <p:graphicFrame>
        <p:nvGraphicFramePr>
          <p:cNvPr id="36866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4130268"/>
              </p:ext>
            </p:extLst>
          </p:nvPr>
        </p:nvGraphicFramePr>
        <p:xfrm>
          <a:off x="2730396" y="2440051"/>
          <a:ext cx="2481263" cy="577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19240" imgH="469800" progId="Equation.DSMT4">
                  <p:embed/>
                </p:oleObj>
              </mc:Choice>
              <mc:Fallback>
                <p:oleObj name="Equation" r:id="rId3" imgW="2019240" imgH="469800" progId="Equation.DSMT4">
                  <p:embed/>
                  <p:pic>
                    <p:nvPicPr>
                      <p:cNvPr id="36866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396" y="2440051"/>
                        <a:ext cx="2481263" cy="5774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81" name="Text Box 51"/>
          <p:cNvSpPr txBox="1">
            <a:spLocks noChangeArrowheads="1"/>
          </p:cNvSpPr>
          <p:nvPr/>
        </p:nvSpPr>
        <p:spPr bwMode="auto">
          <a:xfrm>
            <a:off x="8641844" y="1860211"/>
            <a:ext cx="419100" cy="300082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571472">
              <a:spcBef>
                <a:spcPct val="50000"/>
              </a:spcBef>
            </a:pPr>
            <a:endParaRPr lang="fr-FR" altLang="fr-FR" sz="1350"/>
          </a:p>
        </p:txBody>
      </p:sp>
      <p:sp>
        <p:nvSpPr>
          <p:cNvPr id="36882" name="Rectangle 91"/>
          <p:cNvSpPr>
            <a:spLocks noChangeArrowheads="1"/>
          </p:cNvSpPr>
          <p:nvPr/>
        </p:nvSpPr>
        <p:spPr bwMode="auto">
          <a:xfrm>
            <a:off x="6275843" y="2300748"/>
            <a:ext cx="4934679" cy="1015663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defTabSz="571472"/>
            <a:r>
              <a:rPr lang="en-US" altLang="fr-FR" b="1" dirty="0"/>
              <a:t>This formula is valid only for real impedances and in case of power matching: (Z</a:t>
            </a:r>
            <a:r>
              <a:rPr lang="en-US" altLang="fr-FR" b="1" baseline="-25000" dirty="0"/>
              <a:t>s</a:t>
            </a:r>
            <a:r>
              <a:rPr lang="en-US" altLang="fr-FR" b="1" dirty="0"/>
              <a:t>=Z</a:t>
            </a:r>
            <a:r>
              <a:rPr lang="en-US" altLang="fr-FR" b="1" baseline="-25000" dirty="0"/>
              <a:t>e</a:t>
            </a:r>
            <a:r>
              <a:rPr lang="en-US" altLang="fr-FR" b="1" dirty="0"/>
              <a:t>=</a:t>
            </a:r>
            <a:r>
              <a:rPr lang="en-US" altLang="fr-FR" b="1" dirty="0" err="1"/>
              <a:t>R</a:t>
            </a:r>
            <a:r>
              <a:rPr lang="en-US" altLang="fr-FR" b="1" baseline="-25000" dirty="0" err="1"/>
              <a:t>g</a:t>
            </a:r>
            <a:r>
              <a:rPr lang="en-US" altLang="fr-FR" b="1" dirty="0"/>
              <a:t>)</a:t>
            </a:r>
          </a:p>
        </p:txBody>
      </p:sp>
      <p:sp>
        <p:nvSpPr>
          <p:cNvPr id="36883" name="Rectangle 5"/>
          <p:cNvSpPr>
            <a:spLocks noChangeArrowheads="1"/>
          </p:cNvSpPr>
          <p:nvPr/>
        </p:nvSpPr>
        <p:spPr bwMode="auto">
          <a:xfrm>
            <a:off x="5243807" y="1201799"/>
            <a:ext cx="736997" cy="654844"/>
          </a:xfrm>
          <a:prstGeom prst="rect">
            <a:avLst/>
          </a:prstGeom>
          <a:solidFill>
            <a:schemeClr val="bg1"/>
          </a:solidFill>
          <a:ln w="12699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fr-FR" altLang="fr-FR" sz="1350"/>
          </a:p>
        </p:txBody>
      </p:sp>
      <p:sp>
        <p:nvSpPr>
          <p:cNvPr id="36884" name="Line 11"/>
          <p:cNvSpPr>
            <a:spLocks noChangeShapeType="1"/>
          </p:cNvSpPr>
          <p:nvPr/>
        </p:nvSpPr>
        <p:spPr bwMode="auto">
          <a:xfrm>
            <a:off x="5980803" y="1529216"/>
            <a:ext cx="840581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fr-FR" sz="1350"/>
          </a:p>
        </p:txBody>
      </p:sp>
      <p:sp>
        <p:nvSpPr>
          <p:cNvPr id="36885" name="Rectangle 12"/>
          <p:cNvSpPr>
            <a:spLocks noChangeArrowheads="1"/>
          </p:cNvSpPr>
          <p:nvPr/>
        </p:nvSpPr>
        <p:spPr bwMode="auto">
          <a:xfrm>
            <a:off x="3967757" y="1201799"/>
            <a:ext cx="736997" cy="654844"/>
          </a:xfrm>
          <a:prstGeom prst="rect">
            <a:avLst/>
          </a:prstGeom>
          <a:solidFill>
            <a:schemeClr val="bg1"/>
          </a:solidFill>
          <a:ln w="12699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fr-FR" altLang="fr-FR" sz="1350"/>
          </a:p>
        </p:txBody>
      </p:sp>
      <p:sp>
        <p:nvSpPr>
          <p:cNvPr id="36886" name="Line 17"/>
          <p:cNvSpPr>
            <a:spLocks noChangeShapeType="1"/>
          </p:cNvSpPr>
          <p:nvPr/>
        </p:nvSpPr>
        <p:spPr bwMode="auto">
          <a:xfrm>
            <a:off x="3297134" y="1529216"/>
            <a:ext cx="679847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fr-FR" sz="1350"/>
          </a:p>
        </p:txBody>
      </p:sp>
      <p:sp>
        <p:nvSpPr>
          <p:cNvPr id="36887" name="Line 18"/>
          <p:cNvSpPr>
            <a:spLocks noChangeShapeType="1"/>
          </p:cNvSpPr>
          <p:nvPr/>
        </p:nvSpPr>
        <p:spPr bwMode="auto">
          <a:xfrm>
            <a:off x="4713978" y="1529216"/>
            <a:ext cx="516731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fr-FR" sz="1350"/>
          </a:p>
        </p:txBody>
      </p:sp>
      <p:sp>
        <p:nvSpPr>
          <p:cNvPr id="36888" name="Line 25"/>
          <p:cNvSpPr>
            <a:spLocks noChangeShapeType="1"/>
          </p:cNvSpPr>
          <p:nvPr/>
        </p:nvSpPr>
        <p:spPr bwMode="auto">
          <a:xfrm>
            <a:off x="7371451" y="1529216"/>
            <a:ext cx="450056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fr-FR" sz="1350"/>
          </a:p>
        </p:txBody>
      </p:sp>
      <p:sp>
        <p:nvSpPr>
          <p:cNvPr id="36889" name="Line 26"/>
          <p:cNvSpPr>
            <a:spLocks noChangeShapeType="1"/>
          </p:cNvSpPr>
          <p:nvPr/>
        </p:nvSpPr>
        <p:spPr bwMode="auto">
          <a:xfrm>
            <a:off x="7765544" y="1526835"/>
            <a:ext cx="1104900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fr-FR" sz="1350"/>
          </a:p>
        </p:txBody>
      </p:sp>
      <p:graphicFrame>
        <p:nvGraphicFramePr>
          <p:cNvPr id="3686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58422"/>
              </p:ext>
            </p:extLst>
          </p:nvPr>
        </p:nvGraphicFramePr>
        <p:xfrm>
          <a:off x="4142477" y="1538742"/>
          <a:ext cx="388144" cy="305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5" imgW="304668" imgH="241195" progId="Equation.3">
                  <p:embed/>
                </p:oleObj>
              </mc:Choice>
              <mc:Fallback>
                <p:oleObj name="Équation" r:id="rId5" imgW="304668" imgH="241195" progId="Equation.3">
                  <p:embed/>
                  <p:pic>
                    <p:nvPicPr>
                      <p:cNvPr id="36867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2477" y="1538742"/>
                        <a:ext cx="388144" cy="3059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66526"/>
              </p:ext>
            </p:extLst>
          </p:nvPr>
        </p:nvGraphicFramePr>
        <p:xfrm>
          <a:off x="5421207" y="1519692"/>
          <a:ext cx="403622" cy="305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7" imgW="317225" imgH="241091" progId="Equation.3">
                  <p:embed/>
                </p:oleObj>
              </mc:Choice>
              <mc:Fallback>
                <p:oleObj name="Équation" r:id="rId7" imgW="317225" imgH="241091" progId="Equation.3">
                  <p:embed/>
                  <p:pic>
                    <p:nvPicPr>
                      <p:cNvPr id="3686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1207" y="1519692"/>
                        <a:ext cx="403622" cy="3059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7286284"/>
              </p:ext>
            </p:extLst>
          </p:nvPr>
        </p:nvGraphicFramePr>
        <p:xfrm>
          <a:off x="4221060" y="1268474"/>
          <a:ext cx="192881" cy="273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9" imgW="152268" imgH="215713" progId="Equation.3">
                  <p:embed/>
                </p:oleObj>
              </mc:Choice>
              <mc:Fallback>
                <p:oleObj name="Équation" r:id="rId9" imgW="152268" imgH="215713" progId="Equation.3">
                  <p:embed/>
                  <p:pic>
                    <p:nvPicPr>
                      <p:cNvPr id="3686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1060" y="1268474"/>
                        <a:ext cx="192881" cy="2738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468958"/>
              </p:ext>
            </p:extLst>
          </p:nvPr>
        </p:nvGraphicFramePr>
        <p:xfrm>
          <a:off x="5484312" y="1236327"/>
          <a:ext cx="225029" cy="273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11" imgW="177569" imgH="215619" progId="Equation.3">
                  <p:embed/>
                </p:oleObj>
              </mc:Choice>
              <mc:Fallback>
                <p:oleObj name="Équation" r:id="rId11" imgW="177569" imgH="215619" progId="Equation.3">
                  <p:embed/>
                  <p:pic>
                    <p:nvPicPr>
                      <p:cNvPr id="3687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4312" y="1236327"/>
                        <a:ext cx="225029" cy="2738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890" name="Group 61"/>
          <p:cNvGrpSpPr>
            <a:grpSpLocks/>
          </p:cNvGrpSpPr>
          <p:nvPr/>
        </p:nvGrpSpPr>
        <p:grpSpPr bwMode="auto">
          <a:xfrm>
            <a:off x="6596357" y="1201799"/>
            <a:ext cx="736997" cy="654844"/>
            <a:chOff x="3226" y="1175"/>
            <a:chExt cx="619" cy="550"/>
          </a:xfrm>
        </p:grpSpPr>
        <p:sp>
          <p:nvSpPr>
            <p:cNvPr id="36934" name="Rectangle 19"/>
            <p:cNvSpPr>
              <a:spLocks noChangeArrowheads="1"/>
            </p:cNvSpPr>
            <p:nvPr/>
          </p:nvSpPr>
          <p:spPr bwMode="auto">
            <a:xfrm>
              <a:off x="3226" y="1175"/>
              <a:ext cx="619" cy="550"/>
            </a:xfrm>
            <a:prstGeom prst="rect">
              <a:avLst/>
            </a:prstGeom>
            <a:solidFill>
              <a:schemeClr val="bg1"/>
            </a:solidFill>
            <a:ln w="12699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fr-FR" altLang="fr-FR" sz="1350"/>
            </a:p>
          </p:txBody>
        </p:sp>
        <p:graphicFrame>
          <p:nvGraphicFramePr>
            <p:cNvPr id="36878" name="Object 12"/>
            <p:cNvGraphicFramePr>
              <a:graphicFrameLocks noChangeAspect="1"/>
            </p:cNvGraphicFramePr>
            <p:nvPr/>
          </p:nvGraphicFramePr>
          <p:xfrm>
            <a:off x="3373" y="1442"/>
            <a:ext cx="327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Équation" r:id="rId13" imgW="304668" imgH="241195" progId="Equation.3">
                    <p:embed/>
                  </p:oleObj>
                </mc:Choice>
                <mc:Fallback>
                  <p:oleObj name="Équation" r:id="rId13" imgW="304668" imgH="241195" progId="Equation.3">
                    <p:embed/>
                    <p:pic>
                      <p:nvPicPr>
                        <p:cNvPr id="3687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3" y="1442"/>
                          <a:ext cx="327" cy="25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879" name="Object 13"/>
            <p:cNvGraphicFramePr>
              <a:graphicFrameLocks noChangeAspect="1"/>
            </p:cNvGraphicFramePr>
            <p:nvPr/>
          </p:nvGraphicFramePr>
          <p:xfrm>
            <a:off x="3436" y="1202"/>
            <a:ext cx="176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Équation" r:id="rId15" imgW="165028" imgH="228501" progId="Equation.3">
                    <p:embed/>
                  </p:oleObj>
                </mc:Choice>
                <mc:Fallback>
                  <p:oleObj name="Équation" r:id="rId15" imgW="165028" imgH="228501" progId="Equation.3">
                    <p:embed/>
                    <p:pic>
                      <p:nvPicPr>
                        <p:cNvPr id="36879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6" y="1202"/>
                          <a:ext cx="176" cy="24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6891" name="Group 109"/>
          <p:cNvGrpSpPr>
            <a:grpSpLocks/>
          </p:cNvGrpSpPr>
          <p:nvPr/>
        </p:nvGrpSpPr>
        <p:grpSpPr bwMode="auto">
          <a:xfrm>
            <a:off x="2974476" y="1152984"/>
            <a:ext cx="736997" cy="1071563"/>
            <a:chOff x="512" y="846"/>
            <a:chExt cx="619" cy="900"/>
          </a:xfrm>
        </p:grpSpPr>
        <p:graphicFrame>
          <p:nvGraphicFramePr>
            <p:cNvPr id="36876" name="Object 10"/>
            <p:cNvGraphicFramePr>
              <a:graphicFrameLocks noChangeAspect="1"/>
            </p:cNvGraphicFramePr>
            <p:nvPr/>
          </p:nvGraphicFramePr>
          <p:xfrm>
            <a:off x="863" y="846"/>
            <a:ext cx="268" cy="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Équation" r:id="rId17" imgW="355292" imgH="304536" progId="Equation.3">
                    <p:embed/>
                  </p:oleObj>
                </mc:Choice>
                <mc:Fallback>
                  <p:oleObj name="Équation" r:id="rId17" imgW="355292" imgH="304536" progId="Equation.3">
                    <p:embed/>
                    <p:pic>
                      <p:nvPicPr>
                        <p:cNvPr id="36876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3" y="846"/>
                          <a:ext cx="268" cy="24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908" name="Line 63"/>
            <p:cNvSpPr>
              <a:spLocks noChangeShapeType="1"/>
            </p:cNvSpPr>
            <p:nvPr/>
          </p:nvSpPr>
          <p:spPr bwMode="auto">
            <a:xfrm>
              <a:off x="779" y="1604"/>
              <a:ext cx="0" cy="142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fr-FR" sz="1350"/>
            </a:p>
          </p:txBody>
        </p:sp>
        <p:sp>
          <p:nvSpPr>
            <p:cNvPr id="36909" name="Line 64"/>
            <p:cNvSpPr>
              <a:spLocks noChangeShapeType="1"/>
            </p:cNvSpPr>
            <p:nvPr/>
          </p:nvSpPr>
          <p:spPr bwMode="auto">
            <a:xfrm>
              <a:off x="717" y="1729"/>
              <a:ext cx="148" cy="0"/>
            </a:xfrm>
            <a:prstGeom prst="line">
              <a:avLst/>
            </a:prstGeom>
            <a:noFill/>
            <a:ln w="76199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fr-FR" sz="1350"/>
            </a:p>
          </p:txBody>
        </p:sp>
        <p:grpSp>
          <p:nvGrpSpPr>
            <p:cNvPr id="36910" name="Group 65"/>
            <p:cNvGrpSpPr>
              <a:grpSpLocks/>
            </p:cNvGrpSpPr>
            <p:nvPr/>
          </p:nvGrpSpPr>
          <p:grpSpPr bwMode="auto">
            <a:xfrm>
              <a:off x="732" y="1202"/>
              <a:ext cx="108" cy="304"/>
              <a:chOff x="902" y="1504"/>
              <a:chExt cx="154" cy="550"/>
            </a:xfrm>
          </p:grpSpPr>
          <p:grpSp>
            <p:nvGrpSpPr>
              <p:cNvPr id="36916" name="Group 66"/>
              <p:cNvGrpSpPr>
                <a:grpSpLocks/>
              </p:cNvGrpSpPr>
              <p:nvPr/>
            </p:nvGrpSpPr>
            <p:grpSpPr bwMode="auto">
              <a:xfrm>
                <a:off x="902" y="1569"/>
                <a:ext cx="154" cy="205"/>
                <a:chOff x="902" y="1569"/>
                <a:chExt cx="154" cy="205"/>
              </a:xfrm>
            </p:grpSpPr>
            <p:grpSp>
              <p:nvGrpSpPr>
                <p:cNvPr id="36928" name="Group 67"/>
                <p:cNvGrpSpPr>
                  <a:grpSpLocks/>
                </p:cNvGrpSpPr>
                <p:nvPr/>
              </p:nvGrpSpPr>
              <p:grpSpPr bwMode="auto">
                <a:xfrm>
                  <a:off x="902" y="1569"/>
                  <a:ext cx="154" cy="99"/>
                  <a:chOff x="902" y="1569"/>
                  <a:chExt cx="154" cy="99"/>
                </a:xfrm>
              </p:grpSpPr>
              <p:sp>
                <p:nvSpPr>
                  <p:cNvPr id="36932" name="Line 6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02" y="1569"/>
                    <a:ext cx="154" cy="51"/>
                  </a:xfrm>
                  <a:prstGeom prst="line">
                    <a:avLst/>
                  </a:prstGeom>
                  <a:noFill/>
                  <a:ln w="12699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fr-FR" sz="1350"/>
                  </a:p>
                </p:txBody>
              </p:sp>
              <p:sp>
                <p:nvSpPr>
                  <p:cNvPr id="36933" name="Line 6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02" y="1617"/>
                    <a:ext cx="154" cy="51"/>
                  </a:xfrm>
                  <a:prstGeom prst="line">
                    <a:avLst/>
                  </a:prstGeom>
                  <a:noFill/>
                  <a:ln w="12699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fr-FR" sz="1350"/>
                  </a:p>
                </p:txBody>
              </p:sp>
            </p:grpSp>
            <p:grpSp>
              <p:nvGrpSpPr>
                <p:cNvPr id="36929" name="Group 70"/>
                <p:cNvGrpSpPr>
                  <a:grpSpLocks/>
                </p:cNvGrpSpPr>
                <p:nvPr/>
              </p:nvGrpSpPr>
              <p:grpSpPr bwMode="auto">
                <a:xfrm>
                  <a:off x="902" y="1671"/>
                  <a:ext cx="154" cy="103"/>
                  <a:chOff x="902" y="1671"/>
                  <a:chExt cx="154" cy="103"/>
                </a:xfrm>
              </p:grpSpPr>
              <p:sp>
                <p:nvSpPr>
                  <p:cNvPr id="36930" name="Line 7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02" y="1671"/>
                    <a:ext cx="154" cy="52"/>
                  </a:xfrm>
                  <a:prstGeom prst="line">
                    <a:avLst/>
                  </a:prstGeom>
                  <a:noFill/>
                  <a:ln w="12699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fr-FR" sz="1350"/>
                  </a:p>
                </p:txBody>
              </p:sp>
              <p:sp>
                <p:nvSpPr>
                  <p:cNvPr id="36931" name="Line 7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02" y="1720"/>
                    <a:ext cx="154" cy="54"/>
                  </a:xfrm>
                  <a:prstGeom prst="line">
                    <a:avLst/>
                  </a:prstGeom>
                  <a:noFill/>
                  <a:ln w="12699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fr-FR" sz="1350"/>
                  </a:p>
                </p:txBody>
              </p:sp>
            </p:grpSp>
          </p:grpSp>
          <p:grpSp>
            <p:nvGrpSpPr>
              <p:cNvPr id="36917" name="Group 73"/>
              <p:cNvGrpSpPr>
                <a:grpSpLocks/>
              </p:cNvGrpSpPr>
              <p:nvPr/>
            </p:nvGrpSpPr>
            <p:grpSpPr bwMode="auto">
              <a:xfrm>
                <a:off x="902" y="1775"/>
                <a:ext cx="154" cy="203"/>
                <a:chOff x="902" y="1775"/>
                <a:chExt cx="154" cy="203"/>
              </a:xfrm>
            </p:grpSpPr>
            <p:grpSp>
              <p:nvGrpSpPr>
                <p:cNvPr id="36922" name="Group 74"/>
                <p:cNvGrpSpPr>
                  <a:grpSpLocks/>
                </p:cNvGrpSpPr>
                <p:nvPr/>
              </p:nvGrpSpPr>
              <p:grpSpPr bwMode="auto">
                <a:xfrm>
                  <a:off x="902" y="1775"/>
                  <a:ext cx="154" cy="100"/>
                  <a:chOff x="902" y="1775"/>
                  <a:chExt cx="154" cy="100"/>
                </a:xfrm>
              </p:grpSpPr>
              <p:sp>
                <p:nvSpPr>
                  <p:cNvPr id="36926" name="Line 7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02" y="1775"/>
                    <a:ext cx="154" cy="54"/>
                  </a:xfrm>
                  <a:prstGeom prst="line">
                    <a:avLst/>
                  </a:prstGeom>
                  <a:noFill/>
                  <a:ln w="12699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fr-FR" sz="1350"/>
                  </a:p>
                </p:txBody>
              </p:sp>
              <p:sp>
                <p:nvSpPr>
                  <p:cNvPr id="36927" name="Line 7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02" y="1824"/>
                    <a:ext cx="154" cy="51"/>
                  </a:xfrm>
                  <a:prstGeom prst="line">
                    <a:avLst/>
                  </a:prstGeom>
                  <a:noFill/>
                  <a:ln w="12699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fr-FR" sz="1350"/>
                  </a:p>
                </p:txBody>
              </p:sp>
            </p:grpSp>
            <p:grpSp>
              <p:nvGrpSpPr>
                <p:cNvPr id="36923" name="Group 77"/>
                <p:cNvGrpSpPr>
                  <a:grpSpLocks/>
                </p:cNvGrpSpPr>
                <p:nvPr/>
              </p:nvGrpSpPr>
              <p:grpSpPr bwMode="auto">
                <a:xfrm>
                  <a:off x="902" y="1879"/>
                  <a:ext cx="154" cy="99"/>
                  <a:chOff x="902" y="1879"/>
                  <a:chExt cx="154" cy="99"/>
                </a:xfrm>
              </p:grpSpPr>
              <p:sp>
                <p:nvSpPr>
                  <p:cNvPr id="36924" name="Line 7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02" y="1879"/>
                    <a:ext cx="154" cy="51"/>
                  </a:xfrm>
                  <a:prstGeom prst="line">
                    <a:avLst/>
                  </a:prstGeom>
                  <a:noFill/>
                  <a:ln w="12699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fr-FR" sz="1350"/>
                  </a:p>
                </p:txBody>
              </p:sp>
              <p:sp>
                <p:nvSpPr>
                  <p:cNvPr id="36925" name="Line 7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02" y="1927"/>
                    <a:ext cx="154" cy="51"/>
                  </a:xfrm>
                  <a:prstGeom prst="line">
                    <a:avLst/>
                  </a:prstGeom>
                  <a:noFill/>
                  <a:ln w="12699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fr-FR" sz="1350"/>
                  </a:p>
                </p:txBody>
              </p:sp>
            </p:grpSp>
          </p:grpSp>
          <p:sp>
            <p:nvSpPr>
              <p:cNvPr id="36918" name="Line 80"/>
              <p:cNvSpPr>
                <a:spLocks noChangeShapeType="1"/>
              </p:cNvSpPr>
              <p:nvPr/>
            </p:nvSpPr>
            <p:spPr bwMode="auto">
              <a:xfrm>
                <a:off x="978" y="1504"/>
                <a:ext cx="0" cy="44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fr-FR" sz="1350"/>
              </a:p>
            </p:txBody>
          </p:sp>
          <p:sp>
            <p:nvSpPr>
              <p:cNvPr id="36919" name="Line 81"/>
              <p:cNvSpPr>
                <a:spLocks noChangeShapeType="1"/>
              </p:cNvSpPr>
              <p:nvPr/>
            </p:nvSpPr>
            <p:spPr bwMode="auto">
              <a:xfrm flipH="1" flipV="1">
                <a:off x="971" y="1548"/>
                <a:ext cx="77" cy="25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fr-FR" sz="1350"/>
              </a:p>
            </p:txBody>
          </p:sp>
          <p:sp>
            <p:nvSpPr>
              <p:cNvPr id="36920" name="Line 82"/>
              <p:cNvSpPr>
                <a:spLocks noChangeShapeType="1"/>
              </p:cNvSpPr>
              <p:nvPr/>
            </p:nvSpPr>
            <p:spPr bwMode="auto">
              <a:xfrm flipH="1">
                <a:off x="971" y="1974"/>
                <a:ext cx="77" cy="33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fr-FR" sz="1350"/>
              </a:p>
            </p:txBody>
          </p:sp>
          <p:sp>
            <p:nvSpPr>
              <p:cNvPr id="36921" name="Line 83"/>
              <p:cNvSpPr>
                <a:spLocks noChangeShapeType="1"/>
              </p:cNvSpPr>
              <p:nvPr/>
            </p:nvSpPr>
            <p:spPr bwMode="auto">
              <a:xfrm>
                <a:off x="971" y="2008"/>
                <a:ext cx="0" cy="46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fr-FR" sz="1350"/>
              </a:p>
            </p:txBody>
          </p:sp>
        </p:grpSp>
        <p:sp>
          <p:nvSpPr>
            <p:cNvPr id="36911" name="Line 84"/>
            <p:cNvSpPr>
              <a:spLocks noChangeShapeType="1"/>
            </p:cNvSpPr>
            <p:nvPr/>
          </p:nvSpPr>
          <p:spPr bwMode="auto">
            <a:xfrm flipV="1">
              <a:off x="786" y="1151"/>
              <a:ext cx="0" cy="54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fr-FR" sz="1350"/>
            </a:p>
          </p:txBody>
        </p:sp>
        <p:sp>
          <p:nvSpPr>
            <p:cNvPr id="36912" name="Rectangle 85"/>
            <p:cNvSpPr>
              <a:spLocks noChangeArrowheads="1"/>
            </p:cNvSpPr>
            <p:nvPr/>
          </p:nvSpPr>
          <p:spPr bwMode="auto">
            <a:xfrm>
              <a:off x="512" y="1179"/>
              <a:ext cx="27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9056" tIns="34529" rIns="69056" bIns="34529">
              <a:spAutoFit/>
            </a:bodyPr>
            <a:lstStyle/>
            <a:p>
              <a:pPr defTabSz="571472"/>
              <a:r>
                <a:rPr lang="fr-FR" altLang="fr-FR" sz="1350"/>
                <a:t>R</a:t>
              </a:r>
              <a:r>
                <a:rPr lang="fr-FR" altLang="fr-FR" sz="1350" baseline="-25000"/>
                <a:t>g</a:t>
              </a:r>
            </a:p>
          </p:txBody>
        </p:sp>
        <p:sp>
          <p:nvSpPr>
            <p:cNvPr id="36913" name="Oval 86"/>
            <p:cNvSpPr>
              <a:spLocks noChangeArrowheads="1"/>
            </p:cNvSpPr>
            <p:nvPr/>
          </p:nvSpPr>
          <p:spPr bwMode="auto">
            <a:xfrm>
              <a:off x="913" y="1076"/>
              <a:ext cx="163" cy="153"/>
            </a:xfrm>
            <a:prstGeom prst="ellipse">
              <a:avLst/>
            </a:prstGeom>
            <a:solidFill>
              <a:schemeClr val="bg1"/>
            </a:solidFill>
            <a:ln w="12699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altLang="fr-FR" sz="1350"/>
            </a:p>
          </p:txBody>
        </p:sp>
        <p:sp>
          <p:nvSpPr>
            <p:cNvPr id="36914" name="Oval 87"/>
            <p:cNvSpPr>
              <a:spLocks noChangeArrowheads="1"/>
            </p:cNvSpPr>
            <p:nvPr/>
          </p:nvSpPr>
          <p:spPr bwMode="auto">
            <a:xfrm>
              <a:off x="698" y="1508"/>
              <a:ext cx="162" cy="152"/>
            </a:xfrm>
            <a:prstGeom prst="ellipse">
              <a:avLst/>
            </a:prstGeom>
            <a:solidFill>
              <a:schemeClr val="bg1"/>
            </a:solidFill>
            <a:ln w="12699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altLang="fr-FR" sz="1350"/>
            </a:p>
          </p:txBody>
        </p:sp>
        <p:sp>
          <p:nvSpPr>
            <p:cNvPr id="36915" name="Freeform 88"/>
            <p:cNvSpPr>
              <a:spLocks/>
            </p:cNvSpPr>
            <p:nvPr/>
          </p:nvSpPr>
          <p:spPr bwMode="auto">
            <a:xfrm rot="5400000">
              <a:off x="727" y="1528"/>
              <a:ext cx="98" cy="109"/>
            </a:xfrm>
            <a:custGeom>
              <a:avLst/>
              <a:gdLst>
                <a:gd name="T0" fmla="*/ 1 w 180"/>
                <a:gd name="T1" fmla="*/ 0 h 202"/>
                <a:gd name="T2" fmla="*/ 1 w 180"/>
                <a:gd name="T3" fmla="*/ 1 h 202"/>
                <a:gd name="T4" fmla="*/ 1 w 180"/>
                <a:gd name="T5" fmla="*/ 1 h 202"/>
                <a:gd name="T6" fmla="*/ 1 w 180"/>
                <a:gd name="T7" fmla="*/ 1 h 2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0"/>
                <a:gd name="T13" fmla="*/ 0 h 202"/>
                <a:gd name="T14" fmla="*/ 180 w 180"/>
                <a:gd name="T15" fmla="*/ 202 h 2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0" h="202">
                  <a:moveTo>
                    <a:pt x="73" y="0"/>
                  </a:moveTo>
                  <a:cubicBezTo>
                    <a:pt x="126" y="13"/>
                    <a:pt x="180" y="27"/>
                    <a:pt x="169" y="48"/>
                  </a:cubicBezTo>
                  <a:cubicBezTo>
                    <a:pt x="158" y="69"/>
                    <a:pt x="12" y="99"/>
                    <a:pt x="6" y="125"/>
                  </a:cubicBezTo>
                  <a:cubicBezTo>
                    <a:pt x="0" y="151"/>
                    <a:pt x="109" y="191"/>
                    <a:pt x="130" y="202"/>
                  </a:cubicBezTo>
                </a:path>
              </a:pathLst>
            </a:custGeom>
            <a:noFill/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fr-FR" sz="1350"/>
            </a:p>
          </p:txBody>
        </p:sp>
        <p:graphicFrame>
          <p:nvGraphicFramePr>
            <p:cNvPr id="36877" name="Object 11"/>
            <p:cNvGraphicFramePr>
              <a:graphicFrameLocks noChangeAspect="1"/>
            </p:cNvGraphicFramePr>
            <p:nvPr/>
          </p:nvGraphicFramePr>
          <p:xfrm>
            <a:off x="512" y="1501"/>
            <a:ext cx="186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Équation" r:id="rId19" imgW="190500" imgH="228600" progId="Equation.3">
                    <p:embed/>
                  </p:oleObj>
                </mc:Choice>
                <mc:Fallback>
                  <p:oleObj name="Équation" r:id="rId19" imgW="190500" imgH="228600" progId="Equation.3">
                    <p:embed/>
                    <p:pic>
                      <p:nvPicPr>
                        <p:cNvPr id="36877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2" y="1501"/>
                          <a:ext cx="186" cy="1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6892" name="Group 93"/>
          <p:cNvGrpSpPr>
            <a:grpSpLocks/>
          </p:cNvGrpSpPr>
          <p:nvPr/>
        </p:nvGrpSpPr>
        <p:grpSpPr bwMode="auto">
          <a:xfrm>
            <a:off x="6003424" y="1583991"/>
            <a:ext cx="594122" cy="650081"/>
            <a:chOff x="2760" y="1496"/>
            <a:chExt cx="499" cy="546"/>
          </a:xfrm>
        </p:grpSpPr>
        <p:sp>
          <p:nvSpPr>
            <p:cNvPr id="36906" name="AutoShape 55"/>
            <p:cNvSpPr>
              <a:spLocks noChangeArrowheads="1"/>
            </p:cNvSpPr>
            <p:nvPr/>
          </p:nvSpPr>
          <p:spPr bwMode="auto">
            <a:xfrm rot="-5400000">
              <a:off x="2712" y="1544"/>
              <a:ext cx="248" cy="15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4353 h 21600"/>
                <a:gd name="T20" fmla="*/ 18552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lnTo>
                    <a:pt x="15429" y="0"/>
                  </a:lnTo>
                  <a:close/>
                </a:path>
              </a:pathLst>
            </a:custGeom>
            <a:solidFill>
              <a:schemeClr val="bg1"/>
            </a:solidFill>
            <a:ln w="12699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fr-FR" sz="1350"/>
            </a:p>
          </p:txBody>
        </p:sp>
        <p:graphicFrame>
          <p:nvGraphicFramePr>
            <p:cNvPr id="36874" name="Object 8"/>
            <p:cNvGraphicFramePr>
              <a:graphicFrameLocks noChangeAspect="1"/>
            </p:cNvGraphicFramePr>
            <p:nvPr/>
          </p:nvGraphicFramePr>
          <p:xfrm>
            <a:off x="2802" y="1781"/>
            <a:ext cx="233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Équation" r:id="rId21" imgW="215713" imgH="241091" progId="Equation.3">
                    <p:embed/>
                  </p:oleObj>
                </mc:Choice>
                <mc:Fallback>
                  <p:oleObj name="Équation" r:id="rId21" imgW="215713" imgH="241091" progId="Equation.3">
                    <p:embed/>
                    <p:pic>
                      <p:nvPicPr>
                        <p:cNvPr id="3687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02" y="1781"/>
                          <a:ext cx="233" cy="26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907" name="AutoShape 59"/>
            <p:cNvSpPr>
              <a:spLocks noChangeArrowheads="1"/>
            </p:cNvSpPr>
            <p:nvPr/>
          </p:nvSpPr>
          <p:spPr bwMode="auto">
            <a:xfrm rot="5400000" flipH="1">
              <a:off x="3048" y="1544"/>
              <a:ext cx="248" cy="15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4353 h 21600"/>
                <a:gd name="T20" fmla="*/ 18552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lnTo>
                    <a:pt x="15429" y="0"/>
                  </a:lnTo>
                  <a:close/>
                </a:path>
              </a:pathLst>
            </a:custGeom>
            <a:solidFill>
              <a:schemeClr val="bg1"/>
            </a:solidFill>
            <a:ln w="12699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fr-FR" sz="1350"/>
            </a:p>
          </p:txBody>
        </p:sp>
        <p:graphicFrame>
          <p:nvGraphicFramePr>
            <p:cNvPr id="36875" name="Object 9"/>
            <p:cNvGraphicFramePr>
              <a:graphicFrameLocks noChangeAspect="1"/>
            </p:cNvGraphicFramePr>
            <p:nvPr/>
          </p:nvGraphicFramePr>
          <p:xfrm>
            <a:off x="3026" y="1781"/>
            <a:ext cx="233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Équation" r:id="rId21" imgW="215713" imgH="241091" progId="Equation.3">
                    <p:embed/>
                  </p:oleObj>
                </mc:Choice>
                <mc:Fallback>
                  <p:oleObj name="Équation" r:id="rId21" imgW="215713" imgH="241091" progId="Equation.3">
                    <p:embed/>
                    <p:pic>
                      <p:nvPicPr>
                        <p:cNvPr id="36875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6" y="1781"/>
                          <a:ext cx="233" cy="26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6893" name="AutoShape 95"/>
          <p:cNvSpPr>
            <a:spLocks noChangeArrowheads="1"/>
          </p:cNvSpPr>
          <p:nvPr/>
        </p:nvSpPr>
        <p:spPr bwMode="auto">
          <a:xfrm rot="16200000">
            <a:off x="4646259" y="1660188"/>
            <a:ext cx="295275" cy="1809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4400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lnTo>
                  <a:pt x="15429" y="0"/>
                </a:lnTo>
                <a:close/>
              </a:path>
            </a:pathLst>
          </a:custGeom>
          <a:solidFill>
            <a:schemeClr val="bg1"/>
          </a:solidFill>
          <a:ln w="12699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fr-FR" sz="1350"/>
          </a:p>
        </p:txBody>
      </p:sp>
      <p:graphicFrame>
        <p:nvGraphicFramePr>
          <p:cNvPr id="3687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239601"/>
              </p:ext>
            </p:extLst>
          </p:nvPr>
        </p:nvGraphicFramePr>
        <p:xfrm>
          <a:off x="4719926" y="1942370"/>
          <a:ext cx="277416" cy="31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23" imgW="215713" imgH="241091" progId="Equation.3">
                  <p:embed/>
                </p:oleObj>
              </mc:Choice>
              <mc:Fallback>
                <p:oleObj name="Équation" r:id="rId23" imgW="215713" imgH="241091" progId="Equation.3">
                  <p:embed/>
                  <p:pic>
                    <p:nvPicPr>
                      <p:cNvPr id="3687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9926" y="1942370"/>
                        <a:ext cx="277416" cy="3107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894" name="Group 99"/>
          <p:cNvGrpSpPr>
            <a:grpSpLocks/>
          </p:cNvGrpSpPr>
          <p:nvPr/>
        </p:nvGrpSpPr>
        <p:grpSpPr bwMode="auto">
          <a:xfrm>
            <a:off x="4986626" y="1529216"/>
            <a:ext cx="277416" cy="723900"/>
            <a:chOff x="1914" y="1450"/>
            <a:chExt cx="233" cy="608"/>
          </a:xfrm>
        </p:grpSpPr>
        <p:sp>
          <p:nvSpPr>
            <p:cNvPr id="36904" name="Line 10"/>
            <p:cNvSpPr>
              <a:spLocks noChangeShapeType="1"/>
            </p:cNvSpPr>
            <p:nvPr/>
          </p:nvSpPr>
          <p:spPr bwMode="auto">
            <a:xfrm>
              <a:off x="1975" y="1450"/>
              <a:ext cx="15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endParaRPr lang="fr-FR" sz="1350"/>
            </a:p>
          </p:txBody>
        </p:sp>
        <p:sp>
          <p:nvSpPr>
            <p:cNvPr id="36905" name="AutoShape 97"/>
            <p:cNvSpPr>
              <a:spLocks noChangeArrowheads="1"/>
            </p:cNvSpPr>
            <p:nvPr/>
          </p:nvSpPr>
          <p:spPr bwMode="auto">
            <a:xfrm rot="5400000" flipH="1">
              <a:off x="1936" y="1560"/>
              <a:ext cx="248" cy="15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4353 h 21600"/>
                <a:gd name="T20" fmla="*/ 18552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lnTo>
                    <a:pt x="15429" y="0"/>
                  </a:lnTo>
                  <a:close/>
                </a:path>
              </a:pathLst>
            </a:custGeom>
            <a:solidFill>
              <a:schemeClr val="bg1"/>
            </a:solidFill>
            <a:ln w="12699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fr-FR" sz="1350"/>
            </a:p>
          </p:txBody>
        </p:sp>
        <p:graphicFrame>
          <p:nvGraphicFramePr>
            <p:cNvPr id="36873" name="Object 7"/>
            <p:cNvGraphicFramePr>
              <a:graphicFrameLocks noChangeAspect="1"/>
            </p:cNvGraphicFramePr>
            <p:nvPr/>
          </p:nvGraphicFramePr>
          <p:xfrm>
            <a:off x="1914" y="1797"/>
            <a:ext cx="233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Équation" r:id="rId23" imgW="215713" imgH="241091" progId="Equation.3">
                    <p:embed/>
                  </p:oleObj>
                </mc:Choice>
                <mc:Fallback>
                  <p:oleObj name="Équation" r:id="rId23" imgW="215713" imgH="241091" progId="Equation.3">
                    <p:embed/>
                    <p:pic>
                      <p:nvPicPr>
                        <p:cNvPr id="36873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4" y="1797"/>
                          <a:ext cx="233" cy="26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6895" name="AutoShape 102"/>
          <p:cNvSpPr>
            <a:spLocks noChangeArrowheads="1"/>
          </p:cNvSpPr>
          <p:nvPr/>
        </p:nvSpPr>
        <p:spPr bwMode="auto">
          <a:xfrm rot="5400000" flipH="1">
            <a:off x="3679320" y="1641138"/>
            <a:ext cx="295275" cy="1809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4400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lnTo>
                  <a:pt x="15429" y="0"/>
                </a:lnTo>
                <a:close/>
              </a:path>
            </a:pathLst>
          </a:custGeom>
          <a:solidFill>
            <a:schemeClr val="bg1"/>
          </a:solidFill>
          <a:ln w="12699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fr-FR" sz="1350"/>
          </a:p>
        </p:txBody>
      </p:sp>
      <p:graphicFrame>
        <p:nvGraphicFramePr>
          <p:cNvPr id="3687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8214378"/>
              </p:ext>
            </p:extLst>
          </p:nvPr>
        </p:nvGraphicFramePr>
        <p:xfrm>
          <a:off x="3653126" y="1923320"/>
          <a:ext cx="277416" cy="31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24" imgW="215713" imgH="241091" progId="Equation.3">
                  <p:embed/>
                </p:oleObj>
              </mc:Choice>
              <mc:Fallback>
                <p:oleObj name="Équation" r:id="rId24" imgW="215713" imgH="241091" progId="Equation.3">
                  <p:embed/>
                  <p:pic>
                    <p:nvPicPr>
                      <p:cNvPr id="3687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3126" y="1923320"/>
                        <a:ext cx="277416" cy="3107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96" name="Text Box 110"/>
          <p:cNvSpPr txBox="1">
            <a:spLocks noChangeArrowheads="1"/>
          </p:cNvSpPr>
          <p:nvPr/>
        </p:nvSpPr>
        <p:spPr bwMode="auto">
          <a:xfrm>
            <a:off x="6896389" y="1860210"/>
            <a:ext cx="2231765" cy="300082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defTabSz="571472"/>
            <a:r>
              <a:rPr lang="en-US" altLang="fr-FR" sz="1350" dirty="0" err="1"/>
              <a:t>G</a:t>
            </a:r>
            <a:r>
              <a:rPr lang="en-US" altLang="fr-FR" sz="1350" baseline="-25000" dirty="0" err="1"/>
              <a:t>v</a:t>
            </a:r>
            <a:r>
              <a:rPr lang="en-US" altLang="fr-FR" sz="1350" dirty="0"/>
              <a:t>: loaded voltage gain</a:t>
            </a:r>
          </a:p>
        </p:txBody>
      </p:sp>
      <p:grpSp>
        <p:nvGrpSpPr>
          <p:cNvPr id="36897" name="Groupe 69"/>
          <p:cNvGrpSpPr>
            <a:grpSpLocks/>
          </p:cNvGrpSpPr>
          <p:nvPr/>
        </p:nvGrpSpPr>
        <p:grpSpPr bwMode="auto">
          <a:xfrm>
            <a:off x="765132" y="3333495"/>
            <a:ext cx="10954602" cy="2862322"/>
            <a:chOff x="241300" y="4325938"/>
            <a:chExt cx="14606363" cy="3815564"/>
          </a:xfrm>
        </p:grpSpPr>
        <p:sp>
          <p:nvSpPr>
            <p:cNvPr id="36901" name="Text Box 104"/>
            <p:cNvSpPr txBox="1">
              <a:spLocks noChangeArrowheads="1"/>
            </p:cNvSpPr>
            <p:nvPr/>
          </p:nvSpPr>
          <p:spPr bwMode="auto">
            <a:xfrm>
              <a:off x="241300" y="4325938"/>
              <a:ext cx="14606363" cy="3815564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defTabSz="571472"/>
              <a:r>
                <a:rPr lang="en-US" altLang="fr-FR" b="1" i="1" dirty="0"/>
                <a:t>In RFIC, impedances are complex and never equal. </a:t>
              </a:r>
              <a:br>
                <a:rPr lang="en-US" altLang="fr-FR" b="1" i="1" dirty="0"/>
              </a:br>
              <a:r>
                <a:rPr lang="en-US" altLang="fr-FR" b="1" i="1" dirty="0"/>
                <a:t>This formula cannot be used as is. </a:t>
              </a:r>
            </a:p>
            <a:p>
              <a:pPr defTabSz="571472"/>
              <a:r>
                <a:rPr lang="en-US" altLang="fr-FR" b="1" i="1" dirty="0"/>
                <a:t>However, the following statements remain valid in RFIC.</a:t>
              </a:r>
            </a:p>
            <a:p>
              <a:pPr defTabSz="571472"/>
              <a:endParaRPr lang="en-US" altLang="fr-FR" b="1" i="1" dirty="0"/>
            </a:p>
            <a:p>
              <a:pPr defTabSz="571472"/>
              <a:r>
                <a:rPr lang="en-US" altLang="fr-FR" dirty="0"/>
                <a:t>The gain of the first stages reduces the NF of the following ones.</a:t>
              </a:r>
            </a:p>
            <a:p>
              <a:pPr defTabSz="571472"/>
              <a:r>
                <a:rPr lang="en-US" altLang="fr-FR" dirty="0"/>
                <a:t> 	=&gt;  The receiver chain must start by amplifiers</a:t>
              </a:r>
            </a:p>
            <a:p>
              <a:pPr defTabSz="571472"/>
              <a:r>
                <a:rPr lang="en-US" altLang="fr-FR" dirty="0"/>
                <a:t>	=&gt;  The NF of the first stage must be as low as possible  </a:t>
              </a:r>
            </a:p>
            <a:p>
              <a:pPr defTabSz="571472"/>
              <a:r>
                <a:rPr lang="en-US" altLang="fr-FR" dirty="0"/>
                <a:t>Note that </a:t>
              </a:r>
              <a:r>
                <a:rPr lang="en-US" altLang="fr-FR" dirty="0" err="1"/>
                <a:t>lossy</a:t>
              </a:r>
              <a:r>
                <a:rPr lang="en-US" altLang="fr-FR" dirty="0"/>
                <a:t> stages (</a:t>
              </a:r>
              <a:r>
                <a:rPr lang="en-US" altLang="fr-FR" dirty="0" err="1"/>
                <a:t>G</a:t>
              </a:r>
              <a:r>
                <a:rPr lang="en-US" altLang="fr-FR" baseline="-25000" dirty="0" err="1"/>
                <a:t>v</a:t>
              </a:r>
              <a:r>
                <a:rPr lang="en-US" altLang="fr-FR" dirty="0"/>
                <a:t>&lt;1) increase the NF, especially when they are in front </a:t>
              </a:r>
            </a:p>
            <a:p>
              <a:pPr defTabSz="571472"/>
              <a:r>
                <a:rPr lang="en-US" altLang="fr-FR" dirty="0"/>
                <a:t>of the receiver chain </a:t>
              </a:r>
              <a:r>
                <a:rPr lang="en-US" altLang="fr-FR" b="1" i="1" dirty="0"/>
                <a:t>(antenna filter, image rejection filter, antenna switch ).</a:t>
              </a:r>
              <a:endParaRPr lang="en-US" altLang="fr-FR" dirty="0"/>
            </a:p>
          </p:txBody>
        </p:sp>
        <p:sp>
          <p:nvSpPr>
            <p:cNvPr id="36902" name="Flèche droite 67"/>
            <p:cNvSpPr>
              <a:spLocks noChangeArrowheads="1"/>
            </p:cNvSpPr>
            <p:nvPr/>
          </p:nvSpPr>
          <p:spPr bwMode="auto">
            <a:xfrm>
              <a:off x="12016830" y="5232154"/>
              <a:ext cx="1017817" cy="105949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3366FF"/>
            </a:solidFill>
            <a:ln w="12699" algn="ctr">
              <a:solidFill>
                <a:srgbClr val="3366FF"/>
              </a:solidFill>
              <a:round/>
              <a:headEnd/>
              <a:tailEnd/>
            </a:ln>
          </p:spPr>
          <p:txBody>
            <a:bodyPr wrap="square">
              <a:spAutoFit/>
            </a:bodyPr>
            <a:lstStyle/>
            <a:p>
              <a:endParaRPr lang="en-US" altLang="fr-FR" dirty="0"/>
            </a:p>
          </p:txBody>
        </p:sp>
        <p:sp>
          <p:nvSpPr>
            <p:cNvPr id="36903" name="ZoneTexte 68"/>
            <p:cNvSpPr txBox="1">
              <a:spLocks noChangeArrowheads="1"/>
            </p:cNvSpPr>
            <p:nvPr/>
          </p:nvSpPr>
          <p:spPr bwMode="auto">
            <a:xfrm>
              <a:off x="13616728" y="5495222"/>
              <a:ext cx="1017817" cy="53335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altLang="fr-FR" b="1" dirty="0"/>
                <a:t>LNA</a:t>
              </a:r>
            </a:p>
          </p:txBody>
        </p:sp>
      </p:grpSp>
      <p:sp>
        <p:nvSpPr>
          <p:cNvPr id="71" name="Rectangle 223"/>
          <p:cNvSpPr>
            <a:spLocks noChangeArrowheads="1"/>
          </p:cNvSpPr>
          <p:nvPr/>
        </p:nvSpPr>
        <p:spPr bwMode="auto">
          <a:xfrm>
            <a:off x="8661285" y="667469"/>
            <a:ext cx="82426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altLang="fr-FR" sz="900" b="1" i="1" dirty="0"/>
              <a:t>RF Basis</a:t>
            </a:r>
            <a:endParaRPr lang="fr-FR" altLang="fr-FR" sz="900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F3B28-3B4C-C4EA-1295-ECB118E328C1}"/>
              </a:ext>
            </a:extLst>
          </p:cNvPr>
          <p:cNvSpPr txBox="1">
            <a:spLocks/>
          </p:cNvSpPr>
          <p:nvPr/>
        </p:nvSpPr>
        <p:spPr>
          <a:xfrm>
            <a:off x="773832" y="52230"/>
            <a:ext cx="7063204" cy="94180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LNA Design considerations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 err="1">
                <a:solidFill>
                  <a:schemeClr val="tx1"/>
                </a:solidFill>
              </a:rPr>
              <a:t>Friss</a:t>
            </a:r>
            <a:r>
              <a:rPr lang="en-US" sz="3200" b="0" dirty="0">
                <a:solidFill>
                  <a:schemeClr val="tx1"/>
                </a:solidFill>
              </a:rPr>
              <a:t> Formula</a:t>
            </a:r>
          </a:p>
        </p:txBody>
      </p:sp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876589" y="1175906"/>
            <a:ext cx="8999831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fr-FR" b="1" i="1" dirty="0">
                <a:latin typeface="+mn-lt"/>
                <a:cs typeface="Times New Roman" pitchFamily="18" charset="0"/>
              </a:rPr>
              <a:t>System point of </a:t>
            </a:r>
            <a:r>
              <a:rPr lang="en-US" altLang="fr-FR" b="1" i="1" dirty="0" err="1">
                <a:latin typeface="+mn-lt"/>
                <a:cs typeface="Times New Roman" pitchFamily="18" charset="0"/>
              </a:rPr>
              <a:t>vue</a:t>
            </a:r>
            <a:endParaRPr lang="en-US" altLang="fr-FR" b="1" dirty="0">
              <a:latin typeface="+mn-lt"/>
            </a:endParaRPr>
          </a:p>
          <a:p>
            <a:pPr>
              <a:defRPr/>
            </a:pPr>
            <a:endParaRPr lang="en-US" altLang="fr-FR" dirty="0"/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US" altLang="fr-FR" dirty="0">
                <a:latin typeface="+mn-lt"/>
                <a:cs typeface="Times New Roman" pitchFamily="18" charset="0"/>
              </a:rPr>
              <a:t>LNA is the first device due to </a:t>
            </a:r>
            <a:r>
              <a:rPr lang="en-US" altLang="fr-FR" dirty="0" err="1">
                <a:latin typeface="+mn-lt"/>
                <a:cs typeface="Times New Roman" pitchFamily="18" charset="0"/>
              </a:rPr>
              <a:t>Friss</a:t>
            </a:r>
            <a:r>
              <a:rPr lang="en-US" altLang="fr-FR" dirty="0">
                <a:latin typeface="+mn-lt"/>
                <a:cs typeface="Times New Roman" pitchFamily="18" charset="0"/>
              </a:rPr>
              <a:t> formula</a:t>
            </a: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US" altLang="fr-FR" dirty="0">
                <a:latin typeface="+mn-lt"/>
                <a:cs typeface="Times New Roman" pitchFamily="18" charset="0"/>
              </a:rPr>
              <a:t>Antenna is mainly 50 W.</a:t>
            </a:r>
          </a:p>
          <a:p>
            <a:pPr marL="214303" indent="-214303">
              <a:buFont typeface="Arial" panose="020B0604020202020204" pitchFamily="34" charset="0"/>
              <a:buChar char="•"/>
              <a:defRPr/>
            </a:pPr>
            <a:endParaRPr lang="en-US" altLang="fr-FR" dirty="0">
              <a:latin typeface="+mj-lt"/>
              <a:cs typeface="Times New Roman" pitchFamily="18" charset="0"/>
            </a:endParaRPr>
          </a:p>
          <a:p>
            <a:pPr>
              <a:defRPr/>
            </a:pPr>
            <a:br>
              <a:rPr lang="en-US" altLang="fr-FR" dirty="0">
                <a:latin typeface="+mj-lt"/>
                <a:cs typeface="Times New Roman" pitchFamily="18" charset="0"/>
              </a:rPr>
            </a:br>
            <a:endParaRPr lang="en-US" altLang="fr-FR" dirty="0">
              <a:latin typeface="+mj-lt"/>
              <a:cs typeface="Times New Roman" pitchFamily="18" charset="0"/>
            </a:endParaRPr>
          </a:p>
          <a:p>
            <a:pPr>
              <a:defRPr/>
            </a:pPr>
            <a:r>
              <a:rPr lang="en-US" altLang="fr-FR" b="1" i="1" dirty="0">
                <a:latin typeface="+mn-lt"/>
                <a:cs typeface="Times New Roman" pitchFamily="18" charset="0"/>
              </a:rPr>
              <a:t>In CMOS</a:t>
            </a: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US" altLang="fr-FR" dirty="0">
                <a:latin typeface="+mn-lt"/>
                <a:cs typeface="Times New Roman" pitchFamily="18" charset="0"/>
              </a:rPr>
              <a:t>Generally, the input impedance is capacitive Re (Y11) is very low</a:t>
            </a: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US" altLang="fr-FR" dirty="0">
                <a:latin typeface="+mn-lt"/>
                <a:cs typeface="Times New Roman" pitchFamily="18" charset="0"/>
              </a:rPr>
              <a:t>For example : </a:t>
            </a:r>
            <a:br>
              <a:rPr lang="en-US" altLang="fr-FR" dirty="0">
                <a:latin typeface="+mn-lt"/>
                <a:cs typeface="Times New Roman" pitchFamily="18" charset="0"/>
              </a:rPr>
            </a:br>
            <a:r>
              <a:rPr lang="en-US" altLang="fr-FR" dirty="0">
                <a:latin typeface="+mn-lt"/>
                <a:cs typeface="Times New Roman" pitchFamily="18" charset="0"/>
              </a:rPr>
              <a:t>CS amplifier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933C59-BA74-0BA2-461F-E1C2F7295E9C}"/>
              </a:ext>
            </a:extLst>
          </p:cNvPr>
          <p:cNvSpPr txBox="1">
            <a:spLocks/>
          </p:cNvSpPr>
          <p:nvPr/>
        </p:nvSpPr>
        <p:spPr>
          <a:xfrm>
            <a:off x="792963" y="36239"/>
            <a:ext cx="7063204" cy="94180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LNA Design considerations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Input patching</a:t>
            </a:r>
          </a:p>
        </p:txBody>
      </p:sp>
      <p:pic>
        <p:nvPicPr>
          <p:cNvPr id="15364" name="Picture 4" descr="RF receiver block diagram | Download Scientific Diagram">
            <a:extLst>
              <a:ext uri="{FF2B5EF4-FFF2-40B4-BE49-F238E27FC236}">
                <a16:creationId xmlns:a16="http://schemas.microsoft.com/office/drawing/2014/main" id="{D834CB5A-E90F-1727-9FD0-C86D5DAFD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82" y="970550"/>
            <a:ext cx="3312608" cy="143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B625E34-636D-8300-2E87-FD6E9DFD6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199799" y="2248872"/>
            <a:ext cx="1907423" cy="1042067"/>
          </a:xfrm>
          <a:prstGeom prst="rect">
            <a:avLst/>
          </a:prstGeom>
        </p:spPr>
      </p:pic>
      <p:sp>
        <p:nvSpPr>
          <p:cNvPr id="5" name="Triangle 4">
            <a:extLst>
              <a:ext uri="{FF2B5EF4-FFF2-40B4-BE49-F238E27FC236}">
                <a16:creationId xmlns:a16="http://schemas.microsoft.com/office/drawing/2014/main" id="{91B6E289-9DD9-59BF-B773-674B8F206016}"/>
              </a:ext>
            </a:extLst>
          </p:cNvPr>
          <p:cNvSpPr/>
          <p:nvPr/>
        </p:nvSpPr>
        <p:spPr>
          <a:xfrm rot="6893006">
            <a:off x="10068945" y="2626395"/>
            <a:ext cx="247339" cy="147971"/>
          </a:xfrm>
          <a:prstGeom prst="triangl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C27BA0-7F6C-C91B-D510-4CA1530CD1C8}"/>
              </a:ext>
            </a:extLst>
          </p:cNvPr>
          <p:cNvSpPr txBox="1"/>
          <p:nvPr/>
        </p:nvSpPr>
        <p:spPr>
          <a:xfrm>
            <a:off x="10073458" y="2787547"/>
            <a:ext cx="6190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</a:rPr>
              <a:t>LNA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021E28C-8773-88D3-C6F1-8E1CB66776CE}"/>
              </a:ext>
            </a:extLst>
          </p:cNvPr>
          <p:cNvGrpSpPr/>
          <p:nvPr/>
        </p:nvGrpSpPr>
        <p:grpSpPr>
          <a:xfrm>
            <a:off x="9463448" y="2324134"/>
            <a:ext cx="178308" cy="353240"/>
            <a:chOff x="8659368" y="3346704"/>
            <a:chExt cx="237744" cy="470986"/>
          </a:xfrm>
        </p:grpSpPr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B336B493-3679-1E96-4974-675BF8808B57}"/>
                </a:ext>
              </a:extLst>
            </p:cNvPr>
            <p:cNvCxnSpPr/>
            <p:nvPr/>
          </p:nvCxnSpPr>
          <p:spPr>
            <a:xfrm>
              <a:off x="8778240" y="3502152"/>
              <a:ext cx="0" cy="31553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55CAF5AC-2879-9972-A157-0C4F696D7376}"/>
                </a:ext>
              </a:extLst>
            </p:cNvPr>
            <p:cNvCxnSpPr>
              <a:cxnSpLocks/>
            </p:cNvCxnSpPr>
            <p:nvPr/>
          </p:nvCxnSpPr>
          <p:spPr>
            <a:xfrm>
              <a:off x="8659368" y="3346704"/>
              <a:ext cx="118872" cy="20276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9C8BDC2C-2F08-C2BC-3723-12AB46BF50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8240" y="3346704"/>
              <a:ext cx="118872" cy="20119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B8B66EFB-F4D8-AD07-D3D7-714D5042D797}"/>
              </a:ext>
            </a:extLst>
          </p:cNvPr>
          <p:cNvSpPr txBox="1"/>
          <p:nvPr/>
        </p:nvSpPr>
        <p:spPr>
          <a:xfrm>
            <a:off x="9186439" y="2657804"/>
            <a:ext cx="1087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</a:rPr>
              <a:t>Antenna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E2F5A66-D557-8FC6-3F60-1C5383193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176" y="4131135"/>
            <a:ext cx="1717381" cy="1272592"/>
          </a:xfrm>
          <a:prstGeom prst="rect">
            <a:avLst/>
          </a:prstGeom>
        </p:spPr>
      </p:pic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DAD5477-23A2-BCAD-A732-A14AAB269E5F}"/>
              </a:ext>
            </a:extLst>
          </p:cNvPr>
          <p:cNvCxnSpPr>
            <a:cxnSpLocks/>
          </p:cNvCxnSpPr>
          <p:nvPr/>
        </p:nvCxnSpPr>
        <p:spPr>
          <a:xfrm>
            <a:off x="7572463" y="1732810"/>
            <a:ext cx="0" cy="742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Virage 45">
            <a:extLst>
              <a:ext uri="{FF2B5EF4-FFF2-40B4-BE49-F238E27FC236}">
                <a16:creationId xmlns:a16="http://schemas.microsoft.com/office/drawing/2014/main" id="{CECBE09D-EFE4-11F8-9201-F5695343F4DC}"/>
              </a:ext>
            </a:extLst>
          </p:cNvPr>
          <p:cNvSpPr/>
          <p:nvPr/>
        </p:nvSpPr>
        <p:spPr>
          <a:xfrm>
            <a:off x="7186758" y="1934911"/>
            <a:ext cx="265176" cy="388649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E37FEA55-EDCF-1BA9-AB46-CE67B05E85A0}"/>
              </a:ext>
            </a:extLst>
          </p:cNvPr>
          <p:cNvSpPr txBox="1"/>
          <p:nvPr/>
        </p:nvSpPr>
        <p:spPr>
          <a:xfrm>
            <a:off x="6324741" y="2419276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+mn-lt"/>
                <a:cs typeface="Times New Roman" panose="02020603050405020304" pitchFamily="18" charset="0"/>
              </a:rPr>
              <a:t>Z</a:t>
            </a:r>
            <a:r>
              <a:rPr lang="en-US" i="1" baseline="-25000" dirty="0" err="1">
                <a:latin typeface="+mn-lt"/>
                <a:cs typeface="Times New Roman" panose="02020603050405020304" pitchFamily="18" charset="0"/>
              </a:rPr>
              <a:t>lna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=</a:t>
            </a:r>
            <a:r>
              <a:rPr lang="en-US" i="1" dirty="0" err="1">
                <a:latin typeface="+mn-lt"/>
                <a:cs typeface="Times New Roman" panose="02020603050405020304" pitchFamily="18" charset="0"/>
              </a:rPr>
              <a:t>Z</a:t>
            </a:r>
            <a:r>
              <a:rPr lang="en-US" i="1" baseline="-25000" dirty="0" err="1">
                <a:latin typeface="+mn-lt"/>
                <a:cs typeface="Times New Roman" panose="02020603050405020304" pitchFamily="18" charset="0"/>
              </a:rPr>
              <a:t>g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*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9C598FAE-1048-1494-0F7E-A68D83150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1907" y="5458592"/>
            <a:ext cx="1765735" cy="217774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DFD21129-9750-CEA6-A4CA-BDB0C1A4E2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0325" y="5761464"/>
            <a:ext cx="1326918" cy="357419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DDB70CAF-3D46-71AA-8C29-9A14D64D3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3450" y="4355941"/>
            <a:ext cx="900880" cy="1222623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E19A34E9-4D05-C2DD-00C3-9C7A5E8393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5502" y="4414173"/>
            <a:ext cx="1054343" cy="1153306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8669AA02-CA17-6EC2-AC1B-961B85C990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5300" y="4474979"/>
            <a:ext cx="1100138" cy="1100138"/>
          </a:xfrm>
          <a:prstGeom prst="rect">
            <a:avLst/>
          </a:prstGeom>
        </p:spPr>
      </p:pic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284CAA30-41E5-14A0-D580-71C5609D8727}"/>
              </a:ext>
            </a:extLst>
          </p:cNvPr>
          <p:cNvSpPr/>
          <p:nvPr/>
        </p:nvSpPr>
        <p:spPr>
          <a:xfrm>
            <a:off x="6561074" y="4188916"/>
            <a:ext cx="499513" cy="176667"/>
          </a:xfrm>
          <a:prstGeom prst="roundRect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CG</a:t>
            </a: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CA23D7C3-0558-6284-04FA-A3C7F9C23C72}"/>
              </a:ext>
            </a:extLst>
          </p:cNvPr>
          <p:cNvSpPr/>
          <p:nvPr/>
        </p:nvSpPr>
        <p:spPr>
          <a:xfrm>
            <a:off x="8288740" y="4185903"/>
            <a:ext cx="1353016" cy="244550"/>
          </a:xfrm>
          <a:prstGeom prst="roundRect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R-Feedback</a:t>
            </a:r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2DEE1E69-D442-6939-E530-3085BD710E64}"/>
              </a:ext>
            </a:extLst>
          </p:cNvPr>
          <p:cNvSpPr/>
          <p:nvPr/>
        </p:nvSpPr>
        <p:spPr>
          <a:xfrm>
            <a:off x="10044738" y="4059630"/>
            <a:ext cx="1631881" cy="370823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Inductive Degeneration</a:t>
            </a:r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B7502121-5466-2D3B-7220-486D0B1B98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9357" y="5567479"/>
            <a:ext cx="1097953" cy="407954"/>
          </a:xfrm>
          <a:prstGeom prst="rect">
            <a:avLst/>
          </a:prstGeom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8717C627-ED1A-450D-AE1B-12002CEBC1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5233" y="5640260"/>
            <a:ext cx="1381309" cy="391292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25B40B54-D2F3-6D27-0AD8-863DBD1977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52252" y="5650494"/>
            <a:ext cx="1131008" cy="37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60383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C8C2CC3-9F44-A879-BCBC-131F0439DFE1}"/>
              </a:ext>
            </a:extLst>
          </p:cNvPr>
          <p:cNvSpPr txBox="1">
            <a:spLocks/>
          </p:cNvSpPr>
          <p:nvPr/>
        </p:nvSpPr>
        <p:spPr>
          <a:xfrm>
            <a:off x="737228" y="57685"/>
            <a:ext cx="7063204" cy="94180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LNA Design considerations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Non-Linearities</a:t>
            </a:r>
          </a:p>
        </p:txBody>
      </p:sp>
      <p:sp>
        <p:nvSpPr>
          <p:cNvPr id="3" name="Text Box 24">
            <a:extLst>
              <a:ext uri="{FF2B5EF4-FFF2-40B4-BE49-F238E27FC236}">
                <a16:creationId xmlns:a16="http://schemas.microsoft.com/office/drawing/2014/main" id="{817FBC1F-1DC2-DC2E-3E5D-073FD87FA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8857" y="1435950"/>
            <a:ext cx="449162" cy="40011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defTabSz="762000"/>
            <a:r>
              <a:rPr lang="fr-FR" altLang="fr-FR"/>
              <a:t>V</a:t>
            </a:r>
            <a:r>
              <a:rPr lang="fr-FR" altLang="fr-FR" baseline="-25000"/>
              <a:t>s</a:t>
            </a:r>
            <a:endParaRPr lang="fr-FR" altLang="fr-FR"/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AF8C9EC4-A68B-9518-16CE-6ED47263C8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19331" y="2475763"/>
            <a:ext cx="31496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08A308C6-4192-F690-9B97-E3EB68A22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3756" y="2444013"/>
            <a:ext cx="470000" cy="40011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defTabSz="762000"/>
            <a:r>
              <a:rPr lang="fr-FR" altLang="fr-FR">
                <a:latin typeface="Symbol" pitchFamily="18" charset="2"/>
              </a:rPr>
              <a:t>w</a:t>
            </a:r>
            <a:r>
              <a:rPr lang="fr-FR" altLang="fr-FR" baseline="-25000"/>
              <a:t>1</a:t>
            </a:r>
            <a:endParaRPr lang="fr-FR" altLang="fr-FR"/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67AC4585-E439-2CD1-CD50-AC40F19A0B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57631" y="1750277"/>
            <a:ext cx="0" cy="715963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1A628940-BE0A-3E3A-7F53-2602C09B3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6657" y="2434488"/>
            <a:ext cx="445956" cy="40011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defTabSz="762000"/>
            <a:r>
              <a:rPr lang="fr-FR" altLang="fr-FR">
                <a:latin typeface="Symbol" pitchFamily="18" charset="2"/>
              </a:rPr>
              <a:t>w</a:t>
            </a:r>
            <a:r>
              <a:rPr lang="fr-FR" altLang="fr-FR" baseline="-25000">
                <a:latin typeface="Symbol" pitchFamily="18" charset="2"/>
              </a:rPr>
              <a:t>2</a:t>
            </a:r>
            <a:endParaRPr lang="fr-FR" altLang="fr-FR"/>
          </a:p>
        </p:txBody>
      </p:sp>
      <p:sp>
        <p:nvSpPr>
          <p:cNvPr id="14" name="Line 15">
            <a:extLst>
              <a:ext uri="{FF2B5EF4-FFF2-40B4-BE49-F238E27FC236}">
                <a16:creationId xmlns:a16="http://schemas.microsoft.com/office/drawing/2014/main" id="{8BF934BD-7740-065A-7700-862DBD979E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4731" y="1759802"/>
            <a:ext cx="0" cy="715963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15" name="Text Box 16">
            <a:extLst>
              <a:ext uri="{FF2B5EF4-FFF2-40B4-BE49-F238E27FC236}">
                <a16:creationId xmlns:a16="http://schemas.microsoft.com/office/drawing/2014/main" id="{3BC8B38A-D946-0317-F54B-4777D40F1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6857" y="2707538"/>
            <a:ext cx="950901" cy="40011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defTabSz="762000"/>
            <a:r>
              <a:rPr lang="fr-FR" altLang="fr-FR" sz="1600">
                <a:latin typeface="Symbol" pitchFamily="18" charset="2"/>
              </a:rPr>
              <a:t>2</a:t>
            </a:r>
            <a:r>
              <a:rPr lang="fr-FR" altLang="fr-FR">
                <a:latin typeface="Symbol" pitchFamily="18" charset="2"/>
              </a:rPr>
              <a:t>w</a:t>
            </a:r>
            <a:r>
              <a:rPr lang="fr-FR" altLang="fr-FR" baseline="-25000">
                <a:latin typeface="Symbol" pitchFamily="18" charset="2"/>
              </a:rPr>
              <a:t>1</a:t>
            </a:r>
            <a:r>
              <a:rPr lang="fr-FR" altLang="fr-FR">
                <a:latin typeface="Symbol" pitchFamily="18" charset="2"/>
              </a:rPr>
              <a:t>-w</a:t>
            </a:r>
            <a:r>
              <a:rPr lang="fr-FR" altLang="fr-FR" baseline="-25000">
                <a:latin typeface="Symbol" pitchFamily="18" charset="2"/>
              </a:rPr>
              <a:t>2</a:t>
            </a: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9CEBB8B5-F343-D20D-A19B-17F8C869F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357" y="2698013"/>
            <a:ext cx="950901" cy="40011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defTabSz="762000"/>
            <a:r>
              <a:rPr lang="fr-FR" altLang="fr-FR" sz="1600">
                <a:latin typeface="Symbol" pitchFamily="18" charset="2"/>
              </a:rPr>
              <a:t>2</a:t>
            </a:r>
            <a:r>
              <a:rPr lang="fr-FR" altLang="fr-FR">
                <a:latin typeface="Symbol" pitchFamily="18" charset="2"/>
              </a:rPr>
              <a:t>w</a:t>
            </a:r>
            <a:r>
              <a:rPr lang="fr-FR" altLang="fr-FR" baseline="-25000">
                <a:latin typeface="Symbol" pitchFamily="18" charset="2"/>
              </a:rPr>
              <a:t>2</a:t>
            </a:r>
            <a:r>
              <a:rPr lang="fr-FR" altLang="fr-FR">
                <a:latin typeface="Symbol" pitchFamily="18" charset="2"/>
              </a:rPr>
              <a:t>-w</a:t>
            </a:r>
            <a:r>
              <a:rPr lang="fr-FR" altLang="fr-FR" baseline="-25000">
                <a:latin typeface="Symbol" pitchFamily="18" charset="2"/>
              </a:rPr>
              <a:t>1</a:t>
            </a:r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BE32DB8F-C457-6770-B3F4-598AA7DA33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71831" y="2494813"/>
            <a:ext cx="0" cy="21590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F0702A46-1875-818A-08D1-5533629FB862}"/>
              </a:ext>
            </a:extLst>
          </p:cNvPr>
          <p:cNvSpPr>
            <a:spLocks noChangeShapeType="1"/>
          </p:cNvSpPr>
          <p:nvPr/>
        </p:nvSpPr>
        <p:spPr bwMode="auto">
          <a:xfrm>
            <a:off x="8100531" y="2485290"/>
            <a:ext cx="0" cy="263525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68645E67-4B4E-EA72-83F0-1B2E862FF2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00531" y="2013802"/>
            <a:ext cx="0" cy="461963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0" name="Line 21">
            <a:extLst>
              <a:ext uri="{FF2B5EF4-FFF2-40B4-BE49-F238E27FC236}">
                <a16:creationId xmlns:a16="http://schemas.microsoft.com/office/drawing/2014/main" id="{956EDDF7-1B0B-E138-4D36-AB9BAE74FB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71831" y="2013802"/>
            <a:ext cx="0" cy="461963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fr-FR"/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id="{16A6DE7B-3ED7-8846-EF57-D53BAD4F9732}"/>
              </a:ext>
            </a:extLst>
          </p:cNvPr>
          <p:cNvGrpSpPr>
            <a:grpSpLocks/>
          </p:cNvGrpSpPr>
          <p:nvPr/>
        </p:nvGrpSpPr>
        <p:grpSpPr bwMode="auto">
          <a:xfrm>
            <a:off x="3120544" y="2093176"/>
            <a:ext cx="1422400" cy="757043"/>
            <a:chOff x="272" y="1104"/>
            <a:chExt cx="1144" cy="1302"/>
          </a:xfrm>
        </p:grpSpPr>
        <p:sp>
          <p:nvSpPr>
            <p:cNvPr id="22" name="Line 4">
              <a:extLst>
                <a:ext uri="{FF2B5EF4-FFF2-40B4-BE49-F238E27FC236}">
                  <a16:creationId xmlns:a16="http://schemas.microsoft.com/office/drawing/2014/main" id="{BC91EC4F-C9BB-3BAC-2B5C-7A32E71392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1720"/>
              <a:ext cx="1144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" name="Line 5">
              <a:extLst>
                <a:ext uri="{FF2B5EF4-FFF2-40B4-BE49-F238E27FC236}">
                  <a16:creationId xmlns:a16="http://schemas.microsoft.com/office/drawing/2014/main" id="{D9F33B7E-7018-2EB7-EDB5-611754F5A9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8" y="1104"/>
              <a:ext cx="0" cy="608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4" name="Text Box 6">
              <a:extLst>
                <a:ext uri="{FF2B5EF4-FFF2-40B4-BE49-F238E27FC236}">
                  <a16:creationId xmlns:a16="http://schemas.microsoft.com/office/drawing/2014/main" id="{04B00A63-2D5E-EEEB-DEE9-7E0778B12D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8" y="1710"/>
              <a:ext cx="359" cy="688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defTabSz="762000"/>
              <a:r>
                <a:rPr lang="fr-FR" altLang="fr-FR">
                  <a:latin typeface="Symbol" pitchFamily="18" charset="2"/>
                </a:rPr>
                <a:t>w</a:t>
              </a:r>
              <a:r>
                <a:rPr lang="fr-FR" altLang="fr-FR" baseline="-25000">
                  <a:latin typeface="Symbol" pitchFamily="18" charset="2"/>
                </a:rPr>
                <a:t>2</a:t>
              </a:r>
              <a:endParaRPr lang="fr-FR" altLang="fr-FR"/>
            </a:p>
          </p:txBody>
        </p:sp>
        <p:sp>
          <p:nvSpPr>
            <p:cNvPr id="25" name="Text Box 7">
              <a:extLst>
                <a:ext uri="{FF2B5EF4-FFF2-40B4-BE49-F238E27FC236}">
                  <a16:creationId xmlns:a16="http://schemas.microsoft.com/office/drawing/2014/main" id="{32B5F866-6FEF-C26C-A834-8F0F252C06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5" y="1718"/>
              <a:ext cx="378" cy="688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defTabSz="762000"/>
              <a:r>
                <a:rPr lang="fr-FR" altLang="fr-FR">
                  <a:latin typeface="Symbol" pitchFamily="18" charset="2"/>
                </a:rPr>
                <a:t>w</a:t>
              </a:r>
              <a:r>
                <a:rPr lang="fr-FR" altLang="fr-FR" baseline="-25000"/>
                <a:t>1</a:t>
              </a:r>
              <a:endParaRPr lang="fr-FR" altLang="fr-FR"/>
            </a:p>
          </p:txBody>
        </p:sp>
        <p:sp>
          <p:nvSpPr>
            <p:cNvPr id="26" name="Line 8">
              <a:extLst>
                <a:ext uri="{FF2B5EF4-FFF2-40B4-BE49-F238E27FC236}">
                  <a16:creationId xmlns:a16="http://schemas.microsoft.com/office/drawing/2014/main" id="{2A529F7D-18DF-0F0C-2A37-E539EE3D5A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2" y="1104"/>
              <a:ext cx="0" cy="608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27" name="Text Box 26">
            <a:extLst>
              <a:ext uri="{FF2B5EF4-FFF2-40B4-BE49-F238E27FC236}">
                <a16:creationId xmlns:a16="http://schemas.microsoft.com/office/drawing/2014/main" id="{9F6ED4E2-793B-E04B-DD3B-3944F7206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0058" y="1637563"/>
            <a:ext cx="582211" cy="40011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defTabSz="762000"/>
            <a:r>
              <a:rPr lang="fr-FR" altLang="fr-FR"/>
              <a:t>V</a:t>
            </a:r>
            <a:r>
              <a:rPr lang="fr-FR" altLang="fr-FR" baseline="-25000"/>
              <a:t>int</a:t>
            </a:r>
            <a:endParaRPr lang="fr-FR" altLang="fr-FR"/>
          </a:p>
        </p:txBody>
      </p:sp>
      <p:grpSp>
        <p:nvGrpSpPr>
          <p:cNvPr id="28" name="Group 87">
            <a:extLst>
              <a:ext uri="{FF2B5EF4-FFF2-40B4-BE49-F238E27FC236}">
                <a16:creationId xmlns:a16="http://schemas.microsoft.com/office/drawing/2014/main" id="{0F361BE0-5B52-970F-EC30-E28AFD9DAADD}"/>
              </a:ext>
            </a:extLst>
          </p:cNvPr>
          <p:cNvGrpSpPr>
            <a:grpSpLocks/>
          </p:cNvGrpSpPr>
          <p:nvPr/>
        </p:nvGrpSpPr>
        <p:grpSpPr bwMode="auto">
          <a:xfrm>
            <a:off x="4593850" y="2029715"/>
            <a:ext cx="1422400" cy="873125"/>
            <a:chOff x="2047" y="1443"/>
            <a:chExt cx="896" cy="350"/>
          </a:xfrm>
          <a:solidFill>
            <a:srgbClr val="FFC000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3C0D17-AFFC-3568-0AAE-4D90B1C67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2" y="1443"/>
              <a:ext cx="619" cy="350"/>
            </a:xfrm>
            <a:prstGeom prst="rect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fr-FR" altLang="fr-FR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52C67C5-25DC-92ED-742A-E13507BD46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0" y="1482"/>
              <a:ext cx="307" cy="254"/>
              <a:chOff x="2528" y="2609"/>
              <a:chExt cx="382" cy="417"/>
            </a:xfrm>
            <a:grpFill/>
          </p:grpSpPr>
          <p:sp>
            <p:nvSpPr>
              <p:cNvPr id="33" name="Freeform 30">
                <a:extLst>
                  <a:ext uri="{FF2B5EF4-FFF2-40B4-BE49-F238E27FC236}">
                    <a16:creationId xmlns:a16="http://schemas.microsoft.com/office/drawing/2014/main" id="{14D12EF0-4BE9-CB1A-D3D4-33FB15132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8" y="2670"/>
                <a:ext cx="382" cy="293"/>
              </a:xfrm>
              <a:custGeom>
                <a:avLst/>
                <a:gdLst>
                  <a:gd name="T0" fmla="*/ 225328 w 352"/>
                  <a:gd name="T1" fmla="*/ 0 h 313"/>
                  <a:gd name="T2" fmla="*/ 147859 w 352"/>
                  <a:gd name="T3" fmla="*/ 7 h 313"/>
                  <a:gd name="T4" fmla="*/ 94051 w 352"/>
                  <a:gd name="T5" fmla="*/ 7 h 313"/>
                  <a:gd name="T6" fmla="*/ 28713 w 352"/>
                  <a:gd name="T7" fmla="*/ 7 h 313"/>
                  <a:gd name="T8" fmla="*/ 0 w 352"/>
                  <a:gd name="T9" fmla="*/ 7 h 3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2"/>
                  <a:gd name="T16" fmla="*/ 0 h 313"/>
                  <a:gd name="T17" fmla="*/ 352 w 352"/>
                  <a:gd name="T18" fmla="*/ 313 h 3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2" h="313">
                    <a:moveTo>
                      <a:pt x="352" y="0"/>
                    </a:moveTo>
                    <a:cubicBezTo>
                      <a:pt x="308" y="16"/>
                      <a:pt x="265" y="33"/>
                      <a:pt x="231" y="71"/>
                    </a:cubicBezTo>
                    <a:cubicBezTo>
                      <a:pt x="197" y="109"/>
                      <a:pt x="178" y="193"/>
                      <a:pt x="147" y="231"/>
                    </a:cubicBezTo>
                    <a:cubicBezTo>
                      <a:pt x="116" y="269"/>
                      <a:pt x="69" y="289"/>
                      <a:pt x="45" y="301"/>
                    </a:cubicBezTo>
                    <a:cubicBezTo>
                      <a:pt x="21" y="313"/>
                      <a:pt x="6" y="301"/>
                      <a:pt x="0" y="301"/>
                    </a:cubicBezTo>
                  </a:path>
                </a:pathLst>
              </a:cu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34" name="Line 31">
                <a:extLst>
                  <a:ext uri="{FF2B5EF4-FFF2-40B4-BE49-F238E27FC236}">
                    <a16:creationId xmlns:a16="http://schemas.microsoft.com/office/drawing/2014/main" id="{8826BA07-0C9E-1408-0D59-8D141A9433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6" y="2609"/>
                <a:ext cx="0" cy="417"/>
              </a:xfrm>
              <a:prstGeom prst="line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35" name="Line 32">
                <a:extLst>
                  <a:ext uri="{FF2B5EF4-FFF2-40B4-BE49-F238E27FC236}">
                    <a16:creationId xmlns:a16="http://schemas.microsoft.com/office/drawing/2014/main" id="{46F2C902-1E2A-F94B-5230-1BC5A4B58A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79" y="2808"/>
                <a:ext cx="319" cy="1"/>
              </a:xfrm>
              <a:prstGeom prst="line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31" name="Line 33">
              <a:extLst>
                <a:ext uri="{FF2B5EF4-FFF2-40B4-BE49-F238E27FC236}">
                  <a16:creationId xmlns:a16="http://schemas.microsoft.com/office/drawing/2014/main" id="{BF977DA7-3427-127C-C676-6E871A04DA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7" y="1618"/>
              <a:ext cx="155" cy="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fr-FR" dirty="0"/>
            </a:p>
          </p:txBody>
        </p:sp>
        <p:sp>
          <p:nvSpPr>
            <p:cNvPr id="32" name="Line 34">
              <a:extLst>
                <a:ext uri="{FF2B5EF4-FFF2-40B4-BE49-F238E27FC236}">
                  <a16:creationId xmlns:a16="http://schemas.microsoft.com/office/drawing/2014/main" id="{C3524A78-AD4A-BA90-CEFB-FA84F08151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1" y="1618"/>
              <a:ext cx="122" cy="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36" name="Text Box 36">
            <a:extLst>
              <a:ext uri="{FF2B5EF4-FFF2-40B4-BE49-F238E27FC236}">
                <a16:creationId xmlns:a16="http://schemas.microsoft.com/office/drawing/2014/main" id="{5366F2E9-B0A9-076F-95DF-6FC53A04E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258" y="1656613"/>
            <a:ext cx="582211" cy="40011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defTabSz="762000"/>
            <a:r>
              <a:rPr lang="fr-FR" altLang="fr-FR"/>
              <a:t>V</a:t>
            </a:r>
            <a:r>
              <a:rPr lang="fr-FR" altLang="fr-FR" baseline="-25000"/>
              <a:t>int</a:t>
            </a:r>
            <a:endParaRPr lang="fr-FR" altLang="fr-FR"/>
          </a:p>
        </p:txBody>
      </p:sp>
      <p:sp>
        <p:nvSpPr>
          <p:cNvPr id="37" name="Rectangle 40">
            <a:extLst>
              <a:ext uri="{FF2B5EF4-FFF2-40B4-BE49-F238E27FC236}">
                <a16:creationId xmlns:a16="http://schemas.microsoft.com/office/drawing/2014/main" id="{B1422711-BDA5-1922-7BF4-F2EFDE617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071" y="1197144"/>
            <a:ext cx="6294415" cy="40011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defTabSz="762000"/>
            <a:r>
              <a:rPr lang="en-US" altLang="fr-FR" dirty="0">
                <a:latin typeface="Symbol" pitchFamily="18" charset="2"/>
                <a:cs typeface="Sakkal Majalla" pitchFamily="2" charset="-78"/>
              </a:rPr>
              <a:t>w</a:t>
            </a:r>
            <a:r>
              <a:rPr lang="en-US" altLang="fr-FR" baseline="-25000" dirty="0"/>
              <a:t>1</a:t>
            </a:r>
            <a:r>
              <a:rPr lang="en-US" altLang="fr-FR" dirty="0"/>
              <a:t> and </a:t>
            </a:r>
            <a:r>
              <a:rPr lang="en-US" altLang="fr-FR" dirty="0">
                <a:latin typeface="Symbol" pitchFamily="18" charset="2"/>
                <a:cs typeface="Sakkal Majalla" pitchFamily="2" charset="-78"/>
              </a:rPr>
              <a:t>w</a:t>
            </a:r>
            <a:r>
              <a:rPr lang="en-US" altLang="fr-FR" baseline="-25000" dirty="0"/>
              <a:t>2</a:t>
            </a:r>
            <a:r>
              <a:rPr lang="en-US" altLang="fr-FR" dirty="0"/>
              <a:t> are 2 harmonics of the wanted signal</a:t>
            </a:r>
            <a:endParaRPr lang="en-US" altLang="fr-FR" b="1" dirty="0"/>
          </a:p>
        </p:txBody>
      </p:sp>
      <p:sp>
        <p:nvSpPr>
          <p:cNvPr id="38" name="Rectangle 56">
            <a:extLst>
              <a:ext uri="{FF2B5EF4-FFF2-40B4-BE49-F238E27FC236}">
                <a16:creationId xmlns:a16="http://schemas.microsoft.com/office/drawing/2014/main" id="{62955ECE-12BB-4EA0-8F95-FE5F2919B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680" y="5775577"/>
            <a:ext cx="1855788" cy="40011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762000"/>
            <a:r>
              <a:rPr lang="fr-FR" altLang="fr-FR" b="1" dirty="0"/>
              <a:t>20logV</a:t>
            </a:r>
            <a:r>
              <a:rPr lang="fr-FR" altLang="fr-FR" sz="2400" b="1" baseline="-25000" dirty="0"/>
              <a:t>e</a:t>
            </a:r>
            <a:r>
              <a:rPr lang="fr-FR" altLang="fr-FR" b="1" baseline="-25000" dirty="0"/>
              <a:t>IP3</a:t>
            </a:r>
          </a:p>
        </p:txBody>
      </p:sp>
      <p:sp>
        <p:nvSpPr>
          <p:cNvPr id="39" name="Text Box 91">
            <a:extLst>
              <a:ext uri="{FF2B5EF4-FFF2-40B4-BE49-F238E27FC236}">
                <a16:creationId xmlns:a16="http://schemas.microsoft.com/office/drawing/2014/main" id="{CFF182BD-67F2-7A93-CD8C-6071E0A7AB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3617" y="3391817"/>
            <a:ext cx="4435830" cy="40011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defTabSz="762000"/>
            <a:r>
              <a:rPr lang="en-US" altLang="fr-FR" i="1" dirty="0"/>
              <a:t>Never reached in measurement !</a:t>
            </a:r>
            <a:endParaRPr lang="en-US" altLang="fr-FR" dirty="0"/>
          </a:p>
        </p:txBody>
      </p:sp>
      <p:sp>
        <p:nvSpPr>
          <p:cNvPr id="40" name="Oval 70">
            <a:extLst>
              <a:ext uri="{FF2B5EF4-FFF2-40B4-BE49-F238E27FC236}">
                <a16:creationId xmlns:a16="http://schemas.microsoft.com/office/drawing/2014/main" id="{FFBEE930-5122-AC63-9FF5-C67C0ACF0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5606" y="3712282"/>
            <a:ext cx="547687" cy="534988"/>
          </a:xfrm>
          <a:prstGeom prst="ellipse">
            <a:avLst/>
          </a:prstGeom>
          <a:solidFill>
            <a:schemeClr val="bg1"/>
          </a:solidFill>
          <a:ln w="12699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fr-FR" altLang="fr-FR"/>
          </a:p>
        </p:txBody>
      </p:sp>
      <p:graphicFrame>
        <p:nvGraphicFramePr>
          <p:cNvPr id="41" name="Object 47">
            <a:extLst>
              <a:ext uri="{FF2B5EF4-FFF2-40B4-BE49-F238E27FC236}">
                <a16:creationId xmlns:a16="http://schemas.microsoft.com/office/drawing/2014/main" id="{F67EB89D-3E66-3B1A-AB2F-10D53BBE91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146510"/>
              </p:ext>
            </p:extLst>
          </p:nvPr>
        </p:nvGraphicFramePr>
        <p:xfrm>
          <a:off x="1061168" y="3951995"/>
          <a:ext cx="803275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47700" imgH="228600" progId="Equation.DSMT4">
                  <p:embed/>
                </p:oleObj>
              </mc:Choice>
              <mc:Fallback>
                <p:oleObj name="Equation" r:id="rId3" imgW="647700" imgH="228600" progId="Equation.DSMT4">
                  <p:embed/>
                  <p:pic>
                    <p:nvPicPr>
                      <p:cNvPr id="41" name="Object 47">
                        <a:extLst>
                          <a:ext uri="{FF2B5EF4-FFF2-40B4-BE49-F238E27FC236}">
                            <a16:creationId xmlns:a16="http://schemas.microsoft.com/office/drawing/2014/main" id="{F67EB89D-3E66-3B1A-AB2F-10D53BBE91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1168" y="3951995"/>
                        <a:ext cx="803275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Line 43">
            <a:extLst>
              <a:ext uri="{FF2B5EF4-FFF2-40B4-BE49-F238E27FC236}">
                <a16:creationId xmlns:a16="http://schemas.microsoft.com/office/drawing/2014/main" id="{3EAFBB13-0DC7-D28A-FC1D-9DFC77EB09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6541" y="3644022"/>
            <a:ext cx="0" cy="2020887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3" name="Line 44">
            <a:extLst>
              <a:ext uri="{FF2B5EF4-FFF2-40B4-BE49-F238E27FC236}">
                <a16:creationId xmlns:a16="http://schemas.microsoft.com/office/drawing/2014/main" id="{9AC8B9C4-2994-6587-A9B9-66927514A6DB}"/>
              </a:ext>
            </a:extLst>
          </p:cNvPr>
          <p:cNvSpPr>
            <a:spLocks noChangeShapeType="1"/>
          </p:cNvSpPr>
          <p:nvPr/>
        </p:nvSpPr>
        <p:spPr bwMode="auto">
          <a:xfrm>
            <a:off x="880193" y="5677607"/>
            <a:ext cx="3146425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4" name="Line 48">
            <a:extLst>
              <a:ext uri="{FF2B5EF4-FFF2-40B4-BE49-F238E27FC236}">
                <a16:creationId xmlns:a16="http://schemas.microsoft.com/office/drawing/2014/main" id="{9B885699-FE2A-EC7E-F1F3-2C83735E7B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9241" y="4301247"/>
            <a:ext cx="1041400" cy="568325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5" name="Line 49">
            <a:extLst>
              <a:ext uri="{FF2B5EF4-FFF2-40B4-BE49-F238E27FC236}">
                <a16:creationId xmlns:a16="http://schemas.microsoft.com/office/drawing/2014/main" id="{B13B7070-EE37-D7A7-983D-6AB9AC4805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75516" y="4852109"/>
            <a:ext cx="476250" cy="836613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6" name="Line 50">
            <a:extLst>
              <a:ext uri="{FF2B5EF4-FFF2-40B4-BE49-F238E27FC236}">
                <a16:creationId xmlns:a16="http://schemas.microsoft.com/office/drawing/2014/main" id="{302120B3-8268-A328-F450-6A342FE1FBE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4529" y="3951995"/>
            <a:ext cx="0" cy="1725612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7" name="Line 52">
            <a:extLst>
              <a:ext uri="{FF2B5EF4-FFF2-40B4-BE49-F238E27FC236}">
                <a16:creationId xmlns:a16="http://schemas.microsoft.com/office/drawing/2014/main" id="{3F0F9D8F-116B-CC41-6C4B-E54FD0D576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23181" y="3796420"/>
            <a:ext cx="866775" cy="512762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8" name="Freeform 55">
            <a:extLst>
              <a:ext uri="{FF2B5EF4-FFF2-40B4-BE49-F238E27FC236}">
                <a16:creationId xmlns:a16="http://schemas.microsoft.com/office/drawing/2014/main" id="{7FF1299B-762B-025A-F13C-683FB1D1C426}"/>
              </a:ext>
            </a:extLst>
          </p:cNvPr>
          <p:cNvSpPr>
            <a:spLocks/>
          </p:cNvSpPr>
          <p:nvPr/>
        </p:nvSpPr>
        <p:spPr bwMode="auto">
          <a:xfrm>
            <a:off x="1939054" y="4223457"/>
            <a:ext cx="361950" cy="82550"/>
          </a:xfrm>
          <a:custGeom>
            <a:avLst/>
            <a:gdLst>
              <a:gd name="T0" fmla="*/ 0 w 232"/>
              <a:gd name="T1" fmla="*/ 2147483647 h 56"/>
              <a:gd name="T2" fmla="*/ 2147483647 w 232"/>
              <a:gd name="T3" fmla="*/ 2147483647 h 56"/>
              <a:gd name="T4" fmla="*/ 2147483647 w 232"/>
              <a:gd name="T5" fmla="*/ 2147483647 h 56"/>
              <a:gd name="T6" fmla="*/ 2147483647 w 232"/>
              <a:gd name="T7" fmla="*/ 0 h 56"/>
              <a:gd name="T8" fmla="*/ 0 60000 65536"/>
              <a:gd name="T9" fmla="*/ 0 60000 65536"/>
              <a:gd name="T10" fmla="*/ 0 60000 65536"/>
              <a:gd name="T11" fmla="*/ 0 60000 65536"/>
              <a:gd name="T12" fmla="*/ 0 w 232"/>
              <a:gd name="T13" fmla="*/ 0 h 56"/>
              <a:gd name="T14" fmla="*/ 232 w 232"/>
              <a:gd name="T15" fmla="*/ 56 h 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2" h="56">
                <a:moveTo>
                  <a:pt x="0" y="56"/>
                </a:moveTo>
                <a:cubicBezTo>
                  <a:pt x="21" y="44"/>
                  <a:pt x="42" y="33"/>
                  <a:pt x="68" y="24"/>
                </a:cubicBezTo>
                <a:cubicBezTo>
                  <a:pt x="94" y="15"/>
                  <a:pt x="129" y="8"/>
                  <a:pt x="156" y="4"/>
                </a:cubicBezTo>
                <a:cubicBezTo>
                  <a:pt x="183" y="0"/>
                  <a:pt x="207" y="0"/>
                  <a:pt x="232" y="0"/>
                </a:cubicBezTo>
              </a:path>
            </a:pathLst>
          </a:cu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fr-FR"/>
          </a:p>
        </p:txBody>
      </p:sp>
      <p:graphicFrame>
        <p:nvGraphicFramePr>
          <p:cNvPr id="49" name="Object 59">
            <a:extLst>
              <a:ext uri="{FF2B5EF4-FFF2-40B4-BE49-F238E27FC236}">
                <a16:creationId xmlns:a16="http://schemas.microsoft.com/office/drawing/2014/main" id="{929D081C-4C89-5E95-88B0-7AA8DDD697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700787"/>
              </p:ext>
            </p:extLst>
          </p:nvPr>
        </p:nvGraphicFramePr>
        <p:xfrm>
          <a:off x="3318593" y="5361695"/>
          <a:ext cx="849313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47700" imgH="228600" progId="Equation.DSMT4">
                  <p:embed/>
                </p:oleObj>
              </mc:Choice>
              <mc:Fallback>
                <p:oleObj name="Equation" r:id="rId5" imgW="647700" imgH="228600" progId="Equation.DSMT4">
                  <p:embed/>
                  <p:pic>
                    <p:nvPicPr>
                      <p:cNvPr id="49" name="Object 59">
                        <a:extLst>
                          <a:ext uri="{FF2B5EF4-FFF2-40B4-BE49-F238E27FC236}">
                            <a16:creationId xmlns:a16="http://schemas.microsoft.com/office/drawing/2014/main" id="{929D081C-4C89-5E95-88B0-7AA8DDD697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8593" y="5361695"/>
                        <a:ext cx="849313" cy="303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Line 60">
            <a:extLst>
              <a:ext uri="{FF2B5EF4-FFF2-40B4-BE49-F238E27FC236}">
                <a16:creationId xmlns:a16="http://schemas.microsoft.com/office/drawing/2014/main" id="{AAFB91B6-8C91-2C29-D247-AFFE31ADD8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26366" y="3680534"/>
            <a:ext cx="673100" cy="1228725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fr-FR"/>
          </a:p>
        </p:txBody>
      </p:sp>
      <p:graphicFrame>
        <p:nvGraphicFramePr>
          <p:cNvPr id="51" name="Object 61">
            <a:extLst>
              <a:ext uri="{FF2B5EF4-FFF2-40B4-BE49-F238E27FC236}">
                <a16:creationId xmlns:a16="http://schemas.microsoft.com/office/drawing/2014/main" id="{758B74D4-64BB-B826-99AE-CD653DA1B7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0361177"/>
              </p:ext>
            </p:extLst>
          </p:nvPr>
        </p:nvGraphicFramePr>
        <p:xfrm>
          <a:off x="2428006" y="4472697"/>
          <a:ext cx="839787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11200" imgH="228600" progId="Equation.DSMT4">
                  <p:embed/>
                </p:oleObj>
              </mc:Choice>
              <mc:Fallback>
                <p:oleObj name="Equation" r:id="rId7" imgW="711200" imgH="228600" progId="Equation.DSMT4">
                  <p:embed/>
                  <p:pic>
                    <p:nvPicPr>
                      <p:cNvPr id="51" name="Object 61">
                        <a:extLst>
                          <a:ext uri="{FF2B5EF4-FFF2-40B4-BE49-F238E27FC236}">
                            <a16:creationId xmlns:a16="http://schemas.microsoft.com/office/drawing/2014/main" id="{758B74D4-64BB-B826-99AE-CD653DA1B7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006" y="4472697"/>
                        <a:ext cx="839787" cy="2809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AutoShape 63">
            <a:extLst>
              <a:ext uri="{FF2B5EF4-FFF2-40B4-BE49-F238E27FC236}">
                <a16:creationId xmlns:a16="http://schemas.microsoft.com/office/drawing/2014/main" id="{BD8D7F4C-6BDB-4515-E3EC-5F6523139D0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324693" y="4279022"/>
            <a:ext cx="307975" cy="149225"/>
          </a:xfrm>
          <a:prstGeom prst="rightArrow">
            <a:avLst>
              <a:gd name="adj1" fmla="val 50000"/>
              <a:gd name="adj2" fmla="val 51596"/>
            </a:avLst>
          </a:prstGeom>
          <a:solidFill>
            <a:schemeClr val="tx1"/>
          </a:solidFill>
          <a:ln w="12699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fr-FR" altLang="fr-FR"/>
          </a:p>
        </p:txBody>
      </p:sp>
      <p:graphicFrame>
        <p:nvGraphicFramePr>
          <p:cNvPr id="53" name="Object 88">
            <a:extLst>
              <a:ext uri="{FF2B5EF4-FFF2-40B4-BE49-F238E27FC236}">
                <a16:creationId xmlns:a16="http://schemas.microsoft.com/office/drawing/2014/main" id="{2851D718-DD18-1068-D1CD-6459367DA4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059287"/>
              </p:ext>
            </p:extLst>
          </p:nvPr>
        </p:nvGraphicFramePr>
        <p:xfrm>
          <a:off x="651593" y="3367795"/>
          <a:ext cx="1135063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89000" imgH="228600" progId="Equation.DSMT4">
                  <p:embed/>
                </p:oleObj>
              </mc:Choice>
              <mc:Fallback>
                <p:oleObj name="Equation" r:id="rId9" imgW="889000" imgH="228600" progId="Equation.DSMT4">
                  <p:embed/>
                  <p:pic>
                    <p:nvPicPr>
                      <p:cNvPr id="53" name="Object 88">
                        <a:extLst>
                          <a:ext uri="{FF2B5EF4-FFF2-40B4-BE49-F238E27FC236}">
                            <a16:creationId xmlns:a16="http://schemas.microsoft.com/office/drawing/2014/main" id="{2851D718-DD18-1068-D1CD-6459367DA4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593" y="3367795"/>
                        <a:ext cx="1135063" cy="303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Oval 94">
            <a:extLst>
              <a:ext uri="{FF2B5EF4-FFF2-40B4-BE49-F238E27FC236}">
                <a16:creationId xmlns:a16="http://schemas.microsoft.com/office/drawing/2014/main" id="{1BCA6B9C-9EB4-6A80-ED8F-A9DC4148F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1193" y="3902784"/>
            <a:ext cx="74613" cy="74613"/>
          </a:xfrm>
          <a:prstGeom prst="ellipse">
            <a:avLst/>
          </a:prstGeom>
          <a:solidFill>
            <a:schemeClr val="tx1"/>
          </a:solidFill>
          <a:ln w="12699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55" name="Line 133">
            <a:extLst>
              <a:ext uri="{FF2B5EF4-FFF2-40B4-BE49-F238E27FC236}">
                <a16:creationId xmlns:a16="http://schemas.microsoft.com/office/drawing/2014/main" id="{6E146F94-108A-1DFA-59F1-62DB7F99F255}"/>
              </a:ext>
            </a:extLst>
          </p:cNvPr>
          <p:cNvSpPr>
            <a:spLocks noChangeShapeType="1"/>
          </p:cNvSpPr>
          <p:nvPr/>
        </p:nvSpPr>
        <p:spPr bwMode="auto">
          <a:xfrm>
            <a:off x="881779" y="4891795"/>
            <a:ext cx="0" cy="792162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>
            <a:spAutoFit/>
          </a:bodyPr>
          <a:lstStyle/>
          <a:p>
            <a:endParaRPr lang="fr-FR"/>
          </a:p>
        </p:txBody>
      </p:sp>
      <p:sp>
        <p:nvSpPr>
          <p:cNvPr id="56" name="Line 135">
            <a:extLst>
              <a:ext uri="{FF2B5EF4-FFF2-40B4-BE49-F238E27FC236}">
                <a16:creationId xmlns:a16="http://schemas.microsoft.com/office/drawing/2014/main" id="{9AC0C2B8-0E0E-5C1E-9018-28D99B35C5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43829" y="4231395"/>
            <a:ext cx="0" cy="1433512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57" name="AutoShape 64">
            <a:extLst>
              <a:ext uri="{FF2B5EF4-FFF2-40B4-BE49-F238E27FC236}">
                <a16:creationId xmlns:a16="http://schemas.microsoft.com/office/drawing/2014/main" id="{752BC06B-ACE0-F97A-A358-17EEC5D6F42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189881" y="4536197"/>
            <a:ext cx="212725" cy="130175"/>
          </a:xfrm>
          <a:prstGeom prst="rightArrow">
            <a:avLst>
              <a:gd name="adj1" fmla="val 50000"/>
              <a:gd name="adj2" fmla="val 40854"/>
            </a:avLst>
          </a:prstGeom>
          <a:solidFill>
            <a:schemeClr val="tx1"/>
          </a:solidFill>
          <a:ln w="12699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58" name="Text Box 137">
            <a:extLst>
              <a:ext uri="{FF2B5EF4-FFF2-40B4-BE49-F238E27FC236}">
                <a16:creationId xmlns:a16="http://schemas.microsoft.com/office/drawing/2014/main" id="{43AD92C6-0FE1-B0B8-12A1-9AD324CED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5207" y="1777263"/>
            <a:ext cx="449482" cy="400110"/>
          </a:xfrm>
          <a:prstGeom prst="rect">
            <a:avLst/>
          </a:prstGeom>
          <a:noFill/>
          <a:ln w="12699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buFontTx/>
              <a:buNone/>
            </a:pPr>
            <a:r>
              <a:rPr lang="fr-FR" altLang="fr-FR"/>
              <a:t>V</a:t>
            </a:r>
            <a:r>
              <a:rPr lang="fr-FR" altLang="fr-FR" baseline="-25000"/>
              <a:t>e</a:t>
            </a:r>
          </a:p>
        </p:txBody>
      </p:sp>
      <p:sp>
        <p:nvSpPr>
          <p:cNvPr id="59" name="ZoneTexte 70">
            <a:extLst>
              <a:ext uri="{FF2B5EF4-FFF2-40B4-BE49-F238E27FC236}">
                <a16:creationId xmlns:a16="http://schemas.microsoft.com/office/drawing/2014/main" id="{778FCF0B-58BD-C39D-8047-45D28BAFF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4094" y="3952051"/>
            <a:ext cx="6408612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fr-FR" sz="1600" dirty="0"/>
              <a:t>The IIP3 (V</a:t>
            </a:r>
            <a:r>
              <a:rPr lang="en-US" altLang="fr-FR" sz="1600" baseline="-25000" dirty="0"/>
              <a:t>eIP3</a:t>
            </a:r>
            <a:r>
              <a:rPr lang="en-US" altLang="fr-FR" sz="1600" dirty="0"/>
              <a:t>) is the input signal level for which the output IM3 is equaling the fundamental harmonic (Vs) extrapolated from small signal (AC).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1FFC8B5E-70F8-161B-2FE3-BAAFE91ECD17}"/>
                  </a:ext>
                </a:extLst>
              </p:cNvPr>
              <p:cNvSpPr txBox="1"/>
              <p:nvPr/>
            </p:nvSpPr>
            <p:spPr>
              <a:xfrm>
                <a:off x="873198" y="5093010"/>
                <a:ext cx="10133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>
                          <a:latin typeface="Cambria Math"/>
                        </a:rPr>
                        <m:t>20</m:t>
                      </m:r>
                      <m:r>
                        <a:rPr lang="fr-FR" sz="1400" i="1">
                          <a:latin typeface="Cambria Math"/>
                        </a:rPr>
                        <m:t>𝑙𝑜𝑔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1FFC8B5E-70F8-161B-2FE3-BAAFE91EC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98" y="5093010"/>
                <a:ext cx="1013354" cy="307777"/>
              </a:xfrm>
              <a:prstGeom prst="rect">
                <a:avLst/>
              </a:prstGeom>
              <a:blipFill>
                <a:blip r:embed="rId11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ZoneTexte 70">
            <a:extLst>
              <a:ext uri="{FF2B5EF4-FFF2-40B4-BE49-F238E27FC236}">
                <a16:creationId xmlns:a16="http://schemas.microsoft.com/office/drawing/2014/main" id="{5B37C8CD-BDDE-B158-259C-B64B0CFFA8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9060" y="5075464"/>
            <a:ext cx="6408605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fr-FR" sz="1600" dirty="0"/>
              <a:t>The IIP3 (V</a:t>
            </a:r>
            <a:r>
              <a:rPr lang="en-US" altLang="fr-FR" sz="1600" baseline="-25000" dirty="0"/>
              <a:t>eIP3</a:t>
            </a:r>
            <a:r>
              <a:rPr lang="en-US" altLang="fr-FR" sz="1600" dirty="0"/>
              <a:t>) is related to the maximum power you can apply to your system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C4278797-322B-3CA9-DA3E-CA8A0E3BE0AA}"/>
              </a:ext>
            </a:extLst>
          </p:cNvPr>
          <p:cNvSpPr txBox="1"/>
          <p:nvPr/>
        </p:nvSpPr>
        <p:spPr>
          <a:xfrm>
            <a:off x="4405251" y="1592266"/>
            <a:ext cx="2129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Non-linear LNA</a:t>
            </a:r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8BE55994-6BEE-EB1B-8FA9-BF23D6BC9FFC}"/>
              </a:ext>
            </a:extLst>
          </p:cNvPr>
          <p:cNvSpPr/>
          <p:nvPr/>
        </p:nvSpPr>
        <p:spPr>
          <a:xfrm>
            <a:off x="8554619" y="1655781"/>
            <a:ext cx="804649" cy="287893"/>
          </a:xfrm>
          <a:prstGeom prst="roundRect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IM3</a:t>
            </a:r>
          </a:p>
        </p:txBody>
      </p:sp>
      <p:cxnSp>
        <p:nvCxnSpPr>
          <p:cNvPr id="25600" name="Connecteur droit avec flèche 25599">
            <a:extLst>
              <a:ext uri="{FF2B5EF4-FFF2-40B4-BE49-F238E27FC236}">
                <a16:creationId xmlns:a16="http://schemas.microsoft.com/office/drawing/2014/main" id="{22F4E97A-B636-BDC3-76F6-3F25EC8DBEFD}"/>
              </a:ext>
            </a:extLst>
          </p:cNvPr>
          <p:cNvCxnSpPr/>
          <p:nvPr/>
        </p:nvCxnSpPr>
        <p:spPr>
          <a:xfrm flipH="1">
            <a:off x="8181495" y="2108257"/>
            <a:ext cx="636333" cy="202922"/>
          </a:xfrm>
          <a:prstGeom prst="straightConnector1">
            <a:avLst/>
          </a:prstGeom>
          <a:ln w="19050"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theme/theme1.xml><?xml version="1.0" encoding="utf-8"?>
<a:theme xmlns:a="http://schemas.openxmlformats.org/drawingml/2006/main" name="Profile">
  <a:themeElements>
    <a:clrScheme name="Personalizzato_EssXXrc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7030A0"/>
      </a:accent2>
      <a:accent3>
        <a:srgbClr val="FFFFFF"/>
      </a:accent3>
      <a:accent4>
        <a:srgbClr val="000000"/>
      </a:accent4>
      <a:accent5>
        <a:srgbClr val="CED5DD"/>
      </a:accent5>
      <a:accent6>
        <a:srgbClr val="7030A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469900" marR="0" indent="-46990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Char char="o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469900" marR="0" indent="-46990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Char char="o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ＭＳ Ｐゴシック" pitchFamily="50" charset="-128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5056</TotalTime>
  <Words>8349</Words>
  <Application>Microsoft Office PowerPoint</Application>
  <PresentationFormat>Widescreen</PresentationFormat>
  <Paragraphs>1760</Paragraphs>
  <Slides>138</Slides>
  <Notes>80</Notes>
  <HiddenSlides>0</HiddenSlides>
  <MMClips>0</MMClips>
  <ScaleCrop>false</ScaleCrop>
  <HeadingPairs>
    <vt:vector size="8" baseType="variant">
      <vt:variant>
        <vt:lpstr>Fontes usadas</vt:lpstr>
      </vt:variant>
      <vt:variant>
        <vt:i4>16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3</vt:i4>
      </vt:variant>
      <vt:variant>
        <vt:lpstr>Títulos de slides</vt:lpstr>
      </vt:variant>
      <vt:variant>
        <vt:i4>138</vt:i4>
      </vt:variant>
    </vt:vector>
  </HeadingPairs>
  <TitlesOfParts>
    <vt:vector size="158" baseType="lpstr">
      <vt:lpstr>ＭＳ Ｐゴシック</vt:lpstr>
      <vt:lpstr>Arial</vt:lpstr>
      <vt:lpstr>Avenir Next LT Pro</vt:lpstr>
      <vt:lpstr>Calibi</vt:lpstr>
      <vt:lpstr>Calibri</vt:lpstr>
      <vt:lpstr>Cambria</vt:lpstr>
      <vt:lpstr>Cambria Math</vt:lpstr>
      <vt:lpstr>Century Gothic</vt:lpstr>
      <vt:lpstr>Courier</vt:lpstr>
      <vt:lpstr>Lato</vt:lpstr>
      <vt:lpstr>Lucida Sans Typewriter</vt:lpstr>
      <vt:lpstr>Monaco</vt:lpstr>
      <vt:lpstr>Symbol</vt:lpstr>
      <vt:lpstr>Times New Roman</vt:lpstr>
      <vt:lpstr>Verdana</vt:lpstr>
      <vt:lpstr>Wingdings</vt:lpstr>
      <vt:lpstr>Profile</vt:lpstr>
      <vt:lpstr>Equation</vt:lpstr>
      <vt:lpstr>Équation</vt:lpstr>
      <vt:lpstr>Imagem de bitmap</vt:lpstr>
      <vt:lpstr>Apresentação do PowerPoint</vt:lpstr>
      <vt:lpstr> Outline</vt:lpstr>
      <vt:lpstr>Apresentação do PowerPoint</vt:lpstr>
      <vt:lpstr> Outline</vt:lpstr>
      <vt:lpstr>Apresentação do PowerPoint</vt:lpstr>
      <vt:lpstr>Apresentação do PowerPoint</vt:lpstr>
      <vt:lpstr>Apresentação do PowerPoint</vt:lpstr>
      <vt:lpstr>Physics-based saturation: design model</vt:lpstr>
      <vt:lpstr>The “Regional” Weak (WI) and Strong Inversion (SI) Approximations </vt:lpstr>
      <vt:lpstr>UCCM including the effect of velocity saturation</vt:lpstr>
      <vt:lpstr>Output curves including DIBL and v_sat</vt:lpstr>
      <vt:lpstr>Apresentação do PowerPoint</vt:lpstr>
      <vt:lpstr>Apresentação do PowerPoint</vt:lpstr>
      <vt:lpstr>Apresentação do PowerPoint</vt:lpstr>
      <vt:lpstr> Outline</vt:lpstr>
      <vt:lpstr>Long-channel charge-based model </vt:lpstr>
      <vt:lpstr>Apresentação do PowerPoint</vt:lpstr>
      <vt:lpstr>Apresentação do PowerPoint</vt:lpstr>
      <vt:lpstr>Apresentação do PowerPoint</vt:lpstr>
      <vt:lpstr>Apresentação do PowerPoint</vt:lpstr>
      <vt:lpstr>REFERENCES</vt:lpstr>
      <vt:lpstr>Apresentação do PowerPoint</vt:lpstr>
      <vt:lpstr>Apresentação do PowerPoint</vt:lpstr>
      <vt:lpstr>Outline</vt:lpstr>
      <vt:lpstr>The ACM2 model (a quick recap)</vt:lpstr>
      <vt:lpstr>The ACM2 model (a quick recap)</vt:lpstr>
      <vt:lpstr>The ACM2 model (a quick recap)</vt:lpstr>
      <vt:lpstr>The ACM2 model (a quick recap)</vt:lpstr>
      <vt:lpstr>Acm 443 algorithm and Lambert W Functions</vt:lpstr>
      <vt:lpstr>Acm 443 algorithm and Lambert W Functions</vt:lpstr>
      <vt:lpstr>Acm 443 algorithm and Lambert W Functions</vt:lpstr>
      <vt:lpstr>Acm 443 algorithm and Lambert W Functions</vt:lpstr>
      <vt:lpstr>Acm 443 algorithm and Lambert W Functions</vt:lpstr>
      <vt:lpstr>Acm 443 algorithm and Lambert W Functions</vt:lpstr>
      <vt:lpstr>Acm 443 algorithm and Lambert W Functions</vt:lpstr>
      <vt:lpstr>Acm 443 algorithm and Lambert W Functions</vt:lpstr>
      <vt:lpstr>Acm 443 algorithm and Lambert W Functions</vt:lpstr>
      <vt:lpstr>Towards an analytical I-V MOSFET model</vt:lpstr>
      <vt:lpstr>Towards an analytical I-V MOSFET model</vt:lpstr>
      <vt:lpstr>Take aways</vt:lpstr>
      <vt:lpstr>Apresentação do PowerPoint</vt:lpstr>
      <vt:lpstr>Apresentação do PowerPoint</vt:lpstr>
      <vt:lpstr> About me</vt:lpstr>
      <vt:lpstr> Outline</vt:lpstr>
      <vt:lpstr>Apresentação do PowerPoint</vt:lpstr>
      <vt:lpstr>Apresentação do PowerPoint</vt:lpstr>
      <vt:lpstr>Apresentação do PowerPoint</vt:lpstr>
      <vt:lpstr>Apresentação do PowerPoint</vt:lpstr>
      <vt:lpstr> Outline</vt:lpstr>
      <vt:lpstr>ACM2: A simple 5-DC-parameter MOSFET model Complete continuous all-region charge-based MOSFET model</vt:lpstr>
      <vt:lpstr>Apresentação do PowerPoint</vt:lpstr>
      <vt:lpstr>Oversimplified model vs ACM model @ Saturation</vt:lpstr>
      <vt:lpstr>Output characteristics including DIBL and v_sat</vt:lpstr>
      <vt:lpstr> Outline</vt:lpstr>
      <vt:lpstr>3PM-ACM model in a nutshell</vt:lpstr>
      <vt:lpstr>Apresentação do PowerPoint</vt:lpstr>
      <vt:lpstr>Apresentação do PowerPoint</vt:lpstr>
      <vt:lpstr>Apresentação do PowerPoint</vt:lpstr>
      <vt:lpstr>Apresentação do PowerPoint</vt:lpstr>
      <vt:lpstr> Automatic parameter extraction tool @ XSCHEM</vt:lpstr>
      <vt:lpstr> Outline</vt:lpstr>
      <vt:lpstr>ACM2: A simple 5-DC-parameter MOSFET model</vt:lpstr>
      <vt:lpstr>Apresentação do PowerPoint</vt:lpstr>
      <vt:lpstr>Apresentação do PowerPoint</vt:lpstr>
      <vt:lpstr> Outline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References</vt:lpstr>
      <vt:lpstr>Appendix: Qucs-S - Quite universal circuit simulator with SPICE</vt:lpstr>
      <vt:lpstr>Appendix: Qucs-S - Quite universal circuit simulator with SPICE</vt:lpstr>
      <vt:lpstr>Apresentação do PowerPoint</vt:lpstr>
      <vt:lpstr>Agenda</vt:lpstr>
      <vt:lpstr>Agenda</vt:lpstr>
      <vt:lpstr>Overview of Design Methods for RFIC General Principle</vt:lpstr>
      <vt:lpstr>Apresentação do PowerPoint</vt:lpstr>
      <vt:lpstr>Apresentação do PowerPoint</vt:lpstr>
      <vt:lpstr>Apresentação do PowerPoint</vt:lpstr>
      <vt:lpstr>Overview of Design Methods for RFIC New Trends</vt:lpstr>
      <vt:lpstr>Overview of Design Methods for RFIC gm/Id approach based on LUT</vt:lpstr>
      <vt:lpstr>Overview of Design Methods for RFIC gm/Id approach based on LUT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Agenda</vt:lpstr>
      <vt:lpstr>Apresentação do PowerPoint</vt:lpstr>
      <vt:lpstr>Apresentação do PowerPoint</vt:lpstr>
      <vt:lpstr>Apresentação do PowerPoint</vt:lpstr>
      <vt:lpstr>Apresentação do PowerPoint</vt:lpstr>
      <vt:lpstr>Agenda</vt:lpstr>
      <vt:lpstr>Apresentação do PowerPoint</vt:lpstr>
      <vt:lpstr>Apresentação do PowerPoint</vt:lpstr>
      <vt:lpstr>Agenda</vt:lpstr>
      <vt:lpstr>Apresentação do PowerPoint</vt:lpstr>
      <vt:lpstr>Apresentação do PowerPoint</vt:lpstr>
      <vt:lpstr>Agenda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Outline</vt:lpstr>
      <vt:lpstr>Saturation voltage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Acknowledgments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</dc:creator>
  <cp:lastModifiedBy>Deni Germano Alves Neto</cp:lastModifiedBy>
  <cp:revision>7881</cp:revision>
  <cp:lastPrinted>2018-06-27T12:45:23Z</cp:lastPrinted>
  <dcterms:created xsi:type="dcterms:W3CDTF">2009-04-22T19:24:48Z</dcterms:created>
  <dcterms:modified xsi:type="dcterms:W3CDTF">2025-09-08T01:33:50Z</dcterms:modified>
</cp:coreProperties>
</file>